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0"/>
  </p:notesMasterIdLst>
  <p:handoutMasterIdLst>
    <p:handoutMasterId r:id="rId71"/>
  </p:handoutMasterIdLst>
  <p:sldIdLst>
    <p:sldId id="292" r:id="rId2"/>
    <p:sldId id="290" r:id="rId3"/>
    <p:sldId id="257" r:id="rId4"/>
    <p:sldId id="317" r:id="rId5"/>
    <p:sldId id="258" r:id="rId6"/>
    <p:sldId id="309" r:id="rId7"/>
    <p:sldId id="281" r:id="rId8"/>
    <p:sldId id="261" r:id="rId9"/>
    <p:sldId id="262" r:id="rId10"/>
    <p:sldId id="263" r:id="rId11"/>
    <p:sldId id="264" r:id="rId12"/>
    <p:sldId id="318" r:id="rId13"/>
    <p:sldId id="265" r:id="rId14"/>
    <p:sldId id="266" r:id="rId15"/>
    <p:sldId id="306" r:id="rId16"/>
    <p:sldId id="269" r:id="rId17"/>
    <p:sldId id="297" r:id="rId18"/>
    <p:sldId id="285" r:id="rId19"/>
    <p:sldId id="267" r:id="rId20"/>
    <p:sldId id="268" r:id="rId21"/>
    <p:sldId id="284" r:id="rId22"/>
    <p:sldId id="294" r:id="rId23"/>
    <p:sldId id="302" r:id="rId24"/>
    <p:sldId id="303" r:id="rId25"/>
    <p:sldId id="337" r:id="rId26"/>
    <p:sldId id="271" r:id="rId27"/>
    <p:sldId id="313" r:id="rId28"/>
    <p:sldId id="272" r:id="rId29"/>
    <p:sldId id="273" r:id="rId30"/>
    <p:sldId id="314" r:id="rId31"/>
    <p:sldId id="275" r:id="rId32"/>
    <p:sldId id="315" r:id="rId33"/>
    <p:sldId id="301" r:id="rId34"/>
    <p:sldId id="338" r:id="rId35"/>
    <p:sldId id="339" r:id="rId36"/>
    <p:sldId id="283" r:id="rId37"/>
    <p:sldId id="293" r:id="rId38"/>
    <p:sldId id="304" r:id="rId39"/>
    <p:sldId id="279" r:id="rId40"/>
    <p:sldId id="280" r:id="rId41"/>
    <p:sldId id="305" r:id="rId42"/>
    <p:sldId id="286" r:id="rId43"/>
    <p:sldId id="291" r:id="rId44"/>
    <p:sldId id="288" r:id="rId45"/>
    <p:sldId id="278" r:id="rId46"/>
    <p:sldId id="316" r:id="rId47"/>
    <p:sldId id="320" r:id="rId48"/>
    <p:sldId id="333" r:id="rId49"/>
    <p:sldId id="335" r:id="rId50"/>
    <p:sldId id="336" r:id="rId51"/>
    <p:sldId id="334" r:id="rId52"/>
    <p:sldId id="321" r:id="rId53"/>
    <p:sldId id="322" r:id="rId54"/>
    <p:sldId id="323" r:id="rId55"/>
    <p:sldId id="324" r:id="rId56"/>
    <p:sldId id="325" r:id="rId57"/>
    <p:sldId id="326" r:id="rId58"/>
    <p:sldId id="319" r:id="rId59"/>
    <p:sldId id="327" r:id="rId60"/>
    <p:sldId id="328" r:id="rId61"/>
    <p:sldId id="329" r:id="rId62"/>
    <p:sldId id="331" r:id="rId63"/>
    <p:sldId id="330" r:id="rId64"/>
    <p:sldId id="332" r:id="rId65"/>
    <p:sldId id="307" r:id="rId66"/>
    <p:sldId id="259" r:id="rId67"/>
    <p:sldId id="260" r:id="rId68"/>
    <p:sldId id="298" r:id="rId69"/>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Arial" charset="0"/>
        <a:ea typeface="ヒラギノ角ゴ Pro W3" pitchFamily="-65" charset="-128"/>
        <a:cs typeface="+mn-cs"/>
      </a:defRPr>
    </a:lvl1pPr>
    <a:lvl2pPr marL="457200" algn="l" rtl="0" fontAlgn="base">
      <a:spcBef>
        <a:spcPct val="0"/>
      </a:spcBef>
      <a:spcAft>
        <a:spcPct val="0"/>
      </a:spcAft>
      <a:defRPr sz="1200" kern="1200">
        <a:solidFill>
          <a:schemeClr val="tx1"/>
        </a:solidFill>
        <a:latin typeface="Arial" charset="0"/>
        <a:ea typeface="ヒラギノ角ゴ Pro W3" pitchFamily="-65" charset="-128"/>
        <a:cs typeface="+mn-cs"/>
      </a:defRPr>
    </a:lvl2pPr>
    <a:lvl3pPr marL="914400" algn="l" rtl="0" fontAlgn="base">
      <a:spcBef>
        <a:spcPct val="0"/>
      </a:spcBef>
      <a:spcAft>
        <a:spcPct val="0"/>
      </a:spcAft>
      <a:defRPr sz="1200" kern="1200">
        <a:solidFill>
          <a:schemeClr val="tx1"/>
        </a:solidFill>
        <a:latin typeface="Arial" charset="0"/>
        <a:ea typeface="ヒラギノ角ゴ Pro W3" pitchFamily="-65" charset="-128"/>
        <a:cs typeface="+mn-cs"/>
      </a:defRPr>
    </a:lvl3pPr>
    <a:lvl4pPr marL="1371600" algn="l" rtl="0" fontAlgn="base">
      <a:spcBef>
        <a:spcPct val="0"/>
      </a:spcBef>
      <a:spcAft>
        <a:spcPct val="0"/>
      </a:spcAft>
      <a:defRPr sz="1200" kern="1200">
        <a:solidFill>
          <a:schemeClr val="tx1"/>
        </a:solidFill>
        <a:latin typeface="Arial" charset="0"/>
        <a:ea typeface="ヒラギノ角ゴ Pro W3" pitchFamily="-65" charset="-128"/>
        <a:cs typeface="+mn-cs"/>
      </a:defRPr>
    </a:lvl4pPr>
    <a:lvl5pPr marL="1828800" algn="l" rtl="0" fontAlgn="base">
      <a:spcBef>
        <a:spcPct val="0"/>
      </a:spcBef>
      <a:spcAft>
        <a:spcPct val="0"/>
      </a:spcAft>
      <a:defRPr sz="1200" kern="1200">
        <a:solidFill>
          <a:schemeClr val="tx1"/>
        </a:solidFill>
        <a:latin typeface="Arial" charset="0"/>
        <a:ea typeface="ヒラギノ角ゴ Pro W3" pitchFamily="-65" charset="-128"/>
        <a:cs typeface="+mn-cs"/>
      </a:defRPr>
    </a:lvl5pPr>
    <a:lvl6pPr marL="2286000" algn="l" defTabSz="914400" rtl="0" eaLnBrk="1" latinLnBrk="0" hangingPunct="1">
      <a:defRPr sz="1200" kern="1200">
        <a:solidFill>
          <a:schemeClr val="tx1"/>
        </a:solidFill>
        <a:latin typeface="Arial" charset="0"/>
        <a:ea typeface="ヒラギノ角ゴ Pro W3" pitchFamily="-65" charset="-128"/>
        <a:cs typeface="+mn-cs"/>
      </a:defRPr>
    </a:lvl6pPr>
    <a:lvl7pPr marL="2743200" algn="l" defTabSz="914400" rtl="0" eaLnBrk="1" latinLnBrk="0" hangingPunct="1">
      <a:defRPr sz="1200" kern="1200">
        <a:solidFill>
          <a:schemeClr val="tx1"/>
        </a:solidFill>
        <a:latin typeface="Arial" charset="0"/>
        <a:ea typeface="ヒラギノ角ゴ Pro W3" pitchFamily="-65" charset="-128"/>
        <a:cs typeface="+mn-cs"/>
      </a:defRPr>
    </a:lvl7pPr>
    <a:lvl8pPr marL="3200400" algn="l" defTabSz="914400" rtl="0" eaLnBrk="1" latinLnBrk="0" hangingPunct="1">
      <a:defRPr sz="1200" kern="1200">
        <a:solidFill>
          <a:schemeClr val="tx1"/>
        </a:solidFill>
        <a:latin typeface="Arial" charset="0"/>
        <a:ea typeface="ヒラギノ角ゴ Pro W3" pitchFamily="-65" charset="-128"/>
        <a:cs typeface="+mn-cs"/>
      </a:defRPr>
    </a:lvl8pPr>
    <a:lvl9pPr marL="3657600" algn="l" defTabSz="914400" rtl="0" eaLnBrk="1" latinLnBrk="0" hangingPunct="1">
      <a:defRPr sz="1200" kern="1200">
        <a:solidFill>
          <a:schemeClr val="tx1"/>
        </a:solidFill>
        <a:latin typeface="Arial" charset="0"/>
        <a:ea typeface="ヒラギノ角ゴ Pro W3"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5473" autoAdjust="0"/>
  </p:normalViewPr>
  <p:slideViewPr>
    <p:cSldViewPr>
      <p:cViewPr varScale="1">
        <p:scale>
          <a:sx n="125" d="100"/>
          <a:sy n="125" d="100"/>
        </p:scale>
        <p:origin x="176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3300"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1" tIns="46586" rIns="93171" bIns="46586" numCol="1" anchor="t" anchorCtr="0" compatLnSpc="1">
            <a:prstTxWarp prst="textNoShape">
              <a:avLst/>
            </a:prstTxWarp>
          </a:bodyPr>
          <a:lstStyle>
            <a:lvl1pPr>
              <a:defRPr/>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3171" tIns="46586" rIns="93171" bIns="46586" numCol="1" anchor="t" anchorCtr="0" compatLnSpc="1">
            <a:prstTxWarp prst="textNoShape">
              <a:avLst/>
            </a:prstTxWarp>
          </a:bodyPr>
          <a:lstStyle>
            <a:lvl1pPr algn="r">
              <a:defRPr/>
            </a:lvl1pPr>
          </a:lstStyle>
          <a:p>
            <a:fld id="{2B1C9213-640C-4645-8F53-5E86159E7AAF}" type="datetime1">
              <a:rPr lang="en-US"/>
              <a:pPr/>
              <a:t>1/16/18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1" tIns="46586" rIns="93171" bIns="46586" numCol="1" anchor="b" anchorCtr="0" compatLnSpc="1">
            <a:prstTxWarp prst="textNoShape">
              <a:avLst/>
            </a:prstTxWarp>
          </a:bodyPr>
          <a:lstStyle>
            <a:lvl1pPr>
              <a:defRPr/>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3171" tIns="46586" rIns="93171" bIns="46586" numCol="1" anchor="b" anchorCtr="0" compatLnSpc="1">
            <a:prstTxWarp prst="textNoShape">
              <a:avLst/>
            </a:prstTxWarp>
          </a:bodyPr>
          <a:lstStyle>
            <a:lvl1pPr algn="r">
              <a:defRPr/>
            </a:lvl1pPr>
          </a:lstStyle>
          <a:p>
            <a:fld id="{1766A23C-5DE9-4B03-B6A6-FF8BCECA551D}" type="slidenum">
              <a:rPr lang="en-US"/>
              <a:pPr/>
              <a:t>‹#›</a:t>
            </a:fld>
            <a:endParaRPr lang="en-US" dirty="0"/>
          </a:p>
        </p:txBody>
      </p:sp>
    </p:spTree>
    <p:extLst>
      <p:ext uri="{BB962C8B-B14F-4D97-AF65-F5344CB8AC3E}">
        <p14:creationId xmlns:p14="http://schemas.microsoft.com/office/powerpoint/2010/main" val="28466204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defRPr/>
            </a:lvl1pPr>
          </a:lstStyle>
          <a:p>
            <a:endParaRPr lang="en-US" dirty="0"/>
          </a:p>
        </p:txBody>
      </p:sp>
      <p:sp>
        <p:nvSpPr>
          <p:cNvPr id="10243" name="Rectangle 3"/>
          <p:cNvSpPr>
            <a:spLocks noGrp="1" noChangeArrowheads="1"/>
          </p:cNvSpPr>
          <p:nvPr>
            <p:ph type="dt" idx="1"/>
          </p:nvPr>
        </p:nvSpPr>
        <p:spPr bwMode="auto">
          <a:xfrm>
            <a:off x="3970939" y="0"/>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a:defRPr/>
            </a:lvl1pPr>
          </a:lstStyle>
          <a:p>
            <a:endParaRPr lang="en-US" dirty="0"/>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041" y="4415791"/>
            <a:ext cx="5608320" cy="418338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defRPr/>
            </a:lvl1pPr>
          </a:lstStyle>
          <a:p>
            <a:endParaRPr lang="en-US" dirty="0"/>
          </a:p>
        </p:txBody>
      </p:sp>
      <p:sp>
        <p:nvSpPr>
          <p:cNvPr id="10247" name="Rectangle 7"/>
          <p:cNvSpPr>
            <a:spLocks noGrp="1" noChangeArrowheads="1"/>
          </p:cNvSpPr>
          <p:nvPr>
            <p:ph type="sldNum" sz="quarter" idx="5"/>
          </p:nvPr>
        </p:nvSpPr>
        <p:spPr bwMode="auto">
          <a:xfrm>
            <a:off x="3970939" y="8829967"/>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a:defRPr/>
            </a:lvl1pPr>
          </a:lstStyle>
          <a:p>
            <a:fld id="{D238A511-D0FF-4DFD-B622-5EAC1905E698}" type="slidenum">
              <a:rPr lang="en-US"/>
              <a:pPr/>
              <a:t>‹#›</a:t>
            </a:fld>
            <a:endParaRPr lang="en-US" dirty="0"/>
          </a:p>
        </p:txBody>
      </p:sp>
    </p:spTree>
    <p:extLst>
      <p:ext uri="{BB962C8B-B14F-4D97-AF65-F5344CB8AC3E}">
        <p14:creationId xmlns:p14="http://schemas.microsoft.com/office/powerpoint/2010/main" val="319340960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110" charset="0"/>
        <a:ea typeface="ヒラギノ角ゴ Pro W3" pitchFamily="-65" charset="-128"/>
        <a:cs typeface="ヒラギノ角ゴ Pro W3" pitchFamily="-65" charset="-128"/>
      </a:defRPr>
    </a:lvl1pPr>
    <a:lvl2pPr marL="4572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081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348445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301617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270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708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extLst>
      <p:ext uri="{BB962C8B-B14F-4D97-AF65-F5344CB8AC3E}">
        <p14:creationId xmlns:p14="http://schemas.microsoft.com/office/powerpoint/2010/main" val="373056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7419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347716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97310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2789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279152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utle Slide_Wo 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r>
              <a:rPr lang="en-US" smtClean="0"/>
              <a:t>January 2018</a:t>
            </a:r>
            <a:endParaRPr lang="en-US" dirty="0"/>
          </a:p>
        </p:txBody>
      </p:sp>
      <p:sp>
        <p:nvSpPr>
          <p:cNvPr id="5" name="Rectangle 5"/>
          <p:cNvSpPr>
            <a:spLocks noGrp="1" noChangeArrowheads="1"/>
          </p:cNvSpPr>
          <p:nvPr>
            <p:ph type="ftr" sz="quarter" idx="11"/>
          </p:nvPr>
        </p:nvSpPr>
        <p:spPr/>
        <p:txBody>
          <a:bodyPr/>
          <a:lstStyle>
            <a:lvl1pPr>
              <a:defRPr/>
            </a:lvl1pPr>
          </a:lstStyle>
          <a:p>
            <a:r>
              <a:rPr lang="en-US" smtClean="0"/>
              <a:t>FY2017 Annual Report</a:t>
            </a:r>
            <a:endParaRPr lang="en-US" dirty="0"/>
          </a:p>
        </p:txBody>
      </p:sp>
      <p:sp>
        <p:nvSpPr>
          <p:cNvPr id="6" name="Rectangle 6"/>
          <p:cNvSpPr>
            <a:spLocks noGrp="1" noChangeArrowheads="1"/>
          </p:cNvSpPr>
          <p:nvPr>
            <p:ph type="sldNum" sz="quarter" idx="12"/>
          </p:nvPr>
        </p:nvSpPr>
        <p:spPr/>
        <p:txBody>
          <a:bodyPr/>
          <a:lstStyle>
            <a:lvl1pPr>
              <a:defRPr/>
            </a:lvl1pPr>
          </a:lstStyle>
          <a:p>
            <a:fld id="{17BF3298-0E13-43DF-95D8-2A6CC0EBE8CB}" type="slidenum">
              <a:rPr lang="en-US" smtClean="0"/>
              <a:pPr/>
              <a:t>‹#›</a:t>
            </a:fld>
            <a:endParaRPr lang="en-US" dirty="0" smtClean="0"/>
          </a:p>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January 2018</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FY2017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824ED7C-64BB-42DF-B90F-2D60B0DF8BA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January 2018</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FY2017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F78E99CF-0626-4A5D-A23C-A578A5049F5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r>
              <a:rPr lang="en-US" smtClean="0"/>
              <a:t>January 2018</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FY2017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8FF24C2-BD5B-4C54-B50F-0F45E823607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r>
              <a:rPr lang="en-US" smtClean="0"/>
              <a:t>January 2018</a:t>
            </a:r>
            <a:endParaRPr lang="en-US" dirty="0"/>
          </a:p>
        </p:txBody>
      </p:sp>
      <p:sp>
        <p:nvSpPr>
          <p:cNvPr id="7" name="Rectangle 5"/>
          <p:cNvSpPr>
            <a:spLocks noGrp="1" noChangeArrowheads="1"/>
          </p:cNvSpPr>
          <p:nvPr>
            <p:ph type="ftr" sz="quarter" idx="11"/>
          </p:nvPr>
        </p:nvSpPr>
        <p:spPr>
          <a:ln/>
        </p:spPr>
        <p:txBody>
          <a:bodyPr/>
          <a:lstStyle>
            <a:lvl1pPr>
              <a:defRPr/>
            </a:lvl1pPr>
          </a:lstStyle>
          <a:p>
            <a:r>
              <a:rPr lang="en-US" smtClean="0"/>
              <a:t>FY2017 Annual Report</a:t>
            </a:r>
            <a:endParaRPr lang="en-US" dirty="0"/>
          </a:p>
        </p:txBody>
      </p:sp>
      <p:sp>
        <p:nvSpPr>
          <p:cNvPr id="8" name="Rectangle 6"/>
          <p:cNvSpPr>
            <a:spLocks noGrp="1" noChangeArrowheads="1"/>
          </p:cNvSpPr>
          <p:nvPr>
            <p:ph type="sldNum" sz="quarter" idx="12"/>
          </p:nvPr>
        </p:nvSpPr>
        <p:spPr>
          <a:ln/>
        </p:spPr>
        <p:txBody>
          <a:bodyPr/>
          <a:lstStyle>
            <a:lvl1pPr>
              <a:defRPr/>
            </a:lvl1pPr>
          </a:lstStyle>
          <a:p>
            <a:fld id="{598B459E-DC0C-43D5-83D8-5FF2E6E8012F}"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r>
              <a:rPr lang="en-US" smtClean="0"/>
              <a:t>January 2018</a:t>
            </a:r>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smtClean="0"/>
              <a:t>FY2017 Annual Report</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AADBADA9-B84A-43F0-83A8-8501FB2F9C7C}"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January 2018</a:t>
            </a:r>
            <a:endParaRPr lang="en-US" dirty="0"/>
          </a:p>
        </p:txBody>
      </p:sp>
      <p:sp>
        <p:nvSpPr>
          <p:cNvPr id="4" name="Footer Placeholder 3"/>
          <p:cNvSpPr>
            <a:spLocks noGrp="1"/>
          </p:cNvSpPr>
          <p:nvPr>
            <p:ph type="ftr" sz="quarter" idx="11"/>
          </p:nvPr>
        </p:nvSpPr>
        <p:spPr/>
        <p:txBody>
          <a:bodyPr/>
          <a:lstStyle/>
          <a:p>
            <a:r>
              <a:rPr lang="en-US" dirty="0" smtClean="0"/>
              <a:t>FY2017 Annual Report</a:t>
            </a:r>
            <a:endParaRPr lang="en-US" dirty="0"/>
          </a:p>
        </p:txBody>
      </p:sp>
      <p:sp>
        <p:nvSpPr>
          <p:cNvPr id="5" name="Slide Number Placeholder 4"/>
          <p:cNvSpPr>
            <a:spLocks noGrp="1"/>
          </p:cNvSpPr>
          <p:nvPr>
            <p:ph type="sldNum" sz="quarter" idx="12"/>
          </p:nvPr>
        </p:nvSpPr>
        <p:spPr/>
        <p:txBody>
          <a:bodyPr/>
          <a:lstStyle/>
          <a:p>
            <a:fld id="{17BF3298-0E13-43DF-95D8-2A6CC0EBE8C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January 2018</a:t>
            </a:r>
            <a:endParaRPr lang="en-US" dirty="0"/>
          </a:p>
        </p:txBody>
      </p:sp>
      <p:sp>
        <p:nvSpPr>
          <p:cNvPr id="4" name="Footer Placeholder 3"/>
          <p:cNvSpPr>
            <a:spLocks noGrp="1"/>
          </p:cNvSpPr>
          <p:nvPr>
            <p:ph type="ftr" sz="quarter" idx="11"/>
          </p:nvPr>
        </p:nvSpPr>
        <p:spPr/>
        <p:txBody>
          <a:bodyPr/>
          <a:lstStyle/>
          <a:p>
            <a:r>
              <a:rPr lang="en-US" smtClean="0"/>
              <a:t>FY2017 Annual Report</a:t>
            </a:r>
            <a:endParaRPr lang="en-US" dirty="0"/>
          </a:p>
        </p:txBody>
      </p:sp>
      <p:sp>
        <p:nvSpPr>
          <p:cNvPr id="5" name="Slide Number Placeholder 4"/>
          <p:cNvSpPr>
            <a:spLocks noGrp="1"/>
          </p:cNvSpPr>
          <p:nvPr>
            <p:ph type="sldNum" sz="quarter" idx="12"/>
          </p:nvPr>
        </p:nvSpPr>
        <p:spPr/>
        <p:txBody>
          <a:bodyPr/>
          <a:lstStyle/>
          <a:p>
            <a:fld id="{17BF3298-0E13-43DF-95D8-2A6CC0EBE8CB}" type="slidenum">
              <a:rPr lang="en-US" smtClean="0"/>
              <a:pPr/>
              <a:t>‹#›</a:t>
            </a:fld>
            <a:endParaRPr lang="en-US" dirty="0"/>
          </a:p>
        </p:txBody>
      </p:sp>
    </p:spTree>
    <p:extLst>
      <p:ext uri="{BB962C8B-B14F-4D97-AF65-F5344CB8AC3E}">
        <p14:creationId xmlns:p14="http://schemas.microsoft.com/office/powerpoint/2010/main" val="368499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r>
              <a:rPr lang="en-US" smtClean="0"/>
              <a:t>January 2018</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FY2017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5B1D0511-3328-4D16-8478-C5D0E6DC898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smtClean="0"/>
              <a:t>January 2018</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FY2017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39F22A3E-291B-4D7E-896B-46DE7E72CEB0}"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smtClean="0"/>
              <a:t>January 2018</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FY2017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8CEFCE88-91E9-4E25-922F-E4E8F5CB769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smtClean="0"/>
              <a:t>January 2018</a:t>
            </a:r>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smtClean="0"/>
              <a:t>FY2017 Annual Report</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90A761A7-218F-4E05-81F7-719A75C0D83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smtClean="0"/>
              <a:t>January 2018</a:t>
            </a:r>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smtClean="0"/>
              <a:t>FY2017 Annual Report</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25EB2071-0631-4C81-97DB-442C1929443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_layou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24600"/>
            <a:ext cx="2133600" cy="476250"/>
          </a:xfrm>
          <a:ln/>
        </p:spPr>
        <p:txBody>
          <a:bodyPr/>
          <a:lstStyle>
            <a:lvl1pPr>
              <a:defRPr/>
            </a:lvl1pPr>
          </a:lstStyle>
          <a:p>
            <a:r>
              <a:rPr lang="en-US" smtClean="0"/>
              <a:t>January 2018</a:t>
            </a:r>
            <a:endParaRPr lang="en-US" dirty="0"/>
          </a:p>
        </p:txBody>
      </p:sp>
      <p:sp>
        <p:nvSpPr>
          <p:cNvPr id="3" name="Rectangle 5"/>
          <p:cNvSpPr>
            <a:spLocks noGrp="1" noChangeArrowheads="1"/>
          </p:cNvSpPr>
          <p:nvPr>
            <p:ph type="ftr" sz="quarter" idx="11"/>
          </p:nvPr>
        </p:nvSpPr>
        <p:spPr>
          <a:xfrm>
            <a:off x="3124200" y="6324600"/>
            <a:ext cx="2895600" cy="476250"/>
          </a:xfrm>
          <a:ln/>
        </p:spPr>
        <p:txBody>
          <a:bodyPr/>
          <a:lstStyle>
            <a:lvl1pPr>
              <a:defRPr/>
            </a:lvl1pPr>
          </a:lstStyle>
          <a:p>
            <a:r>
              <a:rPr lang="en-US" smtClean="0"/>
              <a:t>FY2017 Annual Report</a:t>
            </a:r>
            <a:endParaRPr lang="en-US" dirty="0"/>
          </a:p>
        </p:txBody>
      </p:sp>
      <p:sp>
        <p:nvSpPr>
          <p:cNvPr id="4" name="Rectangle 6"/>
          <p:cNvSpPr>
            <a:spLocks noGrp="1" noChangeArrowheads="1"/>
          </p:cNvSpPr>
          <p:nvPr>
            <p:ph type="sldNum" sz="quarter" idx="12"/>
          </p:nvPr>
        </p:nvSpPr>
        <p:spPr>
          <a:xfrm>
            <a:off x="6629400" y="6305550"/>
            <a:ext cx="2133600" cy="476250"/>
          </a:xfrm>
          <a:ln/>
        </p:spPr>
        <p:txBody>
          <a:bodyPr/>
          <a:lstStyle>
            <a:lvl1pPr>
              <a:defRPr/>
            </a:lvl1pPr>
          </a:lstStyle>
          <a:p>
            <a:fld id="{F9EE67B7-608E-4AD9-AF64-FF488EC2DE5B}"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January 2018</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FY2017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EDB655C8-2F36-4C7B-9271-C19669C7380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January 2018</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FY2017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B54BE4E1-A5FC-4A7D-BCE1-AB817540E169}"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324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smtClean="0"/>
              <a:t>January 2018</a:t>
            </a:r>
            <a:endParaRPr lang="en-US" dirty="0"/>
          </a:p>
        </p:txBody>
      </p:sp>
      <p:sp>
        <p:nvSpPr>
          <p:cNvPr id="1029" name="Rectangle 5"/>
          <p:cNvSpPr>
            <a:spLocks noGrp="1" noChangeArrowheads="1"/>
          </p:cNvSpPr>
          <p:nvPr>
            <p:ph type="ftr" sz="quarter" idx="3"/>
          </p:nvPr>
        </p:nvSpPr>
        <p:spPr bwMode="auto">
          <a:xfrm>
            <a:off x="3124200" y="63246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FY2017 Annual Report</a:t>
            </a:r>
            <a:endParaRPr lang="en-US" dirty="0"/>
          </a:p>
        </p:txBody>
      </p:sp>
      <p:sp>
        <p:nvSpPr>
          <p:cNvPr id="1030" name="Rectangle 6"/>
          <p:cNvSpPr>
            <a:spLocks noGrp="1" noChangeArrowheads="1"/>
          </p:cNvSpPr>
          <p:nvPr>
            <p:ph type="sldNum" sz="quarter" idx="4"/>
          </p:nvPr>
        </p:nvSpPr>
        <p:spPr bwMode="auto">
          <a:xfrm>
            <a:off x="66294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7BF3298-0E13-43DF-95D8-2A6CC0EBE8C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3" r:id="rId15"/>
    <p:sldLayoutId id="2147483694" r:id="rId16"/>
  </p:sldLayoutIdLst>
  <p:hf hdr="0"/>
  <p:txStyles>
    <p:title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p:titleStyle>
    <p:bodyStyle>
      <a:lvl1pPr marL="577850" indent="-577850" algn="l" rtl="0" eaLnBrk="0" fontAlgn="base" hangingPunct="0">
        <a:spcBef>
          <a:spcPct val="20000"/>
        </a:spcBef>
        <a:spcAft>
          <a:spcPct val="0"/>
        </a:spcAft>
        <a:buChar char="•"/>
        <a:tabLst>
          <a:tab pos="577850" algn="l"/>
        </a:tabLst>
        <a:defRPr sz="3200">
          <a:solidFill>
            <a:schemeClr val="tx1"/>
          </a:solidFill>
          <a:latin typeface="+mn-lt"/>
          <a:ea typeface="ヒラギノ角ゴ Pro W3" pitchFamily="-65" charset="-128"/>
          <a:cs typeface="ヒラギノ角ゴ Pro W3"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110" charset="-128"/>
        </a:defRPr>
      </a:lvl2pPr>
      <a:lvl3pPr marL="1312863" indent="-228600" algn="l" rtl="0" eaLnBrk="0" fontAlgn="base" hangingPunct="0">
        <a:spcBef>
          <a:spcPct val="20000"/>
        </a:spcBef>
        <a:spcAft>
          <a:spcPct val="0"/>
        </a:spcAft>
        <a:buChar char="•"/>
        <a:defRPr sz="2400">
          <a:solidFill>
            <a:schemeClr val="tx1"/>
          </a:solidFill>
          <a:latin typeface="+mn-lt"/>
          <a:ea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ヒラギノ角ゴ Pro W3" pitchFamily="-110" charset="-128"/>
        </a:defRPr>
      </a:lvl6pPr>
      <a:lvl7pPr marL="2971800" indent="-228600" algn="l" rtl="0" fontAlgn="base">
        <a:spcBef>
          <a:spcPct val="20000"/>
        </a:spcBef>
        <a:spcAft>
          <a:spcPct val="0"/>
        </a:spcAft>
        <a:buChar char="»"/>
        <a:defRPr sz="2000">
          <a:solidFill>
            <a:schemeClr val="tx1"/>
          </a:solidFill>
          <a:latin typeface="+mn-lt"/>
          <a:ea typeface="ヒラギノ角ゴ Pro W3" pitchFamily="-110" charset="-128"/>
        </a:defRPr>
      </a:lvl7pPr>
      <a:lvl8pPr marL="3429000" indent="-228600" algn="l" rtl="0" fontAlgn="base">
        <a:spcBef>
          <a:spcPct val="20000"/>
        </a:spcBef>
        <a:spcAft>
          <a:spcPct val="0"/>
        </a:spcAft>
        <a:buChar char="»"/>
        <a:defRPr sz="2000">
          <a:solidFill>
            <a:schemeClr val="tx1"/>
          </a:solidFill>
          <a:latin typeface="+mn-lt"/>
          <a:ea typeface="ヒラギノ角ゴ Pro W3" pitchFamily="-110" charset="-128"/>
        </a:defRPr>
      </a:lvl8pPr>
      <a:lvl9pPr marL="3886200" indent="-228600" algn="l" rtl="0" fontAlgn="base">
        <a:spcBef>
          <a:spcPct val="20000"/>
        </a:spcBef>
        <a:spcAft>
          <a:spcPct val="0"/>
        </a:spcAft>
        <a:buChar char="»"/>
        <a:defRPr sz="2000">
          <a:solidFill>
            <a:schemeClr val="tx1"/>
          </a:solidFill>
          <a:latin typeface="+mn-lt"/>
          <a:ea typeface="ヒラギノ角ゴ Pro W3"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slideLayout" Target="../slideLayouts/slideLayout13.xml"/><Relationship Id="rId2"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13.xml"/><Relationship Id="rId2"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emf"/><Relationship Id="rId3"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emf"/><Relationship Id="rId3" Type="http://schemas.openxmlformats.org/officeDocument/2006/relationships/image" Target="../media/image2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8.emf"/><Relationship Id="rId3" Type="http://schemas.openxmlformats.org/officeDocument/2006/relationships/image" Target="../media/image2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emf"/><Relationship Id="rId3" Type="http://schemas.openxmlformats.org/officeDocument/2006/relationships/image" Target="../media/image3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2.emf"/><Relationship Id="rId3" Type="http://schemas.openxmlformats.org/officeDocument/2006/relationships/image" Target="../media/image33.emf"/></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6.emf"/><Relationship Id="rId3" Type="http://schemas.openxmlformats.org/officeDocument/2006/relationships/image" Target="../media/image3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emf"/><Relationship Id="rId3" Type="http://schemas.openxmlformats.org/officeDocument/2006/relationships/image" Target="../media/image4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emf"/><Relationship Id="rId3" Type="http://schemas.openxmlformats.org/officeDocument/2006/relationships/image" Target="../media/image42.emf"/></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slideLayout" Target="../slideLayouts/slideLayout7.xml"/><Relationship Id="rId2" Type="http://schemas.openxmlformats.org/officeDocument/2006/relationships/image" Target="../media/image4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6.emf"/><Relationship Id="rId3" Type="http://schemas.openxmlformats.org/officeDocument/2006/relationships/image" Target="../media/image4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emf"/><Relationship Id="rId3" Type="http://schemas.openxmlformats.org/officeDocument/2006/relationships/image" Target="../media/image4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0.emf"/><Relationship Id="rId3" Type="http://schemas.openxmlformats.org/officeDocument/2006/relationships/image" Target="../media/image51.emf"/></Relationships>
</file>

<file path=ppt/slides/_rels/slide29.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1" Type="http://schemas.openxmlformats.org/officeDocument/2006/relationships/slideLayout" Target="../slideLayouts/slideLayout14.xml"/><Relationship Id="rId2" Type="http://schemas.openxmlformats.org/officeDocument/2006/relationships/image" Target="../media/image5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5.emf"/><Relationship Id="rId3" Type="http://schemas.openxmlformats.org/officeDocument/2006/relationships/image" Target="../media/image5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7.emf"/><Relationship Id="rId3" Type="http://schemas.openxmlformats.org/officeDocument/2006/relationships/image" Target="../media/image5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9.emf"/><Relationship Id="rId3" Type="http://schemas.openxmlformats.org/officeDocument/2006/relationships/image" Target="../media/image6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emf"/><Relationship Id="rId3" Type="http://schemas.openxmlformats.org/officeDocument/2006/relationships/image" Target="../media/image62.emf"/></Relationships>
</file>

<file path=ppt/slides/_rels/slide34.x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emf"/><Relationship Id="rId5" Type="http://schemas.openxmlformats.org/officeDocument/2006/relationships/image" Target="../media/image66.emf"/><Relationship Id="rId1" Type="http://schemas.openxmlformats.org/officeDocument/2006/relationships/slideLayout" Target="../slideLayouts/slideLayout7.xml"/><Relationship Id="rId2" Type="http://schemas.openxmlformats.org/officeDocument/2006/relationships/image" Target="../media/image6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emf"/><Relationship Id="rId3" Type="http://schemas.openxmlformats.org/officeDocument/2006/relationships/image" Target="../media/image6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0.emf"/><Relationship Id="rId3" Type="http://schemas.openxmlformats.org/officeDocument/2006/relationships/image" Target="../media/image7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2.emf"/><Relationship Id="rId3" Type="http://schemas.openxmlformats.org/officeDocument/2006/relationships/image" Target="../media/image7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4.emf"/><Relationship Id="rId3" Type="http://schemas.openxmlformats.org/officeDocument/2006/relationships/image" Target="../media/image7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emf"/><Relationship Id="rId3" Type="http://schemas.openxmlformats.org/officeDocument/2006/relationships/image" Target="../media/image7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78.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0.emf"/><Relationship Id="rId3" Type="http://schemas.openxmlformats.org/officeDocument/2006/relationships/image" Target="../media/image8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2.emf"/><Relationship Id="rId3" Type="http://schemas.openxmlformats.org/officeDocument/2006/relationships/image" Target="../media/image8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4.emf"/><Relationship Id="rId3" Type="http://schemas.openxmlformats.org/officeDocument/2006/relationships/image" Target="../media/image85.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7.emf"/><Relationship Id="rId3" Type="http://schemas.openxmlformats.org/officeDocument/2006/relationships/image" Target="../media/image8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9.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0.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2.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3.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4.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5.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6.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 Id="rId3" Type="http://schemas.openxmlformats.org/officeDocument/2006/relationships/image" Target="../media/image4.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8.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9.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0.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1.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2.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3.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4.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5.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slideLayout" Target="../slideLayouts/slideLayout14.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ctrTitle"/>
          </p:nvPr>
        </p:nvSpPr>
        <p:spPr>
          <a:xfrm>
            <a:off x="685800" y="1371600"/>
            <a:ext cx="7772400" cy="1676400"/>
          </a:xfrm>
        </p:spPr>
        <p:txBody>
          <a:bodyPr/>
          <a:lstStyle/>
          <a:p>
            <a:r>
              <a:rPr lang="en-US" b="1" dirty="0" smtClean="0"/>
              <a:t>EOSDIS FY2017</a:t>
            </a:r>
            <a:br>
              <a:rPr lang="en-US" b="1" dirty="0" smtClean="0"/>
            </a:br>
            <a:r>
              <a:rPr lang="en-US" b="1" dirty="0" smtClean="0"/>
              <a:t> Annual Metrics Report</a:t>
            </a:r>
          </a:p>
        </p:txBody>
      </p:sp>
      <p:sp>
        <p:nvSpPr>
          <p:cNvPr id="18435" name="Subtitle 5"/>
          <p:cNvSpPr>
            <a:spLocks noGrp="1"/>
          </p:cNvSpPr>
          <p:nvPr>
            <p:ph type="subTitle" idx="1"/>
          </p:nvPr>
        </p:nvSpPr>
        <p:spPr>
          <a:xfrm>
            <a:off x="1371600" y="3505200"/>
            <a:ext cx="6400800" cy="2667000"/>
          </a:xfrm>
        </p:spPr>
        <p:txBody>
          <a:bodyPr/>
          <a:lstStyle/>
          <a:p>
            <a:r>
              <a:rPr lang="en-US" b="1" dirty="0" smtClean="0"/>
              <a:t>Prepared By:</a:t>
            </a:r>
          </a:p>
          <a:p>
            <a:endParaRPr lang="en-US" b="1" dirty="0" smtClean="0"/>
          </a:p>
          <a:p>
            <a:r>
              <a:rPr lang="en-US" b="1" dirty="0" smtClean="0"/>
              <a:t>Lalit Wanchoo, </a:t>
            </a:r>
            <a:r>
              <a:rPr lang="en-US" b="1" dirty="0" err="1" smtClean="0"/>
              <a:t>Adnet</a:t>
            </a:r>
            <a:r>
              <a:rPr lang="en-US" b="1" dirty="0" smtClean="0"/>
              <a:t> Systems, Inc.</a:t>
            </a:r>
          </a:p>
          <a:p>
            <a:r>
              <a:rPr lang="en-US" b="1" dirty="0" smtClean="0"/>
              <a:t>Young-In Won, </a:t>
            </a:r>
            <a:r>
              <a:rPr lang="en-US" b="1" dirty="0" err="1" smtClean="0"/>
              <a:t>Adnet</a:t>
            </a:r>
            <a:r>
              <a:rPr lang="en-US" b="1" dirty="0" smtClean="0"/>
              <a:t> Systems, Inc.</a:t>
            </a:r>
          </a:p>
          <a:p>
            <a:r>
              <a:rPr lang="en-US" b="1" dirty="0" smtClean="0"/>
              <a:t>Durga Kafle, </a:t>
            </a:r>
            <a:r>
              <a:rPr lang="en-US" b="1" dirty="0" err="1" smtClean="0"/>
              <a:t>Adnet</a:t>
            </a:r>
            <a:r>
              <a:rPr lang="en-US" b="1" dirty="0" smtClean="0"/>
              <a:t> Systems, Inc.</a:t>
            </a:r>
          </a:p>
          <a:p>
            <a:endParaRPr lang="en-US" b="1" dirty="0" smtClean="0"/>
          </a:p>
          <a:p>
            <a:r>
              <a:rPr lang="en-US" b="1" dirty="0" smtClean="0"/>
              <a:t>January 2018</a:t>
            </a:r>
          </a:p>
          <a:p>
            <a:endParaRPr lang="en-US"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47900" y="127694"/>
            <a:ext cx="4648200" cy="902529"/>
          </a:xfrm>
        </p:spPr>
        <p:txBody>
          <a:bodyPr/>
          <a:lstStyle/>
          <a:p>
            <a:pPr eaLnBrk="1" hangingPunct="1"/>
            <a:r>
              <a:rPr lang="en-US" sz="3600" b="1" dirty="0" smtClean="0"/>
              <a:t>Total Archive Size</a:t>
            </a:r>
            <a:r>
              <a:rPr lang="en-US" sz="2000" b="1" dirty="0" smtClean="0"/>
              <a:t/>
            </a:r>
            <a:br>
              <a:rPr lang="en-US" sz="2000" b="1" dirty="0" smtClean="0"/>
            </a:br>
            <a:endParaRPr lang="en-US" sz="2000" b="1" dirty="0" smtClean="0"/>
          </a:p>
        </p:txBody>
      </p:sp>
      <p:sp>
        <p:nvSpPr>
          <p:cNvPr id="7" name="Slide Number Placeholder 6"/>
          <p:cNvSpPr>
            <a:spLocks noGrp="1"/>
          </p:cNvSpPr>
          <p:nvPr>
            <p:ph type="sldNum" sz="quarter" idx="12"/>
          </p:nvPr>
        </p:nvSpPr>
        <p:spPr>
          <a:xfrm>
            <a:off x="6629400" y="6303334"/>
            <a:ext cx="2133600" cy="476250"/>
          </a:xfrm>
        </p:spPr>
        <p:txBody>
          <a:bodyPr/>
          <a:lstStyle/>
          <a:p>
            <a:fld id="{5F281EC5-BDE5-40C4-87B1-BCC6EAA4655A}" type="slidenum">
              <a:rPr lang="en-US"/>
              <a:pPr/>
              <a:t>10</a:t>
            </a:fld>
            <a:endParaRPr lang="en-US" dirty="0"/>
          </a:p>
        </p:txBody>
      </p:sp>
      <p:sp>
        <p:nvSpPr>
          <p:cNvPr id="27655" name="Date Placeholder 8"/>
          <p:cNvSpPr>
            <a:spLocks noGrp="1"/>
          </p:cNvSpPr>
          <p:nvPr>
            <p:ph type="dt" sz="quarter" idx="10"/>
          </p:nvPr>
        </p:nvSpPr>
        <p:spPr>
          <a:xfrm>
            <a:off x="457200" y="6324600"/>
            <a:ext cx="2133600" cy="476250"/>
          </a:xfrm>
          <a:noFill/>
        </p:spPr>
        <p:txBody>
          <a:bodyPr/>
          <a:lstStyle/>
          <a:p>
            <a:r>
              <a:rPr lang="en-US" smtClean="0"/>
              <a:t>January 2018</a:t>
            </a:r>
            <a:endParaRPr lang="en-US" dirty="0"/>
          </a:p>
        </p:txBody>
      </p:sp>
      <p:sp>
        <p:nvSpPr>
          <p:cNvPr id="27656" name="Footer Placeholder 9"/>
          <p:cNvSpPr>
            <a:spLocks noGrp="1"/>
          </p:cNvSpPr>
          <p:nvPr>
            <p:ph type="ftr" sz="quarter" idx="11"/>
          </p:nvPr>
        </p:nvSpPr>
        <p:spPr>
          <a:xfrm>
            <a:off x="3124200" y="6324600"/>
            <a:ext cx="2895600" cy="476250"/>
          </a:xfrm>
          <a:noFill/>
        </p:spPr>
        <p:txBody>
          <a:bodyPr/>
          <a:lstStyle/>
          <a:p>
            <a:r>
              <a:rPr lang="en-US" smtClean="0"/>
              <a:t>FY2017 Annual Report</a:t>
            </a:r>
            <a:endParaRPr lang="en-US" dirty="0"/>
          </a:p>
        </p:txBody>
      </p:sp>
      <p:sp>
        <p:nvSpPr>
          <p:cNvPr id="5" name="Rectangle 4"/>
          <p:cNvSpPr/>
          <p:nvPr/>
        </p:nvSpPr>
        <p:spPr>
          <a:xfrm>
            <a:off x="666750" y="874651"/>
            <a:ext cx="3848100" cy="954107"/>
          </a:xfrm>
          <a:prstGeom prst="rect">
            <a:avLst/>
          </a:prstGeom>
        </p:spPr>
        <p:txBody>
          <a:bodyPr wrap="square">
            <a:spAutoFit/>
          </a:bodyPr>
          <a:lstStyle/>
          <a:p>
            <a:r>
              <a:rPr lang="en-US" sz="1400" dirty="0">
                <a:latin typeface="Arial" panose="020B0604020202020204" pitchFamily="34" charset="0"/>
              </a:rPr>
              <a:t>The Total Archive Size describes the EOSDIS archive at the end of </a:t>
            </a:r>
            <a:r>
              <a:rPr lang="en-US" sz="1400" dirty="0" smtClean="0">
                <a:latin typeface="Arial" panose="020B0604020202020204" pitchFamily="34" charset="0"/>
              </a:rPr>
              <a:t>FY2017. </a:t>
            </a:r>
            <a:r>
              <a:rPr lang="en-US" sz="1400" dirty="0">
                <a:latin typeface="Arial" panose="020B0604020202020204" pitchFamily="34" charset="0"/>
              </a:rPr>
              <a:t>This includes all data (including ancillary) but not data marked for deletion.</a:t>
            </a:r>
            <a:r>
              <a:rPr lang="en-US" sz="1400" dirty="0"/>
              <a:t> </a:t>
            </a:r>
          </a:p>
        </p:txBody>
      </p:sp>
      <p:pic>
        <p:nvPicPr>
          <p:cNvPr id="2" name="Picture 1"/>
          <p:cNvPicPr>
            <a:picLocks noChangeAspect="1"/>
          </p:cNvPicPr>
          <p:nvPr/>
        </p:nvPicPr>
        <p:blipFill>
          <a:blip r:embed="rId2"/>
          <a:stretch>
            <a:fillRect/>
          </a:stretch>
        </p:blipFill>
        <p:spPr>
          <a:xfrm>
            <a:off x="636270" y="1828758"/>
            <a:ext cx="3999786" cy="2814120"/>
          </a:xfrm>
          <a:prstGeom prst="rect">
            <a:avLst/>
          </a:prstGeom>
        </p:spPr>
      </p:pic>
      <p:pic>
        <p:nvPicPr>
          <p:cNvPr id="3" name="Picture 2"/>
          <p:cNvPicPr>
            <a:picLocks noChangeAspect="1"/>
          </p:cNvPicPr>
          <p:nvPr/>
        </p:nvPicPr>
        <p:blipFill>
          <a:blip r:embed="rId3"/>
          <a:stretch>
            <a:fillRect/>
          </a:stretch>
        </p:blipFill>
        <p:spPr>
          <a:xfrm>
            <a:off x="304800" y="4907505"/>
            <a:ext cx="4876800" cy="900160"/>
          </a:xfrm>
          <a:prstGeom prst="rect">
            <a:avLst/>
          </a:prstGeom>
        </p:spPr>
      </p:pic>
      <p:pic>
        <p:nvPicPr>
          <p:cNvPr id="8" name="Picture 7"/>
          <p:cNvPicPr>
            <a:picLocks noChangeAspect="1"/>
          </p:cNvPicPr>
          <p:nvPr/>
        </p:nvPicPr>
        <p:blipFill>
          <a:blip r:embed="rId4"/>
          <a:stretch>
            <a:fillRect/>
          </a:stretch>
        </p:blipFill>
        <p:spPr>
          <a:xfrm>
            <a:off x="5518353" y="685680"/>
            <a:ext cx="3109018" cy="2550138"/>
          </a:xfrm>
          <a:prstGeom prst="rect">
            <a:avLst/>
          </a:prstGeom>
        </p:spPr>
      </p:pic>
      <p:pic>
        <p:nvPicPr>
          <p:cNvPr id="9" name="Picture 8"/>
          <p:cNvPicPr>
            <a:picLocks noChangeAspect="1"/>
          </p:cNvPicPr>
          <p:nvPr/>
        </p:nvPicPr>
        <p:blipFill>
          <a:blip r:embed="rId5"/>
          <a:stretch>
            <a:fillRect/>
          </a:stretch>
        </p:blipFill>
        <p:spPr>
          <a:xfrm>
            <a:off x="5548833" y="3349191"/>
            <a:ext cx="3109018" cy="281950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792163"/>
          </a:xfrm>
        </p:spPr>
        <p:txBody>
          <a:bodyPr/>
          <a:lstStyle/>
          <a:p>
            <a:pPr eaLnBrk="1" hangingPunct="1"/>
            <a:r>
              <a:rPr lang="en-US" sz="3600" b="1" dirty="0" smtClean="0"/>
              <a:t>Distribution By DAAC</a:t>
            </a:r>
          </a:p>
        </p:txBody>
      </p:sp>
      <p:sp>
        <p:nvSpPr>
          <p:cNvPr id="28675" name="Rectangle 3"/>
          <p:cNvSpPr>
            <a:spLocks noGrp="1" noChangeArrowheads="1"/>
          </p:cNvSpPr>
          <p:nvPr>
            <p:ph type="body" sz="half" idx="1"/>
          </p:nvPr>
        </p:nvSpPr>
        <p:spPr>
          <a:xfrm>
            <a:off x="533400" y="1066800"/>
            <a:ext cx="7772400" cy="381000"/>
          </a:xfrm>
        </p:spPr>
        <p:txBody>
          <a:bodyPr/>
          <a:lstStyle/>
          <a:p>
            <a:pPr eaLnBrk="1" hangingPunct="1">
              <a:buFontTx/>
              <a:buNone/>
            </a:pPr>
            <a:r>
              <a:rPr lang="en-US" sz="1400" dirty="0" smtClean="0"/>
              <a:t>Distribution presents the amount of data successfully distributed to Public Users. </a:t>
            </a:r>
          </a:p>
          <a:p>
            <a:pPr eaLnBrk="1" hangingPunct="1">
              <a:buFontTx/>
              <a:buNone/>
            </a:pPr>
            <a:endParaRPr lang="en-US" sz="1200" dirty="0" smtClean="0"/>
          </a:p>
          <a:p>
            <a:pPr eaLnBrk="1" hangingPunct="1">
              <a:buFontTx/>
              <a:buNone/>
            </a:pPr>
            <a:endParaRPr lang="en-US" sz="1200" dirty="0" smtClean="0"/>
          </a:p>
        </p:txBody>
      </p:sp>
      <p:sp>
        <p:nvSpPr>
          <p:cNvPr id="28676" name="Text Box 892"/>
          <p:cNvSpPr txBox="1">
            <a:spLocks noChangeArrowheads="1"/>
          </p:cNvSpPr>
          <p:nvPr/>
        </p:nvSpPr>
        <p:spPr bwMode="auto">
          <a:xfrm>
            <a:off x="1165225" y="4106863"/>
            <a:ext cx="184150" cy="366712"/>
          </a:xfrm>
          <a:prstGeom prst="rect">
            <a:avLst/>
          </a:prstGeom>
          <a:noFill/>
          <a:ln w="9525">
            <a:noFill/>
            <a:miter lim="800000"/>
            <a:headEnd/>
            <a:tailEnd/>
          </a:ln>
        </p:spPr>
        <p:txBody>
          <a:bodyPr>
            <a:spAutoFit/>
          </a:bodyPr>
          <a:lstStyle/>
          <a:p>
            <a:pPr>
              <a:spcBef>
                <a:spcPct val="50000"/>
              </a:spcBef>
            </a:pPr>
            <a:endParaRPr lang="en-US" sz="1800" dirty="0"/>
          </a:p>
        </p:txBody>
      </p:sp>
      <p:sp>
        <p:nvSpPr>
          <p:cNvPr id="10" name="Slide Number Placeholder 9"/>
          <p:cNvSpPr>
            <a:spLocks noGrp="1"/>
          </p:cNvSpPr>
          <p:nvPr>
            <p:ph type="sldNum" sz="quarter" idx="12"/>
          </p:nvPr>
        </p:nvSpPr>
        <p:spPr>
          <a:xfrm>
            <a:off x="6629400" y="6303334"/>
            <a:ext cx="2133600" cy="476250"/>
          </a:xfrm>
        </p:spPr>
        <p:txBody>
          <a:bodyPr/>
          <a:lstStyle/>
          <a:p>
            <a:fld id="{E406494C-CE2C-46D3-A4BF-2822B5896DB2}" type="slidenum">
              <a:rPr lang="en-US"/>
              <a:pPr/>
              <a:t>11</a:t>
            </a:fld>
            <a:endParaRPr lang="en-US" dirty="0"/>
          </a:p>
        </p:txBody>
      </p:sp>
      <p:sp>
        <p:nvSpPr>
          <p:cNvPr id="28682" name="Date Placeholder 11"/>
          <p:cNvSpPr>
            <a:spLocks noGrp="1"/>
          </p:cNvSpPr>
          <p:nvPr>
            <p:ph type="dt" sz="quarter" idx="10"/>
          </p:nvPr>
        </p:nvSpPr>
        <p:spPr>
          <a:xfrm>
            <a:off x="457200" y="6324600"/>
            <a:ext cx="2133600" cy="476250"/>
          </a:xfrm>
          <a:noFill/>
        </p:spPr>
        <p:txBody>
          <a:bodyPr/>
          <a:lstStyle/>
          <a:p>
            <a:r>
              <a:rPr lang="en-US" smtClean="0"/>
              <a:t>January 2018</a:t>
            </a:r>
            <a:endParaRPr lang="en-US" dirty="0"/>
          </a:p>
        </p:txBody>
      </p:sp>
      <p:sp>
        <p:nvSpPr>
          <p:cNvPr id="28683" name="Footer Placeholder 12"/>
          <p:cNvSpPr>
            <a:spLocks noGrp="1"/>
          </p:cNvSpPr>
          <p:nvPr>
            <p:ph type="ftr" sz="quarter" idx="11"/>
          </p:nvPr>
        </p:nvSpPr>
        <p:spPr>
          <a:xfrm>
            <a:off x="3124200" y="6324600"/>
            <a:ext cx="2895600" cy="476250"/>
          </a:xfrm>
          <a:noFill/>
        </p:spPr>
        <p:txBody>
          <a:bodyPr/>
          <a:lstStyle/>
          <a:p>
            <a:r>
              <a:rPr lang="en-US" smtClean="0"/>
              <a:t>FY2017 Annual Report</a:t>
            </a:r>
            <a:endParaRPr lang="en-US" dirty="0"/>
          </a:p>
        </p:txBody>
      </p:sp>
      <p:pic>
        <p:nvPicPr>
          <p:cNvPr id="5" name="Picture 4"/>
          <p:cNvPicPr>
            <a:picLocks noChangeAspect="1"/>
          </p:cNvPicPr>
          <p:nvPr/>
        </p:nvPicPr>
        <p:blipFill>
          <a:blip r:embed="rId2"/>
          <a:stretch>
            <a:fillRect/>
          </a:stretch>
        </p:blipFill>
        <p:spPr>
          <a:xfrm>
            <a:off x="156210" y="1447800"/>
            <a:ext cx="8839200" cy="610020"/>
          </a:xfrm>
          <a:prstGeom prst="rect">
            <a:avLst/>
          </a:prstGeom>
        </p:spPr>
      </p:pic>
      <p:pic>
        <p:nvPicPr>
          <p:cNvPr id="7" name="Picture 6"/>
          <p:cNvPicPr>
            <a:picLocks noChangeAspect="1"/>
          </p:cNvPicPr>
          <p:nvPr/>
        </p:nvPicPr>
        <p:blipFill>
          <a:blip r:embed="rId3"/>
          <a:stretch>
            <a:fillRect/>
          </a:stretch>
        </p:blipFill>
        <p:spPr>
          <a:xfrm>
            <a:off x="393872" y="2255591"/>
            <a:ext cx="4050112" cy="3871238"/>
          </a:xfrm>
          <a:prstGeom prst="rect">
            <a:avLst/>
          </a:prstGeom>
        </p:spPr>
      </p:pic>
      <p:pic>
        <p:nvPicPr>
          <p:cNvPr id="8" name="Picture 7"/>
          <p:cNvPicPr>
            <a:picLocks noChangeAspect="1"/>
          </p:cNvPicPr>
          <p:nvPr/>
        </p:nvPicPr>
        <p:blipFill>
          <a:blip r:embed="rId4"/>
          <a:stretch>
            <a:fillRect/>
          </a:stretch>
        </p:blipFill>
        <p:spPr>
          <a:xfrm>
            <a:off x="4538472" y="2255591"/>
            <a:ext cx="4310662" cy="387123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12</a:t>
            </a:fld>
            <a:endParaRPr lang="en-US" dirty="0"/>
          </a:p>
        </p:txBody>
      </p:sp>
      <p:sp>
        <p:nvSpPr>
          <p:cNvPr id="5" name="Rectangle 2"/>
          <p:cNvSpPr txBox="1">
            <a:spLocks noChangeArrowheads="1"/>
          </p:cNvSpPr>
          <p:nvPr/>
        </p:nvSpPr>
        <p:spPr>
          <a:xfrm>
            <a:off x="457200" y="30482"/>
            <a:ext cx="8229600" cy="7921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pPr eaLnBrk="1" hangingPunct="1"/>
            <a:r>
              <a:rPr lang="en-US" sz="3600" b="1" kern="0" dirty="0" smtClean="0"/>
              <a:t>Distribution By Mission/Instrument</a:t>
            </a:r>
          </a:p>
        </p:txBody>
      </p:sp>
      <p:sp>
        <p:nvSpPr>
          <p:cNvPr id="6" name="Rectangle 3"/>
          <p:cNvSpPr txBox="1">
            <a:spLocks noChangeArrowheads="1"/>
          </p:cNvSpPr>
          <p:nvPr/>
        </p:nvSpPr>
        <p:spPr>
          <a:xfrm>
            <a:off x="685800" y="580142"/>
            <a:ext cx="7772400" cy="381000"/>
          </a:xfrm>
          <a:prstGeom prst="rect">
            <a:avLst/>
          </a:prstGeom>
        </p:spPr>
        <p:txBody>
          <a:bodyPr/>
          <a:lstStyle>
            <a:lvl1pPr marL="577850" indent="-577850" algn="l" rtl="0" eaLnBrk="0" fontAlgn="base" hangingPunct="0">
              <a:spcBef>
                <a:spcPct val="20000"/>
              </a:spcBef>
              <a:spcAft>
                <a:spcPct val="0"/>
              </a:spcAft>
              <a:buChar char="•"/>
              <a:tabLst>
                <a:tab pos="577850" algn="l"/>
              </a:tabLst>
              <a:defRPr sz="3200">
                <a:solidFill>
                  <a:schemeClr val="tx1"/>
                </a:solidFill>
                <a:latin typeface="+mn-lt"/>
                <a:ea typeface="ヒラギノ角ゴ Pro W3" pitchFamily="-65" charset="-128"/>
                <a:cs typeface="ヒラギノ角ゴ Pro W3"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110" charset="-128"/>
              </a:defRPr>
            </a:lvl2pPr>
            <a:lvl3pPr marL="1312863" indent="-228600" algn="l" rtl="0" eaLnBrk="0" fontAlgn="base" hangingPunct="0">
              <a:spcBef>
                <a:spcPct val="20000"/>
              </a:spcBef>
              <a:spcAft>
                <a:spcPct val="0"/>
              </a:spcAft>
              <a:buChar char="•"/>
              <a:defRPr sz="2400">
                <a:solidFill>
                  <a:schemeClr val="tx1"/>
                </a:solidFill>
                <a:latin typeface="+mn-lt"/>
                <a:ea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ヒラギノ角ゴ Pro W3" pitchFamily="-110" charset="-128"/>
              </a:defRPr>
            </a:lvl6pPr>
            <a:lvl7pPr marL="2971800" indent="-228600" algn="l" rtl="0" fontAlgn="base">
              <a:spcBef>
                <a:spcPct val="20000"/>
              </a:spcBef>
              <a:spcAft>
                <a:spcPct val="0"/>
              </a:spcAft>
              <a:buChar char="»"/>
              <a:defRPr sz="2000">
                <a:solidFill>
                  <a:schemeClr val="tx1"/>
                </a:solidFill>
                <a:latin typeface="+mn-lt"/>
                <a:ea typeface="ヒラギノ角ゴ Pro W3" pitchFamily="-110" charset="-128"/>
              </a:defRPr>
            </a:lvl7pPr>
            <a:lvl8pPr marL="3429000" indent="-228600" algn="l" rtl="0" fontAlgn="base">
              <a:spcBef>
                <a:spcPct val="20000"/>
              </a:spcBef>
              <a:spcAft>
                <a:spcPct val="0"/>
              </a:spcAft>
              <a:buChar char="»"/>
              <a:defRPr sz="2000">
                <a:solidFill>
                  <a:schemeClr val="tx1"/>
                </a:solidFill>
                <a:latin typeface="+mn-lt"/>
                <a:ea typeface="ヒラギノ角ゴ Pro W3" pitchFamily="-110" charset="-128"/>
              </a:defRPr>
            </a:lvl8pPr>
            <a:lvl9pPr marL="3886200" indent="-228600" algn="l" rtl="0" fontAlgn="base">
              <a:spcBef>
                <a:spcPct val="20000"/>
              </a:spcBef>
              <a:spcAft>
                <a:spcPct val="0"/>
              </a:spcAft>
              <a:buChar char="»"/>
              <a:defRPr sz="2000">
                <a:solidFill>
                  <a:schemeClr val="tx1"/>
                </a:solidFill>
                <a:latin typeface="+mn-lt"/>
                <a:ea typeface="ヒラギノ角ゴ Pro W3" pitchFamily="-110" charset="-128"/>
              </a:defRPr>
            </a:lvl9pPr>
          </a:lstStyle>
          <a:p>
            <a:pPr eaLnBrk="1" hangingPunct="1">
              <a:buFontTx/>
              <a:buNone/>
            </a:pPr>
            <a:r>
              <a:rPr lang="en-US" sz="1400" kern="0" dirty="0" smtClean="0"/>
              <a:t>Distribution presents the amount of data successfully distributed to Public Users. </a:t>
            </a:r>
          </a:p>
          <a:p>
            <a:pPr eaLnBrk="1" hangingPunct="1">
              <a:buFontTx/>
              <a:buNone/>
            </a:pPr>
            <a:endParaRPr lang="en-US" sz="1200" kern="0" dirty="0" smtClean="0"/>
          </a:p>
          <a:p>
            <a:pPr eaLnBrk="1" hangingPunct="1">
              <a:buFontTx/>
              <a:buNone/>
            </a:pPr>
            <a:endParaRPr lang="en-US" sz="1200" kern="0" dirty="0" smtClean="0"/>
          </a:p>
        </p:txBody>
      </p:sp>
      <p:pic>
        <p:nvPicPr>
          <p:cNvPr id="7" name="Picture 6"/>
          <p:cNvPicPr>
            <a:picLocks noChangeAspect="1"/>
          </p:cNvPicPr>
          <p:nvPr/>
        </p:nvPicPr>
        <p:blipFill>
          <a:blip r:embed="rId2"/>
          <a:stretch>
            <a:fillRect/>
          </a:stretch>
        </p:blipFill>
        <p:spPr>
          <a:xfrm>
            <a:off x="2189985" y="861948"/>
            <a:ext cx="4418476" cy="2692502"/>
          </a:xfrm>
          <a:prstGeom prst="rect">
            <a:avLst/>
          </a:prstGeom>
        </p:spPr>
      </p:pic>
      <p:pic>
        <p:nvPicPr>
          <p:cNvPr id="14" name="Picture 13"/>
          <p:cNvPicPr>
            <a:picLocks noChangeAspect="1"/>
          </p:cNvPicPr>
          <p:nvPr/>
        </p:nvPicPr>
        <p:blipFill>
          <a:blip r:embed="rId3"/>
          <a:stretch>
            <a:fillRect/>
          </a:stretch>
        </p:blipFill>
        <p:spPr>
          <a:xfrm>
            <a:off x="4800599" y="3591100"/>
            <a:ext cx="4170623" cy="2658750"/>
          </a:xfrm>
          <a:prstGeom prst="rect">
            <a:avLst/>
          </a:prstGeom>
        </p:spPr>
      </p:pic>
      <p:pic>
        <p:nvPicPr>
          <p:cNvPr id="16" name="Picture 15"/>
          <p:cNvPicPr>
            <a:picLocks noChangeAspect="1"/>
          </p:cNvPicPr>
          <p:nvPr/>
        </p:nvPicPr>
        <p:blipFill>
          <a:blip r:embed="rId4"/>
          <a:stretch>
            <a:fillRect/>
          </a:stretch>
        </p:blipFill>
        <p:spPr>
          <a:xfrm>
            <a:off x="195721" y="3591100"/>
            <a:ext cx="4604878" cy="2651278"/>
          </a:xfrm>
          <a:prstGeom prst="rect">
            <a:avLst/>
          </a:prstGeom>
        </p:spPr>
      </p:pic>
    </p:spTree>
    <p:extLst>
      <p:ext uri="{BB962C8B-B14F-4D97-AF65-F5344CB8AC3E}">
        <p14:creationId xmlns:p14="http://schemas.microsoft.com/office/powerpoint/2010/main" val="383898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sz="quarter"/>
          </p:nvPr>
        </p:nvSpPr>
        <p:spPr>
          <a:xfrm>
            <a:off x="457200" y="228600"/>
            <a:ext cx="8229600" cy="609600"/>
          </a:xfrm>
        </p:spPr>
        <p:txBody>
          <a:bodyPr/>
          <a:lstStyle/>
          <a:p>
            <a:pPr eaLnBrk="1" hangingPunct="1"/>
            <a:r>
              <a:rPr lang="en-US" sz="3600" b="1" dirty="0" smtClean="0"/>
              <a:t>Volume Distributed By Domain</a:t>
            </a:r>
          </a:p>
        </p:txBody>
      </p:sp>
      <p:sp>
        <p:nvSpPr>
          <p:cNvPr id="29701" name="TextBox 5"/>
          <p:cNvSpPr txBox="1">
            <a:spLocks noChangeArrowheads="1"/>
          </p:cNvSpPr>
          <p:nvPr/>
        </p:nvSpPr>
        <p:spPr bwMode="auto">
          <a:xfrm>
            <a:off x="533400" y="838200"/>
            <a:ext cx="7696200" cy="276225"/>
          </a:xfrm>
          <a:prstGeom prst="rect">
            <a:avLst/>
          </a:prstGeom>
          <a:noFill/>
          <a:ln w="9525">
            <a:noFill/>
            <a:miter lim="800000"/>
            <a:headEnd/>
            <a:tailEnd/>
          </a:ln>
        </p:spPr>
        <p:txBody>
          <a:bodyPr>
            <a:spAutoFit/>
          </a:bodyPr>
          <a:lstStyle/>
          <a:p>
            <a:r>
              <a:rPr lang="en-US" dirty="0"/>
              <a:t>Volume Distribution presents the volume of data successfully distributed to Public Users by Domain. </a:t>
            </a:r>
          </a:p>
        </p:txBody>
      </p:sp>
      <p:sp>
        <p:nvSpPr>
          <p:cNvPr id="8" name="Slide Number Placeholder 7"/>
          <p:cNvSpPr>
            <a:spLocks noGrp="1"/>
          </p:cNvSpPr>
          <p:nvPr>
            <p:ph type="sldNum" sz="quarter" idx="12"/>
          </p:nvPr>
        </p:nvSpPr>
        <p:spPr>
          <a:xfrm>
            <a:off x="6629400" y="6303334"/>
            <a:ext cx="2133600" cy="476250"/>
          </a:xfrm>
        </p:spPr>
        <p:txBody>
          <a:bodyPr/>
          <a:lstStyle/>
          <a:p>
            <a:fld id="{E6A1A705-8027-4FFD-81FE-A94215399B2D}" type="slidenum">
              <a:rPr lang="en-US"/>
              <a:pPr/>
              <a:t>13</a:t>
            </a:fld>
            <a:endParaRPr lang="en-US" dirty="0"/>
          </a:p>
        </p:txBody>
      </p:sp>
      <p:sp>
        <p:nvSpPr>
          <p:cNvPr id="29704" name="Date Placeholder 9"/>
          <p:cNvSpPr>
            <a:spLocks noGrp="1"/>
          </p:cNvSpPr>
          <p:nvPr>
            <p:ph type="dt" sz="quarter" idx="10"/>
          </p:nvPr>
        </p:nvSpPr>
        <p:spPr>
          <a:noFill/>
        </p:spPr>
        <p:txBody>
          <a:bodyPr/>
          <a:lstStyle/>
          <a:p>
            <a:r>
              <a:rPr lang="en-US" smtClean="0"/>
              <a:t>January 2018</a:t>
            </a:r>
            <a:endParaRPr lang="en-US" dirty="0"/>
          </a:p>
        </p:txBody>
      </p:sp>
      <p:sp>
        <p:nvSpPr>
          <p:cNvPr id="29705" name="Footer Placeholder 10"/>
          <p:cNvSpPr>
            <a:spLocks noGrp="1"/>
          </p:cNvSpPr>
          <p:nvPr>
            <p:ph type="ftr" sz="quarter" idx="11"/>
          </p:nvPr>
        </p:nvSpPr>
        <p:spPr>
          <a:noFill/>
        </p:spPr>
        <p:txBody>
          <a:bodyPr/>
          <a:lstStyle/>
          <a:p>
            <a:r>
              <a:rPr lang="en-US" smtClean="0"/>
              <a:t>FY2017 Annual Report</a:t>
            </a:r>
            <a:endParaRPr lang="en-US" dirty="0"/>
          </a:p>
        </p:txBody>
      </p:sp>
      <p:pic>
        <p:nvPicPr>
          <p:cNvPr id="3" name="Picture 2"/>
          <p:cNvPicPr>
            <a:picLocks noChangeAspect="1"/>
          </p:cNvPicPr>
          <p:nvPr/>
        </p:nvPicPr>
        <p:blipFill>
          <a:blip r:embed="rId2"/>
          <a:stretch>
            <a:fillRect/>
          </a:stretch>
        </p:blipFill>
        <p:spPr>
          <a:xfrm>
            <a:off x="47452" y="1083770"/>
            <a:ext cx="9001621" cy="1642369"/>
          </a:xfrm>
          <a:prstGeom prst="rect">
            <a:avLst/>
          </a:prstGeom>
        </p:spPr>
      </p:pic>
      <p:pic>
        <p:nvPicPr>
          <p:cNvPr id="7" name="Picture 6"/>
          <p:cNvPicPr>
            <a:picLocks noChangeAspect="1"/>
          </p:cNvPicPr>
          <p:nvPr/>
        </p:nvPicPr>
        <p:blipFill>
          <a:blip r:embed="rId3"/>
          <a:stretch>
            <a:fillRect/>
          </a:stretch>
        </p:blipFill>
        <p:spPr>
          <a:xfrm>
            <a:off x="457200" y="2855492"/>
            <a:ext cx="8229600" cy="333975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53714"/>
            <a:ext cx="8229600" cy="609600"/>
          </a:xfrm>
        </p:spPr>
        <p:txBody>
          <a:bodyPr/>
          <a:lstStyle/>
          <a:p>
            <a:pPr eaLnBrk="1" hangingPunct="1"/>
            <a:r>
              <a:rPr lang="en-US" sz="3600" b="1" dirty="0" smtClean="0"/>
              <a:t>Product Distribution By Domain</a:t>
            </a:r>
          </a:p>
        </p:txBody>
      </p:sp>
      <p:sp>
        <p:nvSpPr>
          <p:cNvPr id="30724" name="Text Box 899"/>
          <p:cNvSpPr txBox="1">
            <a:spLocks noChangeArrowheads="1"/>
          </p:cNvSpPr>
          <p:nvPr/>
        </p:nvSpPr>
        <p:spPr bwMode="auto">
          <a:xfrm>
            <a:off x="974725" y="3998913"/>
            <a:ext cx="184150" cy="366712"/>
          </a:xfrm>
          <a:prstGeom prst="rect">
            <a:avLst/>
          </a:prstGeom>
          <a:noFill/>
          <a:ln w="9525">
            <a:noFill/>
            <a:miter lim="800000"/>
            <a:headEnd/>
            <a:tailEnd/>
          </a:ln>
        </p:spPr>
        <p:txBody>
          <a:bodyPr wrap="none">
            <a:spAutoFit/>
          </a:bodyPr>
          <a:lstStyle/>
          <a:p>
            <a:endParaRPr lang="en-US" sz="1800" dirty="0"/>
          </a:p>
        </p:txBody>
      </p:sp>
      <p:sp>
        <p:nvSpPr>
          <p:cNvPr id="30727" name="TextBox 7"/>
          <p:cNvSpPr txBox="1">
            <a:spLocks noChangeArrowheads="1"/>
          </p:cNvSpPr>
          <p:nvPr/>
        </p:nvSpPr>
        <p:spPr bwMode="auto">
          <a:xfrm>
            <a:off x="457200" y="702733"/>
            <a:ext cx="7772400" cy="276225"/>
          </a:xfrm>
          <a:prstGeom prst="rect">
            <a:avLst/>
          </a:prstGeom>
          <a:noFill/>
          <a:ln w="9525">
            <a:noFill/>
            <a:miter lim="800000"/>
            <a:headEnd/>
            <a:tailEnd/>
          </a:ln>
        </p:spPr>
        <p:txBody>
          <a:bodyPr>
            <a:spAutoFit/>
          </a:bodyPr>
          <a:lstStyle/>
          <a:p>
            <a:r>
              <a:rPr lang="en-US" dirty="0"/>
              <a:t>Product Distribution presents the number of products successfully distributed to Public Users by Domain. </a:t>
            </a:r>
          </a:p>
        </p:txBody>
      </p:sp>
      <p:sp>
        <p:nvSpPr>
          <p:cNvPr id="10" name="Slide Number Placeholder 9"/>
          <p:cNvSpPr>
            <a:spLocks noGrp="1"/>
          </p:cNvSpPr>
          <p:nvPr>
            <p:ph type="sldNum" sz="quarter" idx="12"/>
          </p:nvPr>
        </p:nvSpPr>
        <p:spPr>
          <a:xfrm>
            <a:off x="6629400" y="6303334"/>
            <a:ext cx="2133600" cy="476250"/>
          </a:xfrm>
        </p:spPr>
        <p:txBody>
          <a:bodyPr/>
          <a:lstStyle/>
          <a:p>
            <a:fld id="{90C9477E-92F7-4888-A18D-6B06A8F6BF5B}" type="slidenum">
              <a:rPr lang="en-US"/>
              <a:pPr/>
              <a:t>14</a:t>
            </a:fld>
            <a:endParaRPr lang="en-US" dirty="0"/>
          </a:p>
        </p:txBody>
      </p:sp>
      <p:sp>
        <p:nvSpPr>
          <p:cNvPr id="30730" name="Date Placeholder 11"/>
          <p:cNvSpPr>
            <a:spLocks noGrp="1"/>
          </p:cNvSpPr>
          <p:nvPr>
            <p:ph type="dt" sz="quarter" idx="10"/>
          </p:nvPr>
        </p:nvSpPr>
        <p:spPr>
          <a:noFill/>
        </p:spPr>
        <p:txBody>
          <a:bodyPr/>
          <a:lstStyle/>
          <a:p>
            <a:r>
              <a:rPr lang="en-US" smtClean="0"/>
              <a:t>January 2018</a:t>
            </a:r>
            <a:endParaRPr lang="en-US" dirty="0"/>
          </a:p>
        </p:txBody>
      </p:sp>
      <p:sp>
        <p:nvSpPr>
          <p:cNvPr id="30731" name="Footer Placeholder 12"/>
          <p:cNvSpPr>
            <a:spLocks noGrp="1"/>
          </p:cNvSpPr>
          <p:nvPr>
            <p:ph type="ftr" sz="quarter" idx="11"/>
          </p:nvPr>
        </p:nvSpPr>
        <p:spPr>
          <a:noFill/>
        </p:spPr>
        <p:txBody>
          <a:bodyPr/>
          <a:lstStyle/>
          <a:p>
            <a:r>
              <a:rPr lang="en-US" smtClean="0"/>
              <a:t>FY2017 Annual Report</a:t>
            </a:r>
            <a:endParaRPr lang="en-US" dirty="0"/>
          </a:p>
        </p:txBody>
      </p:sp>
      <p:pic>
        <p:nvPicPr>
          <p:cNvPr id="2" name="Picture 1"/>
          <p:cNvPicPr>
            <a:picLocks noChangeAspect="1"/>
          </p:cNvPicPr>
          <p:nvPr/>
        </p:nvPicPr>
        <p:blipFill>
          <a:blip r:embed="rId3"/>
          <a:stretch>
            <a:fillRect/>
          </a:stretch>
        </p:blipFill>
        <p:spPr>
          <a:xfrm>
            <a:off x="152400" y="1018377"/>
            <a:ext cx="8839200" cy="1682050"/>
          </a:xfrm>
          <a:prstGeom prst="rect">
            <a:avLst/>
          </a:prstGeom>
        </p:spPr>
      </p:pic>
      <p:pic>
        <p:nvPicPr>
          <p:cNvPr id="4" name="Picture 3"/>
          <p:cNvPicPr>
            <a:picLocks noChangeAspect="1"/>
          </p:cNvPicPr>
          <p:nvPr/>
        </p:nvPicPr>
        <p:blipFill>
          <a:blip r:embed="rId4"/>
          <a:stretch>
            <a:fillRect/>
          </a:stretch>
        </p:blipFill>
        <p:spPr>
          <a:xfrm>
            <a:off x="228600" y="2842719"/>
            <a:ext cx="8762999" cy="346061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15</a:t>
            </a:fld>
            <a:endParaRPr lang="en-US" dirty="0"/>
          </a:p>
        </p:txBody>
      </p:sp>
      <p:sp>
        <p:nvSpPr>
          <p:cNvPr id="7" name="Rectangle 2"/>
          <p:cNvSpPr txBox="1">
            <a:spLocks noChangeArrowheads="1"/>
          </p:cNvSpPr>
          <p:nvPr/>
        </p:nvSpPr>
        <p:spPr>
          <a:xfrm>
            <a:off x="457200" y="152400"/>
            <a:ext cx="8229600" cy="7921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pPr eaLnBrk="1" hangingPunct="1"/>
            <a:r>
              <a:rPr lang="en-US" sz="3600" b="1" kern="0" dirty="0" smtClean="0"/>
              <a:t>Distribution By Product Leve</a:t>
            </a:r>
            <a:r>
              <a:rPr lang="en-US" sz="3600" b="1" kern="0" dirty="0"/>
              <a:t>l</a:t>
            </a:r>
            <a:endParaRPr lang="en-US" sz="3600" b="1" kern="0" dirty="0" smtClean="0"/>
          </a:p>
        </p:txBody>
      </p:sp>
      <p:sp>
        <p:nvSpPr>
          <p:cNvPr id="8" name="Rectangle 3"/>
          <p:cNvSpPr txBox="1">
            <a:spLocks noChangeArrowheads="1"/>
          </p:cNvSpPr>
          <p:nvPr/>
        </p:nvSpPr>
        <p:spPr>
          <a:xfrm>
            <a:off x="190500" y="819236"/>
            <a:ext cx="8763000" cy="381000"/>
          </a:xfrm>
          <a:prstGeom prst="rect">
            <a:avLst/>
          </a:prstGeom>
        </p:spPr>
        <p:txBody>
          <a:bodyPr/>
          <a:lstStyle>
            <a:lvl1pPr marL="577850" indent="-577850" algn="l" rtl="0" eaLnBrk="0" fontAlgn="base" hangingPunct="0">
              <a:spcBef>
                <a:spcPct val="20000"/>
              </a:spcBef>
              <a:spcAft>
                <a:spcPct val="0"/>
              </a:spcAft>
              <a:buChar char="•"/>
              <a:tabLst>
                <a:tab pos="577850" algn="l"/>
              </a:tabLst>
              <a:defRPr sz="3200">
                <a:solidFill>
                  <a:schemeClr val="tx1"/>
                </a:solidFill>
                <a:latin typeface="+mn-lt"/>
                <a:ea typeface="ヒラギノ角ゴ Pro W3" pitchFamily="-65" charset="-128"/>
                <a:cs typeface="ヒラギノ角ゴ Pro W3"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110" charset="-128"/>
              </a:defRPr>
            </a:lvl2pPr>
            <a:lvl3pPr marL="1312863" indent="-228600" algn="l" rtl="0" eaLnBrk="0" fontAlgn="base" hangingPunct="0">
              <a:spcBef>
                <a:spcPct val="20000"/>
              </a:spcBef>
              <a:spcAft>
                <a:spcPct val="0"/>
              </a:spcAft>
              <a:buChar char="•"/>
              <a:defRPr sz="2400">
                <a:solidFill>
                  <a:schemeClr val="tx1"/>
                </a:solidFill>
                <a:latin typeface="+mn-lt"/>
                <a:ea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ヒラギノ角ゴ Pro W3" pitchFamily="-110" charset="-128"/>
              </a:defRPr>
            </a:lvl6pPr>
            <a:lvl7pPr marL="2971800" indent="-228600" algn="l" rtl="0" fontAlgn="base">
              <a:spcBef>
                <a:spcPct val="20000"/>
              </a:spcBef>
              <a:spcAft>
                <a:spcPct val="0"/>
              </a:spcAft>
              <a:buChar char="»"/>
              <a:defRPr sz="2000">
                <a:solidFill>
                  <a:schemeClr val="tx1"/>
                </a:solidFill>
                <a:latin typeface="+mn-lt"/>
                <a:ea typeface="ヒラギノ角ゴ Pro W3" pitchFamily="-110" charset="-128"/>
              </a:defRPr>
            </a:lvl7pPr>
            <a:lvl8pPr marL="3429000" indent="-228600" algn="l" rtl="0" fontAlgn="base">
              <a:spcBef>
                <a:spcPct val="20000"/>
              </a:spcBef>
              <a:spcAft>
                <a:spcPct val="0"/>
              </a:spcAft>
              <a:buChar char="»"/>
              <a:defRPr sz="2000">
                <a:solidFill>
                  <a:schemeClr val="tx1"/>
                </a:solidFill>
                <a:latin typeface="+mn-lt"/>
                <a:ea typeface="ヒラギノ角ゴ Pro W3" pitchFamily="-110" charset="-128"/>
              </a:defRPr>
            </a:lvl8pPr>
            <a:lvl9pPr marL="3886200" indent="-228600" algn="l" rtl="0" fontAlgn="base">
              <a:spcBef>
                <a:spcPct val="20000"/>
              </a:spcBef>
              <a:spcAft>
                <a:spcPct val="0"/>
              </a:spcAft>
              <a:buChar char="»"/>
              <a:defRPr sz="2000">
                <a:solidFill>
                  <a:schemeClr val="tx1"/>
                </a:solidFill>
                <a:latin typeface="+mn-lt"/>
                <a:ea typeface="ヒラギノ角ゴ Pro W3" pitchFamily="-110" charset="-128"/>
              </a:defRPr>
            </a:lvl9pPr>
          </a:lstStyle>
          <a:p>
            <a:pPr eaLnBrk="1" hangingPunct="1">
              <a:buFontTx/>
              <a:buNone/>
            </a:pPr>
            <a:r>
              <a:rPr lang="en-US" sz="1400" kern="0" dirty="0" smtClean="0"/>
              <a:t>Distribution presents the amount of data successfully distributed to Public Users and excludes NRT products. </a:t>
            </a:r>
          </a:p>
          <a:p>
            <a:pPr eaLnBrk="1" hangingPunct="1">
              <a:buFontTx/>
              <a:buNone/>
            </a:pPr>
            <a:endParaRPr lang="en-US" sz="1200" kern="0" dirty="0" smtClean="0"/>
          </a:p>
          <a:p>
            <a:pPr eaLnBrk="1" hangingPunct="1">
              <a:buFontTx/>
              <a:buNone/>
            </a:pPr>
            <a:endParaRPr lang="en-US" sz="1200" kern="0" dirty="0" smtClean="0"/>
          </a:p>
        </p:txBody>
      </p:sp>
      <p:pic>
        <p:nvPicPr>
          <p:cNvPr id="6" name="Picture 5"/>
          <p:cNvPicPr>
            <a:picLocks noChangeAspect="1"/>
          </p:cNvPicPr>
          <p:nvPr/>
        </p:nvPicPr>
        <p:blipFill>
          <a:blip r:embed="rId2"/>
          <a:stretch>
            <a:fillRect/>
          </a:stretch>
        </p:blipFill>
        <p:spPr>
          <a:xfrm>
            <a:off x="91074" y="1152308"/>
            <a:ext cx="8862426" cy="1832597"/>
          </a:xfrm>
          <a:prstGeom prst="rect">
            <a:avLst/>
          </a:prstGeom>
        </p:spPr>
      </p:pic>
      <p:pic>
        <p:nvPicPr>
          <p:cNvPr id="11" name="Picture 10"/>
          <p:cNvPicPr>
            <a:picLocks noChangeAspect="1"/>
          </p:cNvPicPr>
          <p:nvPr/>
        </p:nvPicPr>
        <p:blipFill>
          <a:blip r:embed="rId3"/>
          <a:stretch>
            <a:fillRect/>
          </a:stretch>
        </p:blipFill>
        <p:spPr>
          <a:xfrm>
            <a:off x="650474" y="3022760"/>
            <a:ext cx="8036326" cy="3244934"/>
          </a:xfrm>
          <a:prstGeom prst="rect">
            <a:avLst/>
          </a:prstGeom>
        </p:spPr>
      </p:pic>
    </p:spTree>
    <p:extLst>
      <p:ext uri="{BB962C8B-B14F-4D97-AF65-F5344CB8AC3E}">
        <p14:creationId xmlns:p14="http://schemas.microsoft.com/office/powerpoint/2010/main" val="3206996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sz="quarter"/>
          </p:nvPr>
        </p:nvSpPr>
        <p:spPr>
          <a:xfrm>
            <a:off x="500542" y="-51665"/>
            <a:ext cx="8229600" cy="835475"/>
          </a:xfrm>
        </p:spPr>
        <p:txBody>
          <a:bodyPr/>
          <a:lstStyle/>
          <a:p>
            <a:r>
              <a:rPr lang="en-US" sz="3600" b="1" dirty="0" smtClean="0"/>
              <a:t>Data Distribution - Top 20 Countries</a:t>
            </a:r>
          </a:p>
        </p:txBody>
      </p:sp>
      <p:sp>
        <p:nvSpPr>
          <p:cNvPr id="5" name="Slide Number Placeholder 4"/>
          <p:cNvSpPr>
            <a:spLocks noGrp="1"/>
          </p:cNvSpPr>
          <p:nvPr>
            <p:ph type="sldNum" sz="quarter" idx="12"/>
          </p:nvPr>
        </p:nvSpPr>
        <p:spPr>
          <a:xfrm>
            <a:off x="6629400" y="6305550"/>
            <a:ext cx="2133600" cy="476250"/>
          </a:xfrm>
        </p:spPr>
        <p:txBody>
          <a:bodyPr/>
          <a:lstStyle/>
          <a:p>
            <a:fld id="{92D5EDFD-394F-430A-80C0-A908432D9ACF}" type="slidenum">
              <a:rPr lang="en-US"/>
              <a:pPr/>
              <a:t>16</a:t>
            </a:fld>
            <a:endParaRPr lang="en-US" dirty="0"/>
          </a:p>
        </p:txBody>
      </p:sp>
      <p:sp>
        <p:nvSpPr>
          <p:cNvPr id="32774" name="Date Placeholder 7"/>
          <p:cNvSpPr>
            <a:spLocks noGrp="1"/>
          </p:cNvSpPr>
          <p:nvPr>
            <p:ph type="dt" sz="quarter" idx="10"/>
          </p:nvPr>
        </p:nvSpPr>
        <p:spPr>
          <a:noFill/>
        </p:spPr>
        <p:txBody>
          <a:bodyPr/>
          <a:lstStyle/>
          <a:p>
            <a:r>
              <a:rPr lang="en-US" smtClean="0"/>
              <a:t>January 2018</a:t>
            </a:r>
            <a:endParaRPr lang="en-US" dirty="0"/>
          </a:p>
        </p:txBody>
      </p:sp>
      <p:sp>
        <p:nvSpPr>
          <p:cNvPr id="32775" name="Footer Placeholder 8"/>
          <p:cNvSpPr>
            <a:spLocks noGrp="1"/>
          </p:cNvSpPr>
          <p:nvPr>
            <p:ph type="ftr" sz="quarter" idx="11"/>
          </p:nvPr>
        </p:nvSpPr>
        <p:spPr>
          <a:noFill/>
        </p:spPr>
        <p:txBody>
          <a:bodyPr/>
          <a:lstStyle/>
          <a:p>
            <a:r>
              <a:rPr lang="en-US" smtClean="0"/>
              <a:t>FY2017 Annual Report</a:t>
            </a:r>
            <a:endParaRPr lang="en-US" dirty="0"/>
          </a:p>
        </p:txBody>
      </p:sp>
      <p:sp>
        <p:nvSpPr>
          <p:cNvPr id="10" name="TextBox 9"/>
          <p:cNvSpPr txBox="1"/>
          <p:nvPr/>
        </p:nvSpPr>
        <p:spPr>
          <a:xfrm>
            <a:off x="1028700" y="5791200"/>
            <a:ext cx="7086600" cy="415498"/>
          </a:xfrm>
          <a:prstGeom prst="rect">
            <a:avLst/>
          </a:prstGeom>
          <a:noFill/>
        </p:spPr>
        <p:txBody>
          <a:bodyPr wrap="square" rtlCol="0">
            <a:spAutoFit/>
          </a:bodyPr>
          <a:lstStyle/>
          <a:p>
            <a:r>
              <a:rPr lang="en-US" sz="1050" dirty="0" smtClean="0"/>
              <a:t>*  Some products are inherently larger than other files in size and therefore may skew the results.</a:t>
            </a:r>
          </a:p>
          <a:p>
            <a:r>
              <a:rPr lang="en-US" sz="1050" dirty="0" smtClean="0"/>
              <a:t>** When counting # of products, metadata files are excluded.</a:t>
            </a:r>
            <a:endParaRPr lang="en-US" sz="1050" dirty="0"/>
          </a:p>
        </p:txBody>
      </p:sp>
      <p:sp>
        <p:nvSpPr>
          <p:cNvPr id="2" name="Rectangle 1"/>
          <p:cNvSpPr/>
          <p:nvPr/>
        </p:nvSpPr>
        <p:spPr>
          <a:xfrm>
            <a:off x="685800" y="762789"/>
            <a:ext cx="6324600" cy="276999"/>
          </a:xfrm>
          <a:prstGeom prst="rect">
            <a:avLst/>
          </a:prstGeom>
        </p:spPr>
        <p:txBody>
          <a:bodyPr wrap="square">
            <a:spAutoFit/>
          </a:bodyPr>
          <a:lstStyle/>
          <a:p>
            <a:r>
              <a:rPr lang="en-US" dirty="0" smtClean="0"/>
              <a:t>Affiliations </a:t>
            </a:r>
            <a:r>
              <a:rPr lang="en-US" dirty="0"/>
              <a:t>of the users who downloaded data from foreign countries are not known.</a:t>
            </a:r>
          </a:p>
        </p:txBody>
      </p:sp>
      <p:pic>
        <p:nvPicPr>
          <p:cNvPr id="3" name="Picture 2"/>
          <p:cNvPicPr>
            <a:picLocks noChangeAspect="1"/>
          </p:cNvPicPr>
          <p:nvPr/>
        </p:nvPicPr>
        <p:blipFill>
          <a:blip r:embed="rId2"/>
          <a:stretch>
            <a:fillRect/>
          </a:stretch>
        </p:blipFill>
        <p:spPr>
          <a:xfrm>
            <a:off x="649133" y="1064830"/>
            <a:ext cx="3883334" cy="4701328"/>
          </a:xfrm>
          <a:prstGeom prst="rect">
            <a:avLst/>
          </a:prstGeom>
        </p:spPr>
      </p:pic>
      <p:pic>
        <p:nvPicPr>
          <p:cNvPr id="6" name="Picture 5"/>
          <p:cNvPicPr>
            <a:picLocks noChangeAspect="1"/>
          </p:cNvPicPr>
          <p:nvPr/>
        </p:nvPicPr>
        <p:blipFill>
          <a:blip r:embed="rId3"/>
          <a:stretch>
            <a:fillRect/>
          </a:stretch>
        </p:blipFill>
        <p:spPr>
          <a:xfrm>
            <a:off x="4742109" y="1052638"/>
            <a:ext cx="4039179" cy="47263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17</a:t>
            </a:fld>
            <a:endParaRPr lang="en-US" dirty="0"/>
          </a:p>
        </p:txBody>
      </p:sp>
      <p:sp>
        <p:nvSpPr>
          <p:cNvPr id="5" name="Rectangle 3"/>
          <p:cNvSpPr txBox="1">
            <a:spLocks noChangeArrowheads="1"/>
          </p:cNvSpPr>
          <p:nvPr/>
        </p:nvSpPr>
        <p:spPr>
          <a:xfrm>
            <a:off x="0" y="990600"/>
            <a:ext cx="8839200" cy="762000"/>
          </a:xfrm>
          <a:prstGeom prst="rect">
            <a:avLst/>
          </a:prstGeom>
        </p:spPr>
        <p:txBody>
          <a:bodyPr/>
          <a:lstStyle/>
          <a:p>
            <a:pPr marL="457200" lvl="0">
              <a:spcBef>
                <a:spcPct val="20000"/>
              </a:spcBef>
              <a:tabLst>
                <a:tab pos="577850" algn="l"/>
              </a:tabLst>
            </a:pPr>
            <a:r>
              <a:rPr lang="en-US" sz="1600" dirty="0" smtClean="0"/>
              <a:t>Tables below show the number of unique data products distributed to public users during FY2017. In counting unique products, metadata were excluded. NRT products are not included.</a:t>
            </a:r>
            <a:endParaRPr kumimoji="0" lang="en-US" sz="16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sp>
        <p:nvSpPr>
          <p:cNvPr id="6" name="Rectangle 2"/>
          <p:cNvSpPr txBox="1">
            <a:spLocks noChangeArrowheads="1"/>
          </p:cNvSpPr>
          <p:nvPr/>
        </p:nvSpPr>
        <p:spPr>
          <a:xfrm>
            <a:off x="457200" y="153397"/>
            <a:ext cx="8229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Distribution of Unique Data Products</a:t>
            </a:r>
          </a:p>
        </p:txBody>
      </p:sp>
      <p:pic>
        <p:nvPicPr>
          <p:cNvPr id="9" name="Picture 8"/>
          <p:cNvPicPr>
            <a:picLocks noChangeAspect="1"/>
          </p:cNvPicPr>
          <p:nvPr/>
        </p:nvPicPr>
        <p:blipFill>
          <a:blip r:embed="rId2"/>
          <a:stretch>
            <a:fillRect/>
          </a:stretch>
        </p:blipFill>
        <p:spPr>
          <a:xfrm>
            <a:off x="114296" y="1808299"/>
            <a:ext cx="8915400" cy="477701"/>
          </a:xfrm>
          <a:prstGeom prst="rect">
            <a:avLst/>
          </a:prstGeom>
        </p:spPr>
      </p:pic>
      <p:pic>
        <p:nvPicPr>
          <p:cNvPr id="10" name="Picture 9"/>
          <p:cNvPicPr>
            <a:picLocks noChangeAspect="1"/>
          </p:cNvPicPr>
          <p:nvPr/>
        </p:nvPicPr>
        <p:blipFill>
          <a:blip r:embed="rId3"/>
          <a:stretch>
            <a:fillRect/>
          </a:stretch>
        </p:blipFill>
        <p:spPr>
          <a:xfrm>
            <a:off x="391362" y="2552700"/>
            <a:ext cx="8295438" cy="34671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sz="quarter"/>
          </p:nvPr>
        </p:nvSpPr>
        <p:spPr>
          <a:xfrm>
            <a:off x="651701" y="136342"/>
            <a:ext cx="8139545" cy="584947"/>
          </a:xfrm>
        </p:spPr>
        <p:txBody>
          <a:bodyPr/>
          <a:lstStyle/>
          <a:p>
            <a:r>
              <a:rPr lang="en-US" sz="3600" b="1" dirty="0" smtClean="0"/>
              <a:t>Data Distribution - Top 10 Products</a:t>
            </a:r>
            <a:endParaRPr lang="en-US" b="1" dirty="0" smtClean="0"/>
          </a:p>
        </p:txBody>
      </p:sp>
      <p:sp>
        <p:nvSpPr>
          <p:cNvPr id="9" name="Slide Number Placeholder 8"/>
          <p:cNvSpPr>
            <a:spLocks noGrp="1"/>
          </p:cNvSpPr>
          <p:nvPr>
            <p:ph type="sldNum" sz="quarter" idx="12"/>
          </p:nvPr>
        </p:nvSpPr>
        <p:spPr/>
        <p:txBody>
          <a:bodyPr/>
          <a:lstStyle/>
          <a:p>
            <a:fld id="{6971F861-644D-40AF-99AB-0AB8C3D40B3F}" type="slidenum">
              <a:rPr lang="en-US"/>
              <a:pPr/>
              <a:t>18</a:t>
            </a:fld>
            <a:endParaRPr lang="en-US" dirty="0"/>
          </a:p>
        </p:txBody>
      </p:sp>
      <p:sp>
        <p:nvSpPr>
          <p:cNvPr id="33799" name="TextBox 14"/>
          <p:cNvSpPr txBox="1">
            <a:spLocks noChangeArrowheads="1"/>
          </p:cNvSpPr>
          <p:nvPr/>
        </p:nvSpPr>
        <p:spPr bwMode="auto">
          <a:xfrm>
            <a:off x="670750" y="5824835"/>
            <a:ext cx="7696200" cy="461665"/>
          </a:xfrm>
          <a:prstGeom prst="rect">
            <a:avLst/>
          </a:prstGeom>
          <a:noFill/>
          <a:ln w="9525">
            <a:noFill/>
            <a:miter lim="800000"/>
            <a:headEnd/>
            <a:tailEnd/>
          </a:ln>
        </p:spPr>
        <p:txBody>
          <a:bodyPr wrap="square">
            <a:spAutoFit/>
          </a:bodyPr>
          <a:lstStyle/>
          <a:p>
            <a:r>
              <a:rPr lang="en-US" dirty="0" smtClean="0"/>
              <a:t>*  Some products are inherently larger than other files in size and therefore may skew the results.</a:t>
            </a:r>
          </a:p>
          <a:p>
            <a:r>
              <a:rPr lang="en-US" dirty="0" smtClean="0"/>
              <a:t>** </a:t>
            </a:r>
            <a:r>
              <a:rPr lang="en-US" dirty="0"/>
              <a:t>When counting # of </a:t>
            </a:r>
            <a:r>
              <a:rPr lang="en-US" dirty="0" smtClean="0"/>
              <a:t>files</a:t>
            </a:r>
            <a:r>
              <a:rPr lang="en-US" dirty="0"/>
              <a:t>, </a:t>
            </a:r>
            <a:r>
              <a:rPr lang="en-US" dirty="0" smtClean="0"/>
              <a:t>metadata </a:t>
            </a:r>
            <a:r>
              <a:rPr lang="en-US" dirty="0"/>
              <a:t>files are </a:t>
            </a:r>
            <a:r>
              <a:rPr lang="en-US" dirty="0" smtClean="0"/>
              <a:t>excluded.</a:t>
            </a:r>
            <a:endParaRPr lang="en-US" dirty="0"/>
          </a:p>
        </p:txBody>
      </p:sp>
      <p:sp>
        <p:nvSpPr>
          <p:cNvPr id="33800" name="Date Placeholder 9"/>
          <p:cNvSpPr>
            <a:spLocks noGrp="1"/>
          </p:cNvSpPr>
          <p:nvPr>
            <p:ph type="dt" sz="quarter" idx="10"/>
          </p:nvPr>
        </p:nvSpPr>
        <p:spPr>
          <a:noFill/>
        </p:spPr>
        <p:txBody>
          <a:bodyPr/>
          <a:lstStyle/>
          <a:p>
            <a:r>
              <a:rPr lang="en-US" smtClean="0"/>
              <a:t>January 2018</a:t>
            </a:r>
            <a:endParaRPr lang="en-US" dirty="0"/>
          </a:p>
        </p:txBody>
      </p:sp>
      <p:sp>
        <p:nvSpPr>
          <p:cNvPr id="33801" name="Footer Placeholder 10"/>
          <p:cNvSpPr>
            <a:spLocks noGrp="1"/>
          </p:cNvSpPr>
          <p:nvPr>
            <p:ph type="ftr" sz="quarter" idx="11"/>
          </p:nvPr>
        </p:nvSpPr>
        <p:spPr>
          <a:noFill/>
        </p:spPr>
        <p:txBody>
          <a:bodyPr/>
          <a:lstStyle/>
          <a:p>
            <a:r>
              <a:rPr lang="en-US" smtClean="0"/>
              <a:t>FY2017 Annual Report</a:t>
            </a:r>
            <a:endParaRPr lang="en-US" dirty="0"/>
          </a:p>
        </p:txBody>
      </p:sp>
      <p:pic>
        <p:nvPicPr>
          <p:cNvPr id="3" name="Picture 2"/>
          <p:cNvPicPr>
            <a:picLocks noChangeAspect="1"/>
          </p:cNvPicPr>
          <p:nvPr/>
        </p:nvPicPr>
        <p:blipFill>
          <a:blip r:embed="rId2"/>
          <a:stretch>
            <a:fillRect/>
          </a:stretch>
        </p:blipFill>
        <p:spPr>
          <a:xfrm>
            <a:off x="250836" y="684713"/>
            <a:ext cx="8664564" cy="2640219"/>
          </a:xfrm>
          <a:prstGeom prst="rect">
            <a:avLst/>
          </a:prstGeom>
        </p:spPr>
      </p:pic>
      <p:pic>
        <p:nvPicPr>
          <p:cNvPr id="4" name="Picture 3"/>
          <p:cNvPicPr>
            <a:picLocks noChangeAspect="1"/>
          </p:cNvPicPr>
          <p:nvPr/>
        </p:nvPicPr>
        <p:blipFill>
          <a:blip r:embed="rId3"/>
          <a:stretch>
            <a:fillRect/>
          </a:stretch>
        </p:blipFill>
        <p:spPr>
          <a:xfrm>
            <a:off x="250836" y="3347899"/>
            <a:ext cx="8664564" cy="248912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sz="quarter"/>
          </p:nvPr>
        </p:nvSpPr>
        <p:spPr>
          <a:xfrm>
            <a:off x="446809" y="80735"/>
            <a:ext cx="8229600" cy="685800"/>
          </a:xfrm>
        </p:spPr>
        <p:txBody>
          <a:bodyPr/>
          <a:lstStyle/>
          <a:p>
            <a:pPr eaLnBrk="1" hangingPunct="1"/>
            <a:r>
              <a:rPr lang="en-US" sz="3600" b="1" dirty="0" smtClean="0"/>
              <a:t>Distinct Data Users</a:t>
            </a:r>
          </a:p>
        </p:txBody>
      </p:sp>
      <p:sp>
        <p:nvSpPr>
          <p:cNvPr id="34819" name="Rectangle 3"/>
          <p:cNvSpPr>
            <a:spLocks noGrp="1" noChangeArrowheads="1"/>
          </p:cNvSpPr>
          <p:nvPr>
            <p:ph type="body" idx="4294967295"/>
          </p:nvPr>
        </p:nvSpPr>
        <p:spPr>
          <a:xfrm>
            <a:off x="674891" y="659855"/>
            <a:ext cx="8229600" cy="381000"/>
          </a:xfrm>
        </p:spPr>
        <p:txBody>
          <a:bodyPr/>
          <a:lstStyle/>
          <a:p>
            <a:pPr eaLnBrk="1" hangingPunct="1">
              <a:buFontTx/>
              <a:buNone/>
            </a:pPr>
            <a:r>
              <a:rPr lang="en-US" sz="1400" dirty="0" smtClean="0"/>
              <a:t>Distinct Data Users presents the number of distinct public users who received data product files</a:t>
            </a:r>
            <a:r>
              <a:rPr lang="en-US" sz="1200" dirty="0" smtClean="0"/>
              <a:t>. </a:t>
            </a:r>
          </a:p>
        </p:txBody>
      </p:sp>
      <p:sp>
        <p:nvSpPr>
          <p:cNvPr id="34824" name="Date Placeholder 9"/>
          <p:cNvSpPr>
            <a:spLocks noGrp="1"/>
          </p:cNvSpPr>
          <p:nvPr>
            <p:ph type="dt" sz="quarter" idx="10"/>
          </p:nvPr>
        </p:nvSpPr>
        <p:spPr>
          <a:noFill/>
        </p:spPr>
        <p:txBody>
          <a:bodyPr/>
          <a:lstStyle/>
          <a:p>
            <a:r>
              <a:rPr lang="en-US" smtClean="0"/>
              <a:t>January 2018</a:t>
            </a:r>
            <a:endParaRPr lang="en-US" dirty="0"/>
          </a:p>
        </p:txBody>
      </p:sp>
      <p:sp>
        <p:nvSpPr>
          <p:cNvPr id="34825" name="Footer Placeholder 10"/>
          <p:cNvSpPr>
            <a:spLocks noGrp="1"/>
          </p:cNvSpPr>
          <p:nvPr>
            <p:ph type="ftr" sz="quarter" idx="11"/>
          </p:nvPr>
        </p:nvSpPr>
        <p:spPr>
          <a:noFill/>
        </p:spPr>
        <p:txBody>
          <a:bodyPr/>
          <a:lstStyle/>
          <a:p>
            <a:r>
              <a:rPr lang="en-US" smtClean="0"/>
              <a:t>FY2017 Annual Report</a:t>
            </a:r>
            <a:endParaRPr lang="en-US" dirty="0"/>
          </a:p>
        </p:txBody>
      </p:sp>
      <p:sp>
        <p:nvSpPr>
          <p:cNvPr id="3" name="Slide Number Placeholder 2"/>
          <p:cNvSpPr>
            <a:spLocks noGrp="1"/>
          </p:cNvSpPr>
          <p:nvPr>
            <p:ph type="sldNum" sz="quarter" idx="12"/>
          </p:nvPr>
        </p:nvSpPr>
        <p:spPr/>
        <p:txBody>
          <a:bodyPr/>
          <a:lstStyle/>
          <a:p>
            <a:fld id="{AADBADA9-B84A-43F0-83A8-8501FB2F9C7C}" type="slidenum">
              <a:rPr lang="en-US" smtClean="0"/>
              <a:pPr/>
              <a:t>19</a:t>
            </a:fld>
            <a:endParaRPr lang="en-US" dirty="0"/>
          </a:p>
        </p:txBody>
      </p:sp>
      <p:pic>
        <p:nvPicPr>
          <p:cNvPr id="5" name="Picture 4"/>
          <p:cNvPicPr>
            <a:picLocks noChangeAspect="1"/>
          </p:cNvPicPr>
          <p:nvPr/>
        </p:nvPicPr>
        <p:blipFill>
          <a:blip r:embed="rId3"/>
          <a:stretch>
            <a:fillRect/>
          </a:stretch>
        </p:blipFill>
        <p:spPr>
          <a:xfrm>
            <a:off x="108740" y="954128"/>
            <a:ext cx="8905738" cy="1941472"/>
          </a:xfrm>
          <a:prstGeom prst="rect">
            <a:avLst/>
          </a:prstGeom>
        </p:spPr>
      </p:pic>
      <p:pic>
        <p:nvPicPr>
          <p:cNvPr id="6" name="Picture 5"/>
          <p:cNvPicPr>
            <a:picLocks noChangeAspect="1"/>
          </p:cNvPicPr>
          <p:nvPr/>
        </p:nvPicPr>
        <p:blipFill>
          <a:blip r:embed="rId4"/>
          <a:stretch>
            <a:fillRect/>
          </a:stretch>
        </p:blipFill>
        <p:spPr>
          <a:xfrm>
            <a:off x="1143000" y="3033496"/>
            <a:ext cx="7031944" cy="31532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81000"/>
            <a:ext cx="8229600" cy="914400"/>
          </a:xfrm>
        </p:spPr>
        <p:txBody>
          <a:bodyPr/>
          <a:lstStyle/>
          <a:p>
            <a:r>
              <a:rPr lang="en-US" sz="3600" b="1" dirty="0" smtClean="0">
                <a:solidFill>
                  <a:srgbClr val="000000"/>
                </a:solidFill>
              </a:rPr>
              <a:t>Preface</a:t>
            </a:r>
          </a:p>
        </p:txBody>
      </p:sp>
      <p:sp>
        <p:nvSpPr>
          <p:cNvPr id="6" name="Slide Number Placeholder 5"/>
          <p:cNvSpPr>
            <a:spLocks noGrp="1"/>
          </p:cNvSpPr>
          <p:nvPr>
            <p:ph type="sldNum" sz="quarter" idx="12"/>
          </p:nvPr>
        </p:nvSpPr>
        <p:spPr>
          <a:xfrm>
            <a:off x="6629400" y="6303334"/>
            <a:ext cx="2133600" cy="476250"/>
          </a:xfrm>
        </p:spPr>
        <p:txBody>
          <a:bodyPr/>
          <a:lstStyle/>
          <a:p>
            <a:fld id="{3C60635A-2BC3-4C32-891E-31D7F58E7279}" type="slidenum">
              <a:rPr lang="en-US"/>
              <a:pPr/>
              <a:t>2</a:t>
            </a:fld>
            <a:endParaRPr lang="en-US" dirty="0"/>
          </a:p>
        </p:txBody>
      </p:sp>
      <p:sp>
        <p:nvSpPr>
          <p:cNvPr id="19461" name="Date Placeholder 6"/>
          <p:cNvSpPr>
            <a:spLocks noGrp="1"/>
          </p:cNvSpPr>
          <p:nvPr>
            <p:ph type="dt" sz="quarter" idx="10"/>
          </p:nvPr>
        </p:nvSpPr>
        <p:spPr>
          <a:xfrm>
            <a:off x="457200" y="6324600"/>
            <a:ext cx="2133600" cy="476250"/>
          </a:xfrm>
          <a:noFill/>
        </p:spPr>
        <p:txBody>
          <a:bodyPr/>
          <a:lstStyle/>
          <a:p>
            <a:r>
              <a:rPr lang="en-US" smtClean="0"/>
              <a:t>January 2018</a:t>
            </a:r>
            <a:endParaRPr lang="en-US" dirty="0"/>
          </a:p>
        </p:txBody>
      </p:sp>
      <p:sp>
        <p:nvSpPr>
          <p:cNvPr id="19462" name="Footer Placeholder 7"/>
          <p:cNvSpPr>
            <a:spLocks noGrp="1"/>
          </p:cNvSpPr>
          <p:nvPr>
            <p:ph type="ftr" sz="quarter" idx="11"/>
          </p:nvPr>
        </p:nvSpPr>
        <p:spPr>
          <a:xfrm>
            <a:off x="3124200" y="6324600"/>
            <a:ext cx="2895600" cy="476250"/>
          </a:xfrm>
          <a:noFill/>
        </p:spPr>
        <p:txBody>
          <a:bodyPr/>
          <a:lstStyle/>
          <a:p>
            <a:r>
              <a:rPr lang="en-US" dirty="0" smtClean="0"/>
              <a:t>FY2017 Annual Report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21474287"/>
              </p:ext>
            </p:extLst>
          </p:nvPr>
        </p:nvGraphicFramePr>
        <p:xfrm>
          <a:off x="533400" y="1291936"/>
          <a:ext cx="8229600" cy="4038600"/>
        </p:xfrm>
        <a:graphic>
          <a:graphicData uri="http://schemas.openxmlformats.org/drawingml/2006/table">
            <a:tbl>
              <a:tblPr/>
              <a:tblGrid>
                <a:gridCol w="8229600"/>
              </a:tblGrid>
              <a:tr h="4038600">
                <a:tc>
                  <a:txBody>
                    <a:bodyPr/>
                    <a:lstStyle/>
                    <a:p>
                      <a:pPr algn="l" fontAlgn="ctr"/>
                      <a:r>
                        <a:rPr lang="en-US" sz="1200" b="0" i="0" u="none" strike="noStrike" dirty="0" smtClean="0">
                          <a:latin typeface="+mn-lt"/>
                        </a:rPr>
                        <a:t>The Earth Sciences Data and Information System (ESDIS) Project (Code 423) prepared the following report on metrics from across the Earth Observation System Data and Information System (EOSDIS). The 12 Distributed Active Archive Centers (DAACs) of EOSDIS support different scientific disciplines and provide an individualized set of products and services to their science community and the public. Although discipline oriented, the DAACs engage in common data management functions of ingest, archive and distribution, as well as describing their data and services on web sites.</a:t>
                      </a:r>
                    </a:p>
                    <a:p>
                      <a:pPr algn="l" fontAlgn="ctr"/>
                      <a:endParaRPr lang="en-US" sz="1200" b="0" i="0" u="none" strike="noStrike" dirty="0" smtClean="0">
                        <a:latin typeface="+mn-lt"/>
                      </a:endParaRPr>
                    </a:p>
                    <a:p>
                      <a:pPr algn="l" fontAlgn="ctr"/>
                      <a:r>
                        <a:rPr lang="en-US" sz="1200" b="0" i="0" u="none" strike="noStrike" dirty="0" smtClean="0">
                          <a:latin typeface="+mn-lt"/>
                        </a:rPr>
                        <a:t>Metrics are collected on a daily basis from each DAAC.  The ESDIS Project collects these metrics in a tool called the ESDIS Metrics System (EMS).  DAAC analysts can view their detailed metrics to assess internal performance and trends.  The ESDIS Project combines these metrics, not for comparisons between the DAACs, but as a system level view of EOSDIS performance. This report provides snapshots of metrics as the combination of the individual DAACs and as a system.</a:t>
                      </a:r>
                    </a:p>
                    <a:p>
                      <a:pPr algn="l" fontAlgn="ctr"/>
                      <a:endParaRPr lang="en-US" sz="1200" b="0" i="0" u="none" strike="noStrike" dirty="0" smtClean="0">
                        <a:latin typeface="+mn-lt"/>
                      </a:endParaRPr>
                    </a:p>
                    <a:p>
                      <a:pPr algn="l" fontAlgn="ctr"/>
                      <a:r>
                        <a:rPr lang="en-US" sz="1200" b="0" i="0" u="none" strike="noStrike" dirty="0" smtClean="0">
                          <a:latin typeface="+mn-lt"/>
                        </a:rPr>
                        <a:t>In keeping with previous years, and in order to support trend comparisons, the metrics data are presented on a fiscal year basis, not by calendar year. These reports are posted online with metrics as far back as 1996. Each report includes some historical trend information.</a:t>
                      </a:r>
                    </a:p>
                    <a:p>
                      <a:pPr algn="l" fontAlgn="ctr"/>
                      <a:endParaRPr lang="en-US" sz="1200" b="0" i="0" u="none" strike="noStrike" dirty="0" smtClean="0">
                        <a:latin typeface="+mn-lt"/>
                      </a:endParaRPr>
                    </a:p>
                    <a:p>
                      <a:pPr algn="l" fontAlgn="ctr"/>
                      <a:r>
                        <a:rPr lang="en-US" sz="1200" b="0" i="0" u="none" strike="noStrike" dirty="0" smtClean="0">
                          <a:latin typeface="+mn-lt"/>
                        </a:rPr>
                        <a:t>If you have any questions or comments, please contact Jeanne Behnke at (301) 614-5326 or jeanne.behnke@nasa.gov.</a:t>
                      </a:r>
                      <a:endParaRPr lang="en-US" sz="1200" b="0" i="0" u="none" strike="noStrike" dirty="0">
                        <a:latin typeface="Arial"/>
                      </a:endParaRPr>
                    </a:p>
                  </a:txBody>
                  <a:tcPr marL="7002" marR="7002" marT="7002"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sz="quarter"/>
          </p:nvPr>
        </p:nvSpPr>
        <p:spPr>
          <a:xfrm>
            <a:off x="457200" y="0"/>
            <a:ext cx="8229600" cy="685800"/>
          </a:xfrm>
        </p:spPr>
        <p:txBody>
          <a:bodyPr/>
          <a:lstStyle/>
          <a:p>
            <a:pPr eaLnBrk="1" hangingPunct="1"/>
            <a:r>
              <a:rPr lang="en-US" sz="3600" b="1" dirty="0" smtClean="0"/>
              <a:t>Repeat Data Users</a:t>
            </a:r>
          </a:p>
        </p:txBody>
      </p:sp>
      <p:sp>
        <p:nvSpPr>
          <p:cNvPr id="35843" name="Rectangle 4"/>
          <p:cNvSpPr>
            <a:spLocks noGrp="1" noChangeArrowheads="1"/>
          </p:cNvSpPr>
          <p:nvPr>
            <p:ph sz="quarter" idx="1"/>
          </p:nvPr>
        </p:nvSpPr>
        <p:spPr>
          <a:xfrm>
            <a:off x="457200" y="609600"/>
            <a:ext cx="8458200" cy="457200"/>
          </a:xfrm>
        </p:spPr>
        <p:txBody>
          <a:bodyPr/>
          <a:lstStyle/>
          <a:p>
            <a:pPr eaLnBrk="1" hangingPunct="1">
              <a:buFontTx/>
              <a:buNone/>
            </a:pPr>
            <a:r>
              <a:rPr lang="en-US" sz="1400" dirty="0" smtClean="0"/>
              <a:t>Repeat users are distinct Public users who received data on more than one day in the fiscal year</a:t>
            </a:r>
            <a:r>
              <a:rPr lang="en-US" sz="1200" dirty="0" smtClean="0"/>
              <a:t>.</a:t>
            </a:r>
            <a:r>
              <a:rPr lang="en-US" sz="2400" dirty="0" smtClean="0"/>
              <a:t> </a:t>
            </a:r>
          </a:p>
          <a:p>
            <a:pPr eaLnBrk="1" hangingPunct="1"/>
            <a:endParaRPr lang="en-US" sz="2400" dirty="0" smtClean="0"/>
          </a:p>
        </p:txBody>
      </p:sp>
      <p:sp>
        <p:nvSpPr>
          <p:cNvPr id="8" name="Slide Number Placeholder 7"/>
          <p:cNvSpPr>
            <a:spLocks noGrp="1"/>
          </p:cNvSpPr>
          <p:nvPr>
            <p:ph type="sldNum" sz="quarter" idx="12"/>
          </p:nvPr>
        </p:nvSpPr>
        <p:spPr/>
        <p:txBody>
          <a:bodyPr/>
          <a:lstStyle/>
          <a:p>
            <a:fld id="{3A9B289B-81D7-496B-ADC3-2112396733D4}" type="slidenum">
              <a:rPr lang="en-US"/>
              <a:pPr/>
              <a:t>20</a:t>
            </a:fld>
            <a:endParaRPr lang="en-US" dirty="0"/>
          </a:p>
        </p:txBody>
      </p:sp>
      <p:sp>
        <p:nvSpPr>
          <p:cNvPr id="35848" name="Date Placeholder 9"/>
          <p:cNvSpPr>
            <a:spLocks noGrp="1"/>
          </p:cNvSpPr>
          <p:nvPr>
            <p:ph type="dt" sz="quarter" idx="10"/>
          </p:nvPr>
        </p:nvSpPr>
        <p:spPr>
          <a:noFill/>
        </p:spPr>
        <p:txBody>
          <a:bodyPr/>
          <a:lstStyle/>
          <a:p>
            <a:r>
              <a:rPr lang="en-US" smtClean="0"/>
              <a:t>January 2018</a:t>
            </a:r>
            <a:endParaRPr lang="en-US" dirty="0"/>
          </a:p>
        </p:txBody>
      </p:sp>
      <p:sp>
        <p:nvSpPr>
          <p:cNvPr id="35849" name="Footer Placeholder 10"/>
          <p:cNvSpPr>
            <a:spLocks noGrp="1"/>
          </p:cNvSpPr>
          <p:nvPr>
            <p:ph type="ftr" sz="quarter" idx="11"/>
          </p:nvPr>
        </p:nvSpPr>
        <p:spPr>
          <a:noFill/>
        </p:spPr>
        <p:txBody>
          <a:bodyPr/>
          <a:lstStyle/>
          <a:p>
            <a:r>
              <a:rPr lang="en-US" smtClean="0"/>
              <a:t>FY2017 Annual Report</a:t>
            </a:r>
            <a:endParaRPr lang="en-US" dirty="0"/>
          </a:p>
        </p:txBody>
      </p:sp>
      <p:pic>
        <p:nvPicPr>
          <p:cNvPr id="4" name="Picture 3"/>
          <p:cNvPicPr>
            <a:picLocks noChangeAspect="1"/>
          </p:cNvPicPr>
          <p:nvPr/>
        </p:nvPicPr>
        <p:blipFill>
          <a:blip r:embed="rId2"/>
          <a:stretch>
            <a:fillRect/>
          </a:stretch>
        </p:blipFill>
        <p:spPr>
          <a:xfrm>
            <a:off x="76200" y="1082276"/>
            <a:ext cx="8961879" cy="1584723"/>
          </a:xfrm>
          <a:prstGeom prst="rect">
            <a:avLst/>
          </a:prstGeom>
        </p:spPr>
      </p:pic>
      <p:pic>
        <p:nvPicPr>
          <p:cNvPr id="5" name="Picture 4"/>
          <p:cNvPicPr>
            <a:picLocks noChangeAspect="1"/>
          </p:cNvPicPr>
          <p:nvPr/>
        </p:nvPicPr>
        <p:blipFill>
          <a:blip r:embed="rId3"/>
          <a:stretch>
            <a:fillRect/>
          </a:stretch>
        </p:blipFill>
        <p:spPr>
          <a:xfrm>
            <a:off x="819645" y="2795967"/>
            <a:ext cx="7733309" cy="345452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sz="quarter"/>
          </p:nvPr>
        </p:nvSpPr>
        <p:spPr>
          <a:xfrm>
            <a:off x="495300" y="49150"/>
            <a:ext cx="8153400" cy="838200"/>
          </a:xfrm>
        </p:spPr>
        <p:txBody>
          <a:bodyPr/>
          <a:lstStyle/>
          <a:p>
            <a:r>
              <a:rPr lang="en-US" sz="3600" b="1" dirty="0" smtClean="0"/>
              <a:t>Data Users - Top 20 Countries</a:t>
            </a:r>
          </a:p>
        </p:txBody>
      </p:sp>
      <p:sp>
        <p:nvSpPr>
          <p:cNvPr id="9" name="Slide Number Placeholder 8"/>
          <p:cNvSpPr>
            <a:spLocks noGrp="1"/>
          </p:cNvSpPr>
          <p:nvPr>
            <p:ph type="sldNum" sz="quarter" idx="12"/>
          </p:nvPr>
        </p:nvSpPr>
        <p:spPr/>
        <p:txBody>
          <a:bodyPr/>
          <a:lstStyle/>
          <a:p>
            <a:fld id="{2E13AA2A-486D-4578-9220-DB3CBD3E6941}" type="slidenum">
              <a:rPr lang="en-US"/>
              <a:pPr/>
              <a:t>21</a:t>
            </a:fld>
            <a:endParaRPr lang="en-US" dirty="0"/>
          </a:p>
        </p:txBody>
      </p:sp>
      <p:sp>
        <p:nvSpPr>
          <p:cNvPr id="36869" name="Date Placeholder 6"/>
          <p:cNvSpPr>
            <a:spLocks noGrp="1"/>
          </p:cNvSpPr>
          <p:nvPr>
            <p:ph type="dt" sz="quarter" idx="10"/>
          </p:nvPr>
        </p:nvSpPr>
        <p:spPr>
          <a:noFill/>
        </p:spPr>
        <p:txBody>
          <a:bodyPr/>
          <a:lstStyle/>
          <a:p>
            <a:r>
              <a:rPr lang="en-US" smtClean="0"/>
              <a:t>January 2018</a:t>
            </a:r>
            <a:endParaRPr lang="en-US" dirty="0"/>
          </a:p>
        </p:txBody>
      </p:sp>
      <p:sp>
        <p:nvSpPr>
          <p:cNvPr id="36870" name="Footer Placeholder 7"/>
          <p:cNvSpPr>
            <a:spLocks noGrp="1"/>
          </p:cNvSpPr>
          <p:nvPr>
            <p:ph type="ftr" sz="quarter" idx="11"/>
          </p:nvPr>
        </p:nvSpPr>
        <p:spPr>
          <a:noFill/>
        </p:spPr>
        <p:txBody>
          <a:bodyPr/>
          <a:lstStyle/>
          <a:p>
            <a:r>
              <a:rPr lang="en-US" smtClean="0"/>
              <a:t>FY2017 Annual Report</a:t>
            </a:r>
            <a:endParaRPr lang="en-US" dirty="0"/>
          </a:p>
        </p:txBody>
      </p:sp>
      <p:pic>
        <p:nvPicPr>
          <p:cNvPr id="3" name="Picture 2"/>
          <p:cNvPicPr>
            <a:picLocks noChangeAspect="1"/>
          </p:cNvPicPr>
          <p:nvPr/>
        </p:nvPicPr>
        <p:blipFill>
          <a:blip r:embed="rId2"/>
          <a:stretch>
            <a:fillRect/>
          </a:stretch>
        </p:blipFill>
        <p:spPr>
          <a:xfrm>
            <a:off x="1524000" y="762000"/>
            <a:ext cx="6151706" cy="556564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22</a:t>
            </a:fld>
            <a:endParaRPr lang="en-US" dirty="0"/>
          </a:p>
        </p:txBody>
      </p:sp>
      <p:sp>
        <p:nvSpPr>
          <p:cNvPr id="5" name="Title 1"/>
          <p:cNvSpPr txBox="1">
            <a:spLocks/>
          </p:cNvSpPr>
          <p:nvPr/>
        </p:nvSpPr>
        <p:spPr>
          <a:xfrm>
            <a:off x="457200" y="80672"/>
            <a:ext cx="82296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Foreign Distribution</a:t>
            </a:r>
          </a:p>
        </p:txBody>
      </p:sp>
      <p:sp>
        <p:nvSpPr>
          <p:cNvPr id="12" name="TextBox 11"/>
          <p:cNvSpPr txBox="1"/>
          <p:nvPr/>
        </p:nvSpPr>
        <p:spPr>
          <a:xfrm>
            <a:off x="1009650" y="2827838"/>
            <a:ext cx="7696200" cy="861774"/>
          </a:xfrm>
          <a:prstGeom prst="rect">
            <a:avLst/>
          </a:prstGeom>
          <a:noFill/>
        </p:spPr>
        <p:txBody>
          <a:bodyPr wrap="square" rtlCol="0">
            <a:spAutoFit/>
          </a:bodyPr>
          <a:lstStyle/>
          <a:p>
            <a:r>
              <a:rPr lang="en-US" sz="1000" dirty="0" smtClean="0"/>
              <a:t>1    EU includes 28 European Union member countries.</a:t>
            </a:r>
          </a:p>
          <a:p>
            <a:r>
              <a:rPr lang="en-US" sz="1000" dirty="0" smtClean="0"/>
              <a:t>2    China includes only People’s Republic of China and does not include Taiwan or Hong Kong.</a:t>
            </a:r>
          </a:p>
          <a:p>
            <a:pPr marL="228600" indent="-228600">
              <a:buAutoNum type="arabicPlain" startAt="3"/>
            </a:pPr>
            <a:r>
              <a:rPr lang="en-US" sz="1000" dirty="0" smtClean="0"/>
              <a:t>This represents the data users whose countries are unknown</a:t>
            </a:r>
          </a:p>
          <a:p>
            <a:pPr marL="228600" indent="-228600">
              <a:buAutoNum type="arabicPlain" startAt="4"/>
            </a:pPr>
            <a:r>
              <a:rPr lang="en-US" sz="1000" dirty="0" smtClean="0"/>
              <a:t>These </a:t>
            </a:r>
            <a:r>
              <a:rPr lang="en-US" sz="1000" dirty="0"/>
              <a:t>represent the user counts across all DAACs and may be fewer than the sum of users from individual DAAC due to </a:t>
            </a:r>
            <a:r>
              <a:rPr lang="en-US" sz="1000" dirty="0" smtClean="0"/>
              <a:t>multi- </a:t>
            </a:r>
          </a:p>
          <a:p>
            <a:r>
              <a:rPr lang="en-US" sz="1000" dirty="0"/>
              <a:t> </a:t>
            </a:r>
            <a:r>
              <a:rPr lang="en-US" sz="1000" dirty="0" smtClean="0"/>
              <a:t>      DAAC </a:t>
            </a:r>
            <a:r>
              <a:rPr lang="en-US" sz="1000" dirty="0"/>
              <a:t>users </a:t>
            </a:r>
          </a:p>
        </p:txBody>
      </p:sp>
      <p:sp>
        <p:nvSpPr>
          <p:cNvPr id="10" name="TextBox 9"/>
          <p:cNvSpPr txBox="1"/>
          <p:nvPr/>
        </p:nvSpPr>
        <p:spPr>
          <a:xfrm>
            <a:off x="609600" y="726028"/>
            <a:ext cx="7696200" cy="461665"/>
          </a:xfrm>
          <a:prstGeom prst="rect">
            <a:avLst/>
          </a:prstGeom>
          <a:noFill/>
        </p:spPr>
        <p:txBody>
          <a:bodyPr wrap="square" rtlCol="0">
            <a:spAutoFit/>
          </a:bodyPr>
          <a:lstStyle/>
          <a:p>
            <a:r>
              <a:rPr lang="en-US" dirty="0" smtClean="0"/>
              <a:t>Distribution metrics for foreign public users are compared. Statistics are based on country information provided by the 12 EOSDIS DAACs.</a:t>
            </a:r>
            <a:endParaRPr lang="en-US" dirty="0"/>
          </a:p>
        </p:txBody>
      </p:sp>
      <p:pic>
        <p:nvPicPr>
          <p:cNvPr id="9" name="Picture 8"/>
          <p:cNvPicPr>
            <a:picLocks noChangeAspect="1"/>
          </p:cNvPicPr>
          <p:nvPr/>
        </p:nvPicPr>
        <p:blipFill>
          <a:blip r:embed="rId2"/>
          <a:stretch>
            <a:fillRect/>
          </a:stretch>
        </p:blipFill>
        <p:spPr>
          <a:xfrm>
            <a:off x="711427" y="3697707"/>
            <a:ext cx="7975373" cy="2638323"/>
          </a:xfrm>
          <a:prstGeom prst="rect">
            <a:avLst/>
          </a:prstGeom>
        </p:spPr>
      </p:pic>
      <p:pic>
        <p:nvPicPr>
          <p:cNvPr id="6" name="Picture 5"/>
          <p:cNvPicPr>
            <a:picLocks noChangeAspect="1"/>
          </p:cNvPicPr>
          <p:nvPr/>
        </p:nvPicPr>
        <p:blipFill>
          <a:blip r:embed="rId3"/>
          <a:stretch>
            <a:fillRect/>
          </a:stretch>
        </p:blipFill>
        <p:spPr>
          <a:xfrm>
            <a:off x="1028920" y="1207372"/>
            <a:ext cx="6938552" cy="159773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a:xfrm>
            <a:off x="6629400" y="6305550"/>
            <a:ext cx="2133600" cy="476250"/>
          </a:xfrm>
        </p:spPr>
        <p:txBody>
          <a:bodyPr/>
          <a:lstStyle/>
          <a:p>
            <a:fld id="{F9EE67B7-608E-4AD9-AF64-FF488EC2DE5B}" type="slidenum">
              <a:rPr lang="en-US" smtClean="0"/>
              <a:pPr/>
              <a:t>23</a:t>
            </a:fld>
            <a:endParaRPr lang="en-US" dirty="0"/>
          </a:p>
        </p:txBody>
      </p:sp>
      <p:sp>
        <p:nvSpPr>
          <p:cNvPr id="8" name="Rectangle 2"/>
          <p:cNvSpPr txBox="1">
            <a:spLocks noChangeArrowheads="1"/>
          </p:cNvSpPr>
          <p:nvPr/>
        </p:nvSpPr>
        <p:spPr>
          <a:xfrm>
            <a:off x="152400" y="31173"/>
            <a:ext cx="88392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Production of Near</a:t>
            </a:r>
            <a:r>
              <a:rPr kumimoji="0" lang="en-US" sz="3600" b="1" i="0" u="none" strike="noStrike" kern="0" cap="none" spc="0" normalizeH="0" noProof="0" dirty="0" smtClean="0">
                <a:ln>
                  <a:noFill/>
                </a:ln>
                <a:solidFill>
                  <a:schemeClr val="tx2"/>
                </a:solidFill>
                <a:effectLst/>
                <a:uLnTx/>
                <a:uFillTx/>
                <a:latin typeface="+mj-lt"/>
                <a:ea typeface="ヒラギノ角ゴ Pro W3" pitchFamily="-65" charset="-128"/>
                <a:cs typeface="ヒラギノ角ゴ Pro W3" pitchFamily="-65" charset="-128"/>
              </a:rPr>
              <a:t> Real-Time</a:t>
            </a: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 Products</a:t>
            </a:r>
          </a:p>
        </p:txBody>
      </p:sp>
      <p:sp>
        <p:nvSpPr>
          <p:cNvPr id="9" name="Rectangle 3"/>
          <p:cNvSpPr txBox="1">
            <a:spLocks noChangeArrowheads="1"/>
          </p:cNvSpPr>
          <p:nvPr/>
        </p:nvSpPr>
        <p:spPr>
          <a:xfrm>
            <a:off x="128016" y="548436"/>
            <a:ext cx="8482584" cy="526080"/>
          </a:xfrm>
          <a:prstGeom prst="rect">
            <a:avLst/>
          </a:prstGeom>
        </p:spPr>
        <p:txBody>
          <a:bodyPr/>
          <a:lstStyle/>
          <a:p>
            <a:pPr marL="457200" lvl="0">
              <a:spcBef>
                <a:spcPct val="20000"/>
              </a:spcBef>
              <a:tabLst>
                <a:tab pos="577850" algn="l"/>
              </a:tabLst>
            </a:pPr>
            <a:r>
              <a:rPr lang="en-US" kern="0" dirty="0" smtClean="0">
                <a:latin typeface="+mn-lt"/>
                <a:cs typeface="ヒラギノ角ゴ Pro W3" pitchFamily="-65" charset="-128"/>
              </a:rPr>
              <a:t>Near Real-Time (NRT) production represents the amount of data generated by the Land Atmosphere Near Real-time Capability for EOS (LANCE) data providers, including the two identical processing systems, NRT and NRT2. </a:t>
            </a:r>
            <a:endParaRPr kumimoji="0" lang="en-US"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sp>
        <p:nvSpPr>
          <p:cNvPr id="13" name="TextBox 12"/>
          <p:cNvSpPr txBox="1"/>
          <p:nvPr/>
        </p:nvSpPr>
        <p:spPr>
          <a:xfrm>
            <a:off x="1280602" y="3418720"/>
            <a:ext cx="4840941" cy="276999"/>
          </a:xfrm>
          <a:prstGeom prst="rect">
            <a:avLst/>
          </a:prstGeom>
          <a:noFill/>
        </p:spPr>
        <p:txBody>
          <a:bodyPr wrap="none" rtlCol="0">
            <a:spAutoFit/>
          </a:bodyPr>
          <a:lstStyle/>
          <a:p>
            <a:r>
              <a:rPr lang="en-US" dirty="0" smtClean="0"/>
              <a:t>Volume and file count include the data products deleted from archive </a:t>
            </a:r>
            <a:endParaRPr lang="en-US" dirty="0"/>
          </a:p>
        </p:txBody>
      </p:sp>
      <p:pic>
        <p:nvPicPr>
          <p:cNvPr id="7" name="Picture 6"/>
          <p:cNvPicPr>
            <a:picLocks noChangeAspect="1"/>
          </p:cNvPicPr>
          <p:nvPr/>
        </p:nvPicPr>
        <p:blipFill>
          <a:blip r:embed="rId2"/>
          <a:stretch>
            <a:fillRect/>
          </a:stretch>
        </p:blipFill>
        <p:spPr>
          <a:xfrm>
            <a:off x="1311082" y="1085998"/>
            <a:ext cx="6116451" cy="2339245"/>
          </a:xfrm>
          <a:prstGeom prst="rect">
            <a:avLst/>
          </a:prstGeom>
        </p:spPr>
      </p:pic>
      <p:pic>
        <p:nvPicPr>
          <p:cNvPr id="10" name="Picture 9"/>
          <p:cNvPicPr>
            <a:picLocks noChangeAspect="1"/>
          </p:cNvPicPr>
          <p:nvPr/>
        </p:nvPicPr>
        <p:blipFill>
          <a:blip r:embed="rId3"/>
          <a:stretch>
            <a:fillRect/>
          </a:stretch>
        </p:blipFill>
        <p:spPr>
          <a:xfrm>
            <a:off x="152400" y="3767091"/>
            <a:ext cx="8839200" cy="248613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a:xfrm>
            <a:off x="3124200" y="6370891"/>
            <a:ext cx="2895600" cy="476250"/>
          </a:xfrm>
        </p:spPr>
        <p:txBody>
          <a:bodyPr/>
          <a:lstStyle/>
          <a:p>
            <a:r>
              <a:rPr lang="en-US" smtClean="0"/>
              <a:t>FY2017 Annual Report</a:t>
            </a:r>
            <a:endParaRPr lang="en-US" dirty="0"/>
          </a:p>
        </p:txBody>
      </p:sp>
      <p:sp>
        <p:nvSpPr>
          <p:cNvPr id="4" name="Slide Number Placeholder 3"/>
          <p:cNvSpPr>
            <a:spLocks noGrp="1"/>
          </p:cNvSpPr>
          <p:nvPr>
            <p:ph type="sldNum" sz="quarter" idx="12"/>
          </p:nvPr>
        </p:nvSpPr>
        <p:spPr>
          <a:xfrm>
            <a:off x="6629400" y="6370891"/>
            <a:ext cx="2133600" cy="476250"/>
          </a:xfrm>
        </p:spPr>
        <p:txBody>
          <a:bodyPr/>
          <a:lstStyle/>
          <a:p>
            <a:fld id="{F9EE67B7-608E-4AD9-AF64-FF488EC2DE5B}" type="slidenum">
              <a:rPr lang="en-US" smtClean="0"/>
              <a:pPr/>
              <a:t>24</a:t>
            </a:fld>
            <a:endParaRPr lang="en-US" dirty="0"/>
          </a:p>
        </p:txBody>
      </p:sp>
      <p:sp>
        <p:nvSpPr>
          <p:cNvPr id="8" name="Rectangle 2"/>
          <p:cNvSpPr txBox="1">
            <a:spLocks noChangeArrowheads="1"/>
          </p:cNvSpPr>
          <p:nvPr/>
        </p:nvSpPr>
        <p:spPr>
          <a:xfrm>
            <a:off x="76200" y="67056"/>
            <a:ext cx="8991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Distribution of Near</a:t>
            </a:r>
            <a:r>
              <a:rPr kumimoji="0" lang="en-US" sz="3600" b="1" i="0" u="none" strike="noStrike" kern="0" cap="none" spc="0" normalizeH="0" noProof="0" dirty="0" smtClean="0">
                <a:ln>
                  <a:noFill/>
                </a:ln>
                <a:solidFill>
                  <a:schemeClr val="tx2"/>
                </a:solidFill>
                <a:effectLst/>
                <a:uLnTx/>
                <a:uFillTx/>
                <a:latin typeface="+mj-lt"/>
                <a:ea typeface="ヒラギノ角ゴ Pro W3" pitchFamily="-65" charset="-128"/>
                <a:cs typeface="ヒラギノ角ゴ Pro W3" pitchFamily="-65" charset="-128"/>
              </a:rPr>
              <a:t> Real-Time</a:t>
            </a: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 Products</a:t>
            </a:r>
          </a:p>
        </p:txBody>
      </p:sp>
      <p:sp>
        <p:nvSpPr>
          <p:cNvPr id="9" name="TextBox 8"/>
          <p:cNvSpPr txBox="1"/>
          <p:nvPr/>
        </p:nvSpPr>
        <p:spPr>
          <a:xfrm>
            <a:off x="987988" y="3836712"/>
            <a:ext cx="6917278" cy="784830"/>
          </a:xfrm>
          <a:prstGeom prst="rect">
            <a:avLst/>
          </a:prstGeom>
          <a:noFill/>
        </p:spPr>
        <p:txBody>
          <a:bodyPr wrap="none" rtlCol="0">
            <a:spAutoFit/>
          </a:bodyPr>
          <a:lstStyle/>
          <a:p>
            <a:r>
              <a:rPr lang="en-US" sz="900" dirty="0" smtClean="0"/>
              <a:t>*   Excludes metadata</a:t>
            </a:r>
          </a:p>
          <a:p>
            <a:r>
              <a:rPr lang="en-US" sz="900" dirty="0" smtClean="0"/>
              <a:t>** Represents the number of unique IP hosts/e-mail addresses used to retrieve NRT products, excluding registered users</a:t>
            </a:r>
          </a:p>
          <a:p>
            <a:r>
              <a:rPr lang="en-US" sz="900" dirty="0" smtClean="0"/>
              <a:t>*** Represents the number of the registered users who retrieved data for each instrument. It must be noted that sum of theses users</a:t>
            </a:r>
          </a:p>
          <a:p>
            <a:r>
              <a:rPr lang="en-US" sz="900" dirty="0" smtClean="0"/>
              <a:t>       may be greater than the total number of unique registered users since one user could retrieve data for multiple instruments</a:t>
            </a:r>
          </a:p>
          <a:p>
            <a:r>
              <a:rPr lang="en-US" sz="900" dirty="0"/>
              <a:t>1 These products do not have any mission or instrument mapping but have been distributed, such as ancillary data.</a:t>
            </a:r>
          </a:p>
        </p:txBody>
      </p:sp>
      <p:sp>
        <p:nvSpPr>
          <p:cNvPr id="10" name="Rectangle 3"/>
          <p:cNvSpPr txBox="1">
            <a:spLocks noChangeArrowheads="1"/>
          </p:cNvSpPr>
          <p:nvPr/>
        </p:nvSpPr>
        <p:spPr>
          <a:xfrm>
            <a:off x="0" y="656491"/>
            <a:ext cx="8534400" cy="990600"/>
          </a:xfrm>
          <a:prstGeom prst="rect">
            <a:avLst/>
          </a:prstGeom>
        </p:spPr>
        <p:txBody>
          <a:bodyPr/>
          <a:lstStyle/>
          <a:p>
            <a:pPr marL="457200" lvl="0">
              <a:spcBef>
                <a:spcPct val="20000"/>
              </a:spcBef>
              <a:tabLst>
                <a:tab pos="577850" algn="l"/>
              </a:tabLst>
            </a:pPr>
            <a:r>
              <a:rPr lang="en-US" sz="1400" kern="0" dirty="0" smtClean="0">
                <a:latin typeface="+mn-lt"/>
                <a:cs typeface="ヒラギノ角ゴ Pro W3" pitchFamily="-65" charset="-128"/>
              </a:rPr>
              <a:t>Near Real-time (NRT) Distribution provides the amount of data successfully distributed to registered users of the Land Atmosphere Near Real-time Capability for EOS (LANCE). LANCE provides access to near real-time data (&lt;3 hours from observation) from MODIS, AIRS, MLS and OMI instruments. Metrics for distribution volume, numbers of files distributed and users are presented.</a:t>
            </a:r>
            <a:endParaRPr kumimoji="0" lang="en-US" sz="14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pic>
        <p:nvPicPr>
          <p:cNvPr id="7" name="Picture 6"/>
          <p:cNvPicPr>
            <a:picLocks noChangeAspect="1"/>
          </p:cNvPicPr>
          <p:nvPr/>
        </p:nvPicPr>
        <p:blipFill>
          <a:blip r:embed="rId2"/>
          <a:stretch>
            <a:fillRect/>
          </a:stretch>
        </p:blipFill>
        <p:spPr>
          <a:xfrm>
            <a:off x="660886" y="1576869"/>
            <a:ext cx="7527940" cy="2259843"/>
          </a:xfrm>
          <a:prstGeom prst="rect">
            <a:avLst/>
          </a:prstGeom>
        </p:spPr>
      </p:pic>
      <p:pic>
        <p:nvPicPr>
          <p:cNvPr id="11" name="Picture 10"/>
          <p:cNvPicPr>
            <a:picLocks noChangeAspect="1"/>
          </p:cNvPicPr>
          <p:nvPr/>
        </p:nvPicPr>
        <p:blipFill>
          <a:blip r:embed="rId3"/>
          <a:stretch>
            <a:fillRect/>
          </a:stretch>
        </p:blipFill>
        <p:spPr>
          <a:xfrm>
            <a:off x="4922104" y="4590021"/>
            <a:ext cx="3319408" cy="1734579"/>
          </a:xfrm>
          <a:prstGeom prst="rect">
            <a:avLst/>
          </a:prstGeom>
        </p:spPr>
      </p:pic>
      <p:pic>
        <p:nvPicPr>
          <p:cNvPr id="13" name="Picture 12"/>
          <p:cNvPicPr>
            <a:picLocks noChangeAspect="1"/>
          </p:cNvPicPr>
          <p:nvPr/>
        </p:nvPicPr>
        <p:blipFill>
          <a:blip r:embed="rId4"/>
          <a:stretch>
            <a:fillRect/>
          </a:stretch>
        </p:blipFill>
        <p:spPr>
          <a:xfrm>
            <a:off x="886269" y="4581314"/>
            <a:ext cx="3708733" cy="178957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sz="quarter"/>
          </p:nvPr>
        </p:nvSpPr>
        <p:spPr>
          <a:xfrm>
            <a:off x="481445" y="228600"/>
            <a:ext cx="8229600" cy="1295400"/>
          </a:xfrm>
        </p:spPr>
        <p:txBody>
          <a:bodyPr/>
          <a:lstStyle/>
          <a:p>
            <a:r>
              <a:rPr lang="en-US" b="1" dirty="0" smtClean="0"/>
              <a:t>Web Metrics</a:t>
            </a:r>
          </a:p>
        </p:txBody>
      </p:sp>
      <p:sp>
        <p:nvSpPr>
          <p:cNvPr id="9" name="Slide Number Placeholder 8"/>
          <p:cNvSpPr>
            <a:spLocks noGrp="1"/>
          </p:cNvSpPr>
          <p:nvPr>
            <p:ph type="sldNum" sz="quarter" idx="12"/>
          </p:nvPr>
        </p:nvSpPr>
        <p:spPr/>
        <p:txBody>
          <a:bodyPr/>
          <a:lstStyle/>
          <a:p>
            <a:fld id="{1BD978AB-B455-45F6-8BE5-C7E6F2297C96}" type="slidenum">
              <a:rPr lang="en-US"/>
              <a:pPr/>
              <a:t>25</a:t>
            </a:fld>
            <a:endParaRPr lang="en-US" dirty="0"/>
          </a:p>
        </p:txBody>
      </p:sp>
      <p:sp>
        <p:nvSpPr>
          <p:cNvPr id="37892" name="TextBox 9"/>
          <p:cNvSpPr txBox="1">
            <a:spLocks noChangeArrowheads="1"/>
          </p:cNvSpPr>
          <p:nvPr/>
        </p:nvSpPr>
        <p:spPr bwMode="auto">
          <a:xfrm>
            <a:off x="2209800" y="1219200"/>
            <a:ext cx="4953000" cy="4616648"/>
          </a:xfrm>
          <a:prstGeom prst="rect">
            <a:avLst/>
          </a:prstGeom>
          <a:noFill/>
          <a:ln w="9525">
            <a:noFill/>
            <a:miter lim="800000"/>
            <a:headEnd/>
            <a:tailEnd/>
          </a:ln>
        </p:spPr>
        <p:txBody>
          <a:bodyPr wrap="square">
            <a:spAutoFit/>
          </a:bodyPr>
          <a:lstStyle/>
          <a:p>
            <a:pPr marL="182563" indent="457200">
              <a:lnSpc>
                <a:spcPct val="150000"/>
              </a:lnSpc>
              <a:buFont typeface="Arial" charset="0"/>
              <a:buChar char="•"/>
            </a:pPr>
            <a:r>
              <a:rPr lang="en-US" sz="2800" dirty="0" smtClean="0"/>
              <a:t>EOSDIS and </a:t>
            </a:r>
            <a:r>
              <a:rPr lang="en-US" sz="2800" dirty="0" err="1" smtClean="0"/>
              <a:t>Earthdata</a:t>
            </a:r>
            <a:endParaRPr lang="en-US" sz="2800" dirty="0"/>
          </a:p>
          <a:p>
            <a:pPr marL="639763" lvl="1" indent="457200">
              <a:lnSpc>
                <a:spcPct val="150000"/>
              </a:lnSpc>
              <a:buFont typeface="Arial" charset="0"/>
              <a:buChar char="•"/>
            </a:pPr>
            <a:r>
              <a:rPr lang="en-US" sz="2800" dirty="0"/>
              <a:t>Visitors and Visits</a:t>
            </a:r>
          </a:p>
          <a:p>
            <a:pPr marL="639763" lvl="1" indent="457200">
              <a:lnSpc>
                <a:spcPct val="150000"/>
              </a:lnSpc>
              <a:buFont typeface="Arial" charset="0"/>
              <a:buChar char="•"/>
            </a:pPr>
            <a:r>
              <a:rPr lang="en-US" sz="2800" dirty="0" smtClean="0"/>
              <a:t>Repeat </a:t>
            </a:r>
            <a:r>
              <a:rPr lang="en-US" sz="2800" dirty="0"/>
              <a:t>Visitors</a:t>
            </a:r>
          </a:p>
          <a:p>
            <a:pPr marL="639763" lvl="1" indent="457200">
              <a:lnSpc>
                <a:spcPct val="150000"/>
              </a:lnSpc>
              <a:buFont typeface="Arial" charset="0"/>
              <a:buChar char="•"/>
            </a:pPr>
            <a:r>
              <a:rPr lang="en-US" sz="2800" dirty="0"/>
              <a:t>Top 20 Domains</a:t>
            </a:r>
          </a:p>
          <a:p>
            <a:pPr marL="639763" lvl="1" indent="457200">
              <a:lnSpc>
                <a:spcPct val="150000"/>
              </a:lnSpc>
              <a:buFont typeface="Arial" charset="0"/>
              <a:buChar char="•"/>
            </a:pPr>
            <a:r>
              <a:rPr lang="en-US" sz="2800" dirty="0"/>
              <a:t>Top 20 </a:t>
            </a:r>
            <a:r>
              <a:rPr lang="en-US" sz="2800" dirty="0" smtClean="0"/>
              <a:t>Countries</a:t>
            </a:r>
          </a:p>
          <a:p>
            <a:pPr marL="182563" indent="457200">
              <a:lnSpc>
                <a:spcPct val="150000"/>
              </a:lnSpc>
              <a:buFont typeface="Arial" charset="0"/>
              <a:buChar char="•"/>
            </a:pPr>
            <a:r>
              <a:rPr lang="en-US" sz="2800" dirty="0" smtClean="0"/>
              <a:t>LANCE Web Metrics</a:t>
            </a:r>
          </a:p>
          <a:p>
            <a:pPr marL="182563" indent="457200">
              <a:lnSpc>
                <a:spcPct val="150000"/>
              </a:lnSpc>
              <a:buFont typeface="Arial" charset="0"/>
              <a:buChar char="•"/>
            </a:pPr>
            <a:r>
              <a:rPr lang="en-US" sz="2800" dirty="0" smtClean="0"/>
              <a:t>Worldview Web Metrics</a:t>
            </a:r>
          </a:p>
        </p:txBody>
      </p:sp>
      <p:sp>
        <p:nvSpPr>
          <p:cNvPr id="37893" name="Date Placeholder 6"/>
          <p:cNvSpPr>
            <a:spLocks noGrp="1"/>
          </p:cNvSpPr>
          <p:nvPr>
            <p:ph type="dt" sz="quarter" idx="10"/>
          </p:nvPr>
        </p:nvSpPr>
        <p:spPr>
          <a:noFill/>
        </p:spPr>
        <p:txBody>
          <a:bodyPr/>
          <a:lstStyle/>
          <a:p>
            <a:r>
              <a:rPr lang="en-US" smtClean="0"/>
              <a:t>January 2018</a:t>
            </a:r>
            <a:endParaRPr lang="en-US" dirty="0"/>
          </a:p>
        </p:txBody>
      </p:sp>
      <p:sp>
        <p:nvSpPr>
          <p:cNvPr id="37894" name="Footer Placeholder 7"/>
          <p:cNvSpPr>
            <a:spLocks noGrp="1"/>
          </p:cNvSpPr>
          <p:nvPr>
            <p:ph type="ftr" sz="quarter" idx="11"/>
          </p:nvPr>
        </p:nvSpPr>
        <p:spPr>
          <a:noFill/>
        </p:spPr>
        <p:txBody>
          <a:bodyPr/>
          <a:lstStyle/>
          <a:p>
            <a:r>
              <a:rPr lang="en-US" smtClean="0"/>
              <a:t>FY2017 Annual Report</a:t>
            </a:r>
            <a:endParaRPr lang="en-US" dirty="0"/>
          </a:p>
        </p:txBody>
      </p:sp>
    </p:spTree>
    <p:extLst>
      <p:ext uri="{BB962C8B-B14F-4D97-AF65-F5344CB8AC3E}">
        <p14:creationId xmlns:p14="http://schemas.microsoft.com/office/powerpoint/2010/main" val="1145387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sz="quarter"/>
          </p:nvPr>
        </p:nvSpPr>
        <p:spPr>
          <a:xfrm>
            <a:off x="457200" y="76319"/>
            <a:ext cx="8229600" cy="685800"/>
          </a:xfrm>
        </p:spPr>
        <p:txBody>
          <a:bodyPr/>
          <a:lstStyle/>
          <a:p>
            <a:r>
              <a:rPr lang="en-US" sz="3600" b="1" dirty="0" smtClean="0"/>
              <a:t>Web Visitors and Visits</a:t>
            </a:r>
          </a:p>
        </p:txBody>
      </p:sp>
      <p:sp>
        <p:nvSpPr>
          <p:cNvPr id="38915" name="TextBox 5"/>
          <p:cNvSpPr txBox="1">
            <a:spLocks noChangeArrowheads="1"/>
          </p:cNvSpPr>
          <p:nvPr/>
        </p:nvSpPr>
        <p:spPr bwMode="auto">
          <a:xfrm>
            <a:off x="818354" y="761822"/>
            <a:ext cx="7467600" cy="1600438"/>
          </a:xfrm>
          <a:prstGeom prst="rect">
            <a:avLst/>
          </a:prstGeom>
          <a:noFill/>
          <a:ln w="9525">
            <a:noFill/>
            <a:miter lim="800000"/>
            <a:headEnd/>
            <a:tailEnd/>
          </a:ln>
        </p:spPr>
        <p:txBody>
          <a:bodyPr wrap="square">
            <a:spAutoFit/>
          </a:bodyPr>
          <a:lstStyle/>
          <a:p>
            <a:r>
              <a:rPr lang="en-US" sz="1400" dirty="0" smtClean="0"/>
              <a:t>EOSDIS web activity is measured by number of Visits made, the number of pages Viewed and the number of distinct Visitors. Visits of at least one minute are considered to represent significant work accomplished, and many of the shorter visits are of less than a second.  Eleven of the twelve EOSDIS DAACs report web metrics at this time; all except OBPG. Note that the sum of monthly visitors could be greater than the number of unique visitor for a given year since one user could be counted more than once if he/she visited the same website in different months. </a:t>
            </a:r>
            <a:r>
              <a:rPr lang="en-US" sz="1400" dirty="0"/>
              <a:t>E</a:t>
            </a:r>
            <a:r>
              <a:rPr lang="en-US" sz="1400" dirty="0" smtClean="0"/>
              <a:t>xcludes </a:t>
            </a:r>
            <a:r>
              <a:rPr lang="en-US" sz="1400" dirty="0" err="1" smtClean="0"/>
              <a:t>Earthdata</a:t>
            </a:r>
            <a:r>
              <a:rPr lang="en-US" sz="1400" dirty="0" smtClean="0"/>
              <a:t> website activity.</a:t>
            </a:r>
            <a:endParaRPr lang="en-US" sz="1400" dirty="0"/>
          </a:p>
        </p:txBody>
      </p:sp>
      <p:sp>
        <p:nvSpPr>
          <p:cNvPr id="7" name="Slide Number Placeholder 6"/>
          <p:cNvSpPr>
            <a:spLocks noGrp="1"/>
          </p:cNvSpPr>
          <p:nvPr>
            <p:ph type="sldNum" sz="quarter" idx="12"/>
          </p:nvPr>
        </p:nvSpPr>
        <p:spPr/>
        <p:txBody>
          <a:bodyPr/>
          <a:lstStyle/>
          <a:p>
            <a:fld id="{49A9DB17-841B-4802-A800-958FB26CB477}" type="slidenum">
              <a:rPr lang="en-US"/>
              <a:pPr/>
              <a:t>26</a:t>
            </a:fld>
            <a:endParaRPr lang="en-US" dirty="0"/>
          </a:p>
        </p:txBody>
      </p:sp>
      <p:sp>
        <p:nvSpPr>
          <p:cNvPr id="38920" name="Date Placeholder 9"/>
          <p:cNvSpPr>
            <a:spLocks noGrp="1"/>
          </p:cNvSpPr>
          <p:nvPr>
            <p:ph type="dt" sz="quarter" idx="10"/>
          </p:nvPr>
        </p:nvSpPr>
        <p:spPr>
          <a:noFill/>
        </p:spPr>
        <p:txBody>
          <a:bodyPr/>
          <a:lstStyle/>
          <a:p>
            <a:r>
              <a:rPr lang="en-US" smtClean="0"/>
              <a:t>January 2018</a:t>
            </a:r>
            <a:endParaRPr lang="en-US" dirty="0"/>
          </a:p>
        </p:txBody>
      </p:sp>
      <p:sp>
        <p:nvSpPr>
          <p:cNvPr id="38921" name="Footer Placeholder 10"/>
          <p:cNvSpPr>
            <a:spLocks noGrp="1"/>
          </p:cNvSpPr>
          <p:nvPr>
            <p:ph type="ftr" sz="quarter" idx="11"/>
          </p:nvPr>
        </p:nvSpPr>
        <p:spPr>
          <a:noFill/>
        </p:spPr>
        <p:txBody>
          <a:bodyPr/>
          <a:lstStyle/>
          <a:p>
            <a:r>
              <a:rPr lang="en-US" smtClean="0"/>
              <a:t>FY2017 Annual Report</a:t>
            </a:r>
            <a:endParaRPr lang="en-US" dirty="0"/>
          </a:p>
        </p:txBody>
      </p:sp>
      <p:pic>
        <p:nvPicPr>
          <p:cNvPr id="4" name="Picture 3"/>
          <p:cNvPicPr>
            <a:picLocks noChangeAspect="1"/>
          </p:cNvPicPr>
          <p:nvPr/>
        </p:nvPicPr>
        <p:blipFill>
          <a:blip r:embed="rId2"/>
          <a:stretch>
            <a:fillRect/>
          </a:stretch>
        </p:blipFill>
        <p:spPr>
          <a:xfrm>
            <a:off x="256105" y="2436181"/>
            <a:ext cx="4204422" cy="3712648"/>
          </a:xfrm>
          <a:prstGeom prst="rect">
            <a:avLst/>
          </a:prstGeom>
        </p:spPr>
      </p:pic>
      <p:pic>
        <p:nvPicPr>
          <p:cNvPr id="5" name="Picture 4"/>
          <p:cNvPicPr>
            <a:picLocks noChangeAspect="1"/>
          </p:cNvPicPr>
          <p:nvPr/>
        </p:nvPicPr>
        <p:blipFill>
          <a:blip r:embed="rId3"/>
          <a:stretch>
            <a:fillRect/>
          </a:stretch>
        </p:blipFill>
        <p:spPr>
          <a:xfrm>
            <a:off x="4475767" y="2586800"/>
            <a:ext cx="4607636" cy="312246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27</a:t>
            </a:fld>
            <a:endParaRPr lang="en-US" dirty="0"/>
          </a:p>
        </p:txBody>
      </p:sp>
      <p:sp>
        <p:nvSpPr>
          <p:cNvPr id="6" name="Title 1"/>
          <p:cNvSpPr txBox="1">
            <a:spLocks/>
          </p:cNvSpPr>
          <p:nvPr/>
        </p:nvSpPr>
        <p:spPr>
          <a:xfrm>
            <a:off x="457200" y="76319"/>
            <a:ext cx="82296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sz="3600" b="1" kern="0" dirty="0" err="1" smtClean="0"/>
              <a:t>Earthdata</a:t>
            </a:r>
            <a:r>
              <a:rPr lang="en-US" sz="3600" b="1" kern="0" dirty="0" smtClean="0"/>
              <a:t> Web Visitors and Visits</a:t>
            </a:r>
          </a:p>
        </p:txBody>
      </p:sp>
      <p:sp>
        <p:nvSpPr>
          <p:cNvPr id="7" name="TextBox 5"/>
          <p:cNvSpPr txBox="1">
            <a:spLocks noChangeArrowheads="1"/>
          </p:cNvSpPr>
          <p:nvPr/>
        </p:nvSpPr>
        <p:spPr bwMode="auto">
          <a:xfrm>
            <a:off x="818354" y="761822"/>
            <a:ext cx="7467600" cy="1384995"/>
          </a:xfrm>
          <a:prstGeom prst="rect">
            <a:avLst/>
          </a:prstGeom>
          <a:noFill/>
          <a:ln w="9525">
            <a:noFill/>
            <a:miter lim="800000"/>
            <a:headEnd/>
            <a:tailEnd/>
          </a:ln>
        </p:spPr>
        <p:txBody>
          <a:bodyPr wrap="square">
            <a:spAutoFit/>
          </a:bodyPr>
          <a:lstStyle/>
          <a:p>
            <a:r>
              <a:rPr lang="en-US" sz="1400" dirty="0" smtClean="0"/>
              <a:t>EOSDIS web activity is measured by number of Visits made, the number of pages Viewed and the number of distinct Visitors. Visits of at least one minute are considered to represent significant work accomplished, and many of the shorter visits are of less than a second.  This is for </a:t>
            </a:r>
            <a:r>
              <a:rPr lang="en-US" sz="1400" dirty="0" err="1" smtClean="0"/>
              <a:t>Earthdata</a:t>
            </a:r>
            <a:r>
              <a:rPr lang="en-US" sz="1400" dirty="0" smtClean="0"/>
              <a:t> website only. Note that the sum of monthly visitors could be greater than the number of unique visitor for a given year since one user could be counted more than once if he/she visited the same website in different months.</a:t>
            </a:r>
            <a:endParaRPr lang="en-US" sz="1400" dirty="0"/>
          </a:p>
        </p:txBody>
      </p:sp>
      <p:pic>
        <p:nvPicPr>
          <p:cNvPr id="8" name="Picture 7"/>
          <p:cNvPicPr>
            <a:picLocks noChangeAspect="1"/>
          </p:cNvPicPr>
          <p:nvPr/>
        </p:nvPicPr>
        <p:blipFill>
          <a:blip r:embed="rId2"/>
          <a:stretch>
            <a:fillRect/>
          </a:stretch>
        </p:blipFill>
        <p:spPr>
          <a:xfrm>
            <a:off x="394498" y="2190117"/>
            <a:ext cx="4095206" cy="4066916"/>
          </a:xfrm>
          <a:prstGeom prst="rect">
            <a:avLst/>
          </a:prstGeom>
        </p:spPr>
      </p:pic>
      <p:pic>
        <p:nvPicPr>
          <p:cNvPr id="11" name="Picture 10"/>
          <p:cNvPicPr>
            <a:picLocks noChangeAspect="1"/>
          </p:cNvPicPr>
          <p:nvPr/>
        </p:nvPicPr>
        <p:blipFill>
          <a:blip r:embed="rId3"/>
          <a:stretch>
            <a:fillRect/>
          </a:stretch>
        </p:blipFill>
        <p:spPr>
          <a:xfrm>
            <a:off x="4599432" y="2362200"/>
            <a:ext cx="4468368" cy="3429000"/>
          </a:xfrm>
          <a:prstGeom prst="rect">
            <a:avLst/>
          </a:prstGeom>
        </p:spPr>
      </p:pic>
    </p:spTree>
    <p:extLst>
      <p:ext uri="{BB962C8B-B14F-4D97-AF65-F5344CB8AC3E}">
        <p14:creationId xmlns:p14="http://schemas.microsoft.com/office/powerpoint/2010/main" val="1690981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sz="quarter"/>
          </p:nvPr>
        </p:nvSpPr>
        <p:spPr>
          <a:xfrm>
            <a:off x="460664" y="147710"/>
            <a:ext cx="8229600" cy="411162"/>
          </a:xfrm>
        </p:spPr>
        <p:txBody>
          <a:bodyPr/>
          <a:lstStyle/>
          <a:p>
            <a:r>
              <a:rPr lang="en-US" sz="3600" b="1" dirty="0" smtClean="0"/>
              <a:t>Repeat Web Visitors</a:t>
            </a:r>
          </a:p>
        </p:txBody>
      </p:sp>
      <p:sp>
        <p:nvSpPr>
          <p:cNvPr id="39939" name="Content Placeholder 2"/>
          <p:cNvSpPr>
            <a:spLocks noGrp="1"/>
          </p:cNvSpPr>
          <p:nvPr>
            <p:ph sz="quarter" idx="1"/>
          </p:nvPr>
        </p:nvSpPr>
        <p:spPr>
          <a:xfrm>
            <a:off x="358188" y="699397"/>
            <a:ext cx="8305800" cy="947737"/>
          </a:xfrm>
        </p:spPr>
        <p:txBody>
          <a:bodyPr/>
          <a:lstStyle/>
          <a:p>
            <a:pPr indent="0">
              <a:buFontTx/>
              <a:buNone/>
            </a:pPr>
            <a:r>
              <a:rPr lang="en-US" sz="1400" dirty="0" smtClean="0">
                <a:solidFill>
                  <a:srgbClr val="000000"/>
                </a:solidFill>
                <a:cs typeface="Arial" charset="0"/>
              </a:rPr>
              <a:t>EOSDIS Web Visitors are characterized by the number of visits they make and how frequently they return. Visitors counted in the table below are those that stayed for one minute or more. Repeat Visitors are counted from the start of the Fiscal Year. Metrics data is collected per data center and summed for an EOSDIS total.</a:t>
            </a:r>
            <a:endParaRPr lang="en-US" sz="1400" dirty="0" smtClean="0"/>
          </a:p>
        </p:txBody>
      </p:sp>
      <p:sp>
        <p:nvSpPr>
          <p:cNvPr id="7" name="Slide Number Placeholder 6"/>
          <p:cNvSpPr>
            <a:spLocks noGrp="1"/>
          </p:cNvSpPr>
          <p:nvPr>
            <p:ph type="sldNum" sz="quarter" idx="12"/>
          </p:nvPr>
        </p:nvSpPr>
        <p:spPr/>
        <p:txBody>
          <a:bodyPr/>
          <a:lstStyle/>
          <a:p>
            <a:fld id="{6116A98A-B0E8-4D7E-8A5C-71C72A3CCC0B}" type="slidenum">
              <a:rPr lang="en-US"/>
              <a:pPr/>
              <a:t>28</a:t>
            </a:fld>
            <a:endParaRPr lang="en-US" dirty="0"/>
          </a:p>
        </p:txBody>
      </p:sp>
      <p:sp>
        <p:nvSpPr>
          <p:cNvPr id="39941" name="TextBox 13"/>
          <p:cNvSpPr txBox="1">
            <a:spLocks noChangeArrowheads="1"/>
          </p:cNvSpPr>
          <p:nvPr/>
        </p:nvSpPr>
        <p:spPr bwMode="auto">
          <a:xfrm>
            <a:off x="990600" y="1633787"/>
            <a:ext cx="6858000" cy="276225"/>
          </a:xfrm>
          <a:prstGeom prst="rect">
            <a:avLst/>
          </a:prstGeom>
          <a:noFill/>
          <a:ln w="9525">
            <a:noFill/>
            <a:miter lim="800000"/>
            <a:headEnd/>
            <a:tailEnd/>
          </a:ln>
        </p:spPr>
        <p:txBody>
          <a:bodyPr>
            <a:spAutoFit/>
          </a:bodyPr>
          <a:lstStyle/>
          <a:p>
            <a:r>
              <a:rPr lang="en-US" dirty="0" smtClean="0"/>
              <a:t>FY2017 </a:t>
            </a:r>
            <a:r>
              <a:rPr lang="en-US" dirty="0"/>
              <a:t>Web Visitors for Visits of one </a:t>
            </a:r>
            <a:r>
              <a:rPr lang="en-US" dirty="0" smtClean="0"/>
              <a:t>minute or more</a:t>
            </a:r>
            <a:endParaRPr lang="en-US" dirty="0"/>
          </a:p>
        </p:txBody>
      </p:sp>
      <p:sp>
        <p:nvSpPr>
          <p:cNvPr id="39944" name="Date Placeholder 9"/>
          <p:cNvSpPr>
            <a:spLocks noGrp="1"/>
          </p:cNvSpPr>
          <p:nvPr>
            <p:ph type="dt" sz="quarter" idx="10"/>
          </p:nvPr>
        </p:nvSpPr>
        <p:spPr>
          <a:noFill/>
        </p:spPr>
        <p:txBody>
          <a:bodyPr/>
          <a:lstStyle/>
          <a:p>
            <a:r>
              <a:rPr lang="en-US" smtClean="0"/>
              <a:t>January 2018</a:t>
            </a:r>
            <a:endParaRPr lang="en-US" dirty="0"/>
          </a:p>
        </p:txBody>
      </p:sp>
      <p:sp>
        <p:nvSpPr>
          <p:cNvPr id="39945" name="Footer Placeholder 10"/>
          <p:cNvSpPr>
            <a:spLocks noGrp="1"/>
          </p:cNvSpPr>
          <p:nvPr>
            <p:ph type="ftr" sz="quarter" idx="11"/>
          </p:nvPr>
        </p:nvSpPr>
        <p:spPr>
          <a:noFill/>
        </p:spPr>
        <p:txBody>
          <a:bodyPr/>
          <a:lstStyle/>
          <a:p>
            <a:r>
              <a:rPr lang="en-US" smtClean="0"/>
              <a:t>FY2017 Annual Report</a:t>
            </a:r>
            <a:endParaRPr lang="en-US" dirty="0"/>
          </a:p>
        </p:txBody>
      </p:sp>
      <p:sp>
        <p:nvSpPr>
          <p:cNvPr id="5" name="Rectangle 4"/>
          <p:cNvSpPr/>
          <p:nvPr/>
        </p:nvSpPr>
        <p:spPr>
          <a:xfrm>
            <a:off x="770296" y="2849071"/>
            <a:ext cx="5859104" cy="276999"/>
          </a:xfrm>
          <a:prstGeom prst="rect">
            <a:avLst/>
          </a:prstGeom>
        </p:spPr>
        <p:txBody>
          <a:bodyPr wrap="none">
            <a:spAutoFit/>
          </a:bodyPr>
          <a:lstStyle/>
          <a:p>
            <a:r>
              <a:rPr lang="en-US" dirty="0"/>
              <a:t>* represents the sum of the metrics from all 11 data </a:t>
            </a:r>
            <a:r>
              <a:rPr lang="en-US" dirty="0" smtClean="0"/>
              <a:t>centers and excludes </a:t>
            </a:r>
            <a:r>
              <a:rPr lang="en-US" dirty="0" err="1" smtClean="0"/>
              <a:t>Earthdata</a:t>
            </a:r>
            <a:endParaRPr lang="en-US" dirty="0"/>
          </a:p>
        </p:txBody>
      </p:sp>
      <p:pic>
        <p:nvPicPr>
          <p:cNvPr id="2" name="Picture 1"/>
          <p:cNvPicPr>
            <a:picLocks noChangeAspect="1"/>
          </p:cNvPicPr>
          <p:nvPr/>
        </p:nvPicPr>
        <p:blipFill>
          <a:blip r:embed="rId2"/>
          <a:stretch>
            <a:fillRect/>
          </a:stretch>
        </p:blipFill>
        <p:spPr>
          <a:xfrm>
            <a:off x="88392" y="1870241"/>
            <a:ext cx="8991600" cy="995897"/>
          </a:xfrm>
          <a:prstGeom prst="rect">
            <a:avLst/>
          </a:prstGeom>
        </p:spPr>
      </p:pic>
      <p:pic>
        <p:nvPicPr>
          <p:cNvPr id="3" name="Picture 2"/>
          <p:cNvPicPr>
            <a:picLocks noChangeAspect="1"/>
          </p:cNvPicPr>
          <p:nvPr/>
        </p:nvPicPr>
        <p:blipFill>
          <a:blip r:embed="rId3"/>
          <a:stretch>
            <a:fillRect/>
          </a:stretch>
        </p:blipFill>
        <p:spPr>
          <a:xfrm>
            <a:off x="1767887" y="3194717"/>
            <a:ext cx="5608226" cy="309565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sz="quarter"/>
          </p:nvPr>
        </p:nvSpPr>
        <p:spPr>
          <a:xfrm>
            <a:off x="381000" y="38237"/>
            <a:ext cx="8382000" cy="762000"/>
          </a:xfrm>
        </p:spPr>
        <p:txBody>
          <a:bodyPr/>
          <a:lstStyle/>
          <a:p>
            <a:r>
              <a:rPr lang="en-US" sz="3600" b="1" dirty="0" smtClean="0"/>
              <a:t>Top 20 Domains By # of Web Visitors</a:t>
            </a:r>
          </a:p>
        </p:txBody>
      </p:sp>
      <p:sp>
        <p:nvSpPr>
          <p:cNvPr id="40963" name="TextBox 8"/>
          <p:cNvSpPr txBox="1">
            <a:spLocks noChangeArrowheads="1"/>
          </p:cNvSpPr>
          <p:nvPr/>
        </p:nvSpPr>
        <p:spPr bwMode="auto">
          <a:xfrm>
            <a:off x="571500" y="684329"/>
            <a:ext cx="8001000" cy="954107"/>
          </a:xfrm>
          <a:prstGeom prst="rect">
            <a:avLst/>
          </a:prstGeom>
          <a:noFill/>
          <a:ln w="9525">
            <a:noFill/>
            <a:miter lim="800000"/>
            <a:headEnd/>
            <a:tailEnd/>
          </a:ln>
        </p:spPr>
        <p:txBody>
          <a:bodyPr wrap="square">
            <a:spAutoFit/>
          </a:bodyPr>
          <a:lstStyle/>
          <a:p>
            <a:r>
              <a:rPr lang="en-US" sz="1400" dirty="0"/>
              <a:t>The </a:t>
            </a:r>
            <a:r>
              <a:rPr lang="en-US" sz="1400" dirty="0" smtClean="0"/>
              <a:t>FY2017 Top </a:t>
            </a:r>
            <a:r>
              <a:rPr lang="en-US" sz="1400" dirty="0"/>
              <a:t>20 Domains for visits &gt;= 1 minute is sorted by the # of Visitors.  </a:t>
            </a:r>
            <a:r>
              <a:rPr lang="en-US" sz="1400" dirty="0" smtClean="0"/>
              <a:t>Data came from 11 DAACs (all DAACs on Slide # 10 except OBPG provide web metrics) and excludes </a:t>
            </a:r>
            <a:r>
              <a:rPr lang="en-US" sz="1400" dirty="0" err="1" smtClean="0"/>
              <a:t>Earthdata</a:t>
            </a:r>
            <a:r>
              <a:rPr lang="en-US" sz="1400" dirty="0" smtClean="0"/>
              <a:t> website. All statistics are based on domains resolved by NetInsight, using host information. Domain information was obtained using a NASA DNS translation program.</a:t>
            </a:r>
            <a:endParaRPr lang="en-US" sz="1400" dirty="0"/>
          </a:p>
        </p:txBody>
      </p:sp>
      <p:sp>
        <p:nvSpPr>
          <p:cNvPr id="7" name="Slide Number Placeholder 6"/>
          <p:cNvSpPr>
            <a:spLocks noGrp="1"/>
          </p:cNvSpPr>
          <p:nvPr>
            <p:ph type="sldNum" sz="quarter" idx="12"/>
          </p:nvPr>
        </p:nvSpPr>
        <p:spPr/>
        <p:txBody>
          <a:bodyPr/>
          <a:lstStyle/>
          <a:p>
            <a:fld id="{C42BACEF-094B-4DBF-B93B-2FBDCEF15342}" type="slidenum">
              <a:rPr lang="en-US"/>
              <a:pPr/>
              <a:t>29</a:t>
            </a:fld>
            <a:endParaRPr lang="en-US" dirty="0"/>
          </a:p>
        </p:txBody>
      </p:sp>
      <p:sp>
        <p:nvSpPr>
          <p:cNvPr id="40967" name="Date Placeholder 8"/>
          <p:cNvSpPr>
            <a:spLocks noGrp="1"/>
          </p:cNvSpPr>
          <p:nvPr>
            <p:ph type="dt" sz="quarter" idx="10"/>
          </p:nvPr>
        </p:nvSpPr>
        <p:spPr>
          <a:noFill/>
        </p:spPr>
        <p:txBody>
          <a:bodyPr/>
          <a:lstStyle/>
          <a:p>
            <a:r>
              <a:rPr lang="en-US" smtClean="0"/>
              <a:t>January 2018</a:t>
            </a:r>
            <a:endParaRPr lang="en-US" dirty="0"/>
          </a:p>
        </p:txBody>
      </p:sp>
      <p:sp>
        <p:nvSpPr>
          <p:cNvPr id="40968" name="Footer Placeholder 9"/>
          <p:cNvSpPr>
            <a:spLocks noGrp="1"/>
          </p:cNvSpPr>
          <p:nvPr>
            <p:ph type="ftr" sz="quarter" idx="11"/>
          </p:nvPr>
        </p:nvSpPr>
        <p:spPr>
          <a:noFill/>
        </p:spPr>
        <p:txBody>
          <a:bodyPr/>
          <a:lstStyle/>
          <a:p>
            <a:r>
              <a:rPr lang="en-US" smtClean="0"/>
              <a:t>FY2017 Annual Report</a:t>
            </a:r>
            <a:endParaRPr lang="en-US" dirty="0"/>
          </a:p>
        </p:txBody>
      </p:sp>
      <p:pic>
        <p:nvPicPr>
          <p:cNvPr id="4" name="Picture 3"/>
          <p:cNvPicPr>
            <a:picLocks noChangeAspect="1"/>
          </p:cNvPicPr>
          <p:nvPr/>
        </p:nvPicPr>
        <p:blipFill>
          <a:blip r:embed="rId2"/>
          <a:stretch>
            <a:fillRect/>
          </a:stretch>
        </p:blipFill>
        <p:spPr>
          <a:xfrm>
            <a:off x="381000" y="1663719"/>
            <a:ext cx="4572001" cy="4660881"/>
          </a:xfrm>
          <a:prstGeom prst="rect">
            <a:avLst/>
          </a:prstGeom>
        </p:spPr>
      </p:pic>
      <p:pic>
        <p:nvPicPr>
          <p:cNvPr id="8" name="Picture 7"/>
          <p:cNvPicPr>
            <a:picLocks noChangeAspect="1"/>
          </p:cNvPicPr>
          <p:nvPr/>
        </p:nvPicPr>
        <p:blipFill>
          <a:blip r:embed="rId3"/>
          <a:stretch>
            <a:fillRect/>
          </a:stretch>
        </p:blipFill>
        <p:spPr>
          <a:xfrm>
            <a:off x="4255290" y="3325237"/>
            <a:ext cx="633419" cy="207526"/>
          </a:xfrm>
          <a:prstGeom prst="rect">
            <a:avLst/>
          </a:prstGeom>
        </p:spPr>
      </p:pic>
      <p:pic>
        <p:nvPicPr>
          <p:cNvPr id="10" name="Picture 9"/>
          <p:cNvPicPr>
            <a:picLocks noChangeAspect="1"/>
          </p:cNvPicPr>
          <p:nvPr/>
        </p:nvPicPr>
        <p:blipFill>
          <a:blip r:embed="rId4"/>
          <a:stretch>
            <a:fillRect/>
          </a:stretch>
        </p:blipFill>
        <p:spPr>
          <a:xfrm>
            <a:off x="5035297" y="1868808"/>
            <a:ext cx="3956303" cy="359231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64573" y="0"/>
            <a:ext cx="8229600" cy="1143000"/>
          </a:xfrm>
        </p:spPr>
        <p:txBody>
          <a:bodyPr/>
          <a:lstStyle/>
          <a:p>
            <a:pPr eaLnBrk="1" hangingPunct="1"/>
            <a:r>
              <a:rPr lang="en-US" sz="3600" b="1" dirty="0" smtClean="0"/>
              <a:t>Introduction</a:t>
            </a:r>
          </a:p>
        </p:txBody>
      </p:sp>
      <p:sp>
        <p:nvSpPr>
          <p:cNvPr id="20494" name="Date Placeholder 6"/>
          <p:cNvSpPr>
            <a:spLocks noGrp="1"/>
          </p:cNvSpPr>
          <p:nvPr>
            <p:ph type="dt" sz="half" idx="10"/>
          </p:nvPr>
        </p:nvSpPr>
        <p:spPr>
          <a:xfrm>
            <a:off x="228600" y="6313170"/>
            <a:ext cx="2133600" cy="476250"/>
          </a:xfrm>
          <a:noFill/>
        </p:spPr>
        <p:txBody>
          <a:bodyPr/>
          <a:lstStyle/>
          <a:p>
            <a:r>
              <a:rPr lang="en-US" smtClean="0"/>
              <a:t>January 2018</a:t>
            </a:r>
            <a:endParaRPr lang="en-US" dirty="0"/>
          </a:p>
        </p:txBody>
      </p:sp>
      <p:sp>
        <p:nvSpPr>
          <p:cNvPr id="20495" name="Footer Placeholder 7"/>
          <p:cNvSpPr>
            <a:spLocks noGrp="1"/>
          </p:cNvSpPr>
          <p:nvPr>
            <p:ph type="ftr" sz="quarter" idx="11"/>
          </p:nvPr>
        </p:nvSpPr>
        <p:spPr>
          <a:xfrm>
            <a:off x="3124200" y="6324600"/>
            <a:ext cx="2895600" cy="476250"/>
          </a:xfrm>
          <a:noFill/>
        </p:spPr>
        <p:txBody>
          <a:bodyPr/>
          <a:lstStyle/>
          <a:p>
            <a:r>
              <a:rPr lang="en-US" smtClean="0"/>
              <a:t>FY2017 Annual Report</a:t>
            </a:r>
            <a:endParaRPr lang="en-US" dirty="0"/>
          </a:p>
        </p:txBody>
      </p:sp>
      <p:sp>
        <p:nvSpPr>
          <p:cNvPr id="5" name="Slide Number Placeholder 4"/>
          <p:cNvSpPr>
            <a:spLocks noGrp="1"/>
          </p:cNvSpPr>
          <p:nvPr>
            <p:ph type="sldNum" sz="quarter" idx="12"/>
          </p:nvPr>
        </p:nvSpPr>
        <p:spPr>
          <a:xfrm>
            <a:off x="6934200" y="6448426"/>
            <a:ext cx="2133600" cy="476250"/>
          </a:xfrm>
        </p:spPr>
        <p:txBody>
          <a:bodyPr/>
          <a:lstStyle/>
          <a:p>
            <a:fld id="{D1A5130F-31FC-4835-9E3C-20701B795ACA}" type="slidenum">
              <a:rPr lang="en-US"/>
              <a:pPr/>
              <a:t>3</a:t>
            </a:fld>
            <a:endParaRPr lang="en-US" dirty="0"/>
          </a:p>
        </p:txBody>
      </p:sp>
      <p:pic>
        <p:nvPicPr>
          <p:cNvPr id="4" name="Picture 3"/>
          <p:cNvPicPr>
            <a:picLocks noChangeAspect="1"/>
          </p:cNvPicPr>
          <p:nvPr/>
        </p:nvPicPr>
        <p:blipFill>
          <a:blip r:embed="rId3"/>
          <a:stretch>
            <a:fillRect/>
          </a:stretch>
        </p:blipFill>
        <p:spPr>
          <a:xfrm>
            <a:off x="1357745" y="806144"/>
            <a:ext cx="6643256" cy="551845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sz="quarter"/>
          </p:nvPr>
        </p:nvSpPr>
        <p:spPr>
          <a:xfrm>
            <a:off x="381000" y="152400"/>
            <a:ext cx="8382000" cy="838200"/>
          </a:xfrm>
        </p:spPr>
        <p:txBody>
          <a:bodyPr/>
          <a:lstStyle/>
          <a:p>
            <a:r>
              <a:rPr lang="en-US" sz="3600" b="1" dirty="0" err="1" smtClean="0"/>
              <a:t>Earthdata</a:t>
            </a:r>
            <a:r>
              <a:rPr lang="en-US" sz="3600" b="1" dirty="0" smtClean="0"/>
              <a:t> Top 20 Domains By </a:t>
            </a:r>
            <a:br>
              <a:rPr lang="en-US" sz="3600" b="1" dirty="0" smtClean="0"/>
            </a:br>
            <a:r>
              <a:rPr lang="en-US" sz="3600" b="1" dirty="0" smtClean="0"/>
              <a:t># of Web Visitors</a:t>
            </a:r>
          </a:p>
        </p:txBody>
      </p:sp>
      <p:sp>
        <p:nvSpPr>
          <p:cNvPr id="40963" name="TextBox 8"/>
          <p:cNvSpPr txBox="1">
            <a:spLocks noChangeArrowheads="1"/>
          </p:cNvSpPr>
          <p:nvPr/>
        </p:nvSpPr>
        <p:spPr bwMode="auto">
          <a:xfrm>
            <a:off x="571500" y="1094589"/>
            <a:ext cx="8001000" cy="738664"/>
          </a:xfrm>
          <a:prstGeom prst="rect">
            <a:avLst/>
          </a:prstGeom>
          <a:noFill/>
          <a:ln w="9525">
            <a:noFill/>
            <a:miter lim="800000"/>
            <a:headEnd/>
            <a:tailEnd/>
          </a:ln>
        </p:spPr>
        <p:txBody>
          <a:bodyPr wrap="square">
            <a:spAutoFit/>
          </a:bodyPr>
          <a:lstStyle/>
          <a:p>
            <a:r>
              <a:rPr lang="en-US" sz="1400" dirty="0"/>
              <a:t>The </a:t>
            </a:r>
            <a:r>
              <a:rPr lang="en-US" sz="1400" dirty="0" smtClean="0"/>
              <a:t>FY2017 Top </a:t>
            </a:r>
            <a:r>
              <a:rPr lang="en-US" sz="1400" dirty="0"/>
              <a:t>20 Domains for visits &gt;= 1 minute is sorted by the # of Visitors. </a:t>
            </a:r>
            <a:r>
              <a:rPr lang="en-US" sz="1400" dirty="0" smtClean="0"/>
              <a:t>All statistics are based on domains resolved by NetInsight, using host information. Domain information was obtained using a NASA DNS translation program.</a:t>
            </a:r>
            <a:endParaRPr lang="en-US" sz="1400" dirty="0"/>
          </a:p>
        </p:txBody>
      </p:sp>
      <p:sp>
        <p:nvSpPr>
          <p:cNvPr id="7" name="Slide Number Placeholder 6"/>
          <p:cNvSpPr>
            <a:spLocks noGrp="1"/>
          </p:cNvSpPr>
          <p:nvPr>
            <p:ph type="sldNum" sz="quarter" idx="12"/>
          </p:nvPr>
        </p:nvSpPr>
        <p:spPr/>
        <p:txBody>
          <a:bodyPr/>
          <a:lstStyle/>
          <a:p>
            <a:fld id="{C42BACEF-094B-4DBF-B93B-2FBDCEF15342}" type="slidenum">
              <a:rPr lang="en-US"/>
              <a:pPr/>
              <a:t>30</a:t>
            </a:fld>
            <a:endParaRPr lang="en-US" dirty="0"/>
          </a:p>
        </p:txBody>
      </p:sp>
      <p:sp>
        <p:nvSpPr>
          <p:cNvPr id="40967" name="Date Placeholder 8"/>
          <p:cNvSpPr>
            <a:spLocks noGrp="1"/>
          </p:cNvSpPr>
          <p:nvPr>
            <p:ph type="dt" sz="quarter" idx="10"/>
          </p:nvPr>
        </p:nvSpPr>
        <p:spPr>
          <a:noFill/>
        </p:spPr>
        <p:txBody>
          <a:bodyPr/>
          <a:lstStyle/>
          <a:p>
            <a:r>
              <a:rPr lang="en-US" smtClean="0"/>
              <a:t>January 2018</a:t>
            </a:r>
            <a:endParaRPr lang="en-US" dirty="0"/>
          </a:p>
        </p:txBody>
      </p:sp>
      <p:sp>
        <p:nvSpPr>
          <p:cNvPr id="40968" name="Footer Placeholder 9"/>
          <p:cNvSpPr>
            <a:spLocks noGrp="1"/>
          </p:cNvSpPr>
          <p:nvPr>
            <p:ph type="ftr" sz="quarter" idx="11"/>
          </p:nvPr>
        </p:nvSpPr>
        <p:spPr>
          <a:noFill/>
        </p:spPr>
        <p:txBody>
          <a:bodyPr/>
          <a:lstStyle/>
          <a:p>
            <a:r>
              <a:rPr lang="en-US" smtClean="0"/>
              <a:t>FY2017 Annual Report</a:t>
            </a:r>
            <a:endParaRPr lang="en-US" dirty="0"/>
          </a:p>
        </p:txBody>
      </p:sp>
      <p:pic>
        <p:nvPicPr>
          <p:cNvPr id="2" name="Picture 1"/>
          <p:cNvPicPr>
            <a:picLocks noChangeAspect="1"/>
          </p:cNvPicPr>
          <p:nvPr/>
        </p:nvPicPr>
        <p:blipFill>
          <a:blip r:embed="rId2"/>
          <a:stretch>
            <a:fillRect/>
          </a:stretch>
        </p:blipFill>
        <p:spPr>
          <a:xfrm>
            <a:off x="132480" y="1830205"/>
            <a:ext cx="4642320" cy="4432418"/>
          </a:xfrm>
          <a:prstGeom prst="rect">
            <a:avLst/>
          </a:prstGeom>
        </p:spPr>
      </p:pic>
      <p:pic>
        <p:nvPicPr>
          <p:cNvPr id="3" name="Picture 2"/>
          <p:cNvPicPr>
            <a:picLocks noChangeAspect="1"/>
          </p:cNvPicPr>
          <p:nvPr/>
        </p:nvPicPr>
        <p:blipFill>
          <a:blip r:embed="rId3"/>
          <a:stretch>
            <a:fillRect/>
          </a:stretch>
        </p:blipFill>
        <p:spPr>
          <a:xfrm>
            <a:off x="4811268" y="1677384"/>
            <a:ext cx="4203300" cy="4585239"/>
          </a:xfrm>
          <a:prstGeom prst="rect">
            <a:avLst/>
          </a:prstGeom>
        </p:spPr>
      </p:pic>
    </p:spTree>
    <p:extLst>
      <p:ext uri="{BB962C8B-B14F-4D97-AF65-F5344CB8AC3E}">
        <p14:creationId xmlns:p14="http://schemas.microsoft.com/office/powerpoint/2010/main" val="4036860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sz="quarter"/>
          </p:nvPr>
        </p:nvSpPr>
        <p:spPr>
          <a:xfrm>
            <a:off x="457200" y="0"/>
            <a:ext cx="8229600" cy="944562"/>
          </a:xfrm>
        </p:spPr>
        <p:txBody>
          <a:bodyPr/>
          <a:lstStyle/>
          <a:p>
            <a:r>
              <a:rPr lang="en-US" sz="3600" b="1" dirty="0" smtClean="0"/>
              <a:t>Top 20 Countries By # Web Visits</a:t>
            </a:r>
          </a:p>
        </p:txBody>
      </p:sp>
      <p:sp>
        <p:nvSpPr>
          <p:cNvPr id="39939" name="Content Placeholder 2"/>
          <p:cNvSpPr>
            <a:spLocks noGrp="1"/>
          </p:cNvSpPr>
          <p:nvPr>
            <p:ph sz="quarter" idx="1"/>
          </p:nvPr>
        </p:nvSpPr>
        <p:spPr>
          <a:xfrm>
            <a:off x="361507" y="858051"/>
            <a:ext cx="8305800" cy="838200"/>
          </a:xfrm>
        </p:spPr>
        <p:txBody>
          <a:bodyPr/>
          <a:lstStyle/>
          <a:p>
            <a:pPr marL="114300" indent="0">
              <a:buFontTx/>
              <a:buNone/>
              <a:tabLst>
                <a:tab pos="114300" algn="l"/>
              </a:tabLst>
            </a:pPr>
            <a:r>
              <a:rPr lang="en-US" sz="1400" dirty="0" smtClean="0"/>
              <a:t>The FY2017 Top 20 Countries for visits &gt;= 1 minute is sorted by the # of Visits. Data came from 11 DAACs (all DAACs on Slide # 10 except OBPG provide web metrics) and excludes </a:t>
            </a:r>
            <a:r>
              <a:rPr lang="en-US" sz="1400" dirty="0" err="1" smtClean="0"/>
              <a:t>Earthdata</a:t>
            </a:r>
            <a:r>
              <a:rPr lang="en-US" sz="1400" dirty="0" smtClean="0"/>
              <a:t> website. Country information is based on the </a:t>
            </a:r>
            <a:r>
              <a:rPr lang="en-US" sz="1400" dirty="0" err="1" smtClean="0"/>
              <a:t>NetInsight</a:t>
            </a:r>
            <a:r>
              <a:rPr lang="en-US" sz="1400" dirty="0" smtClean="0"/>
              <a:t> geographical data from </a:t>
            </a:r>
            <a:r>
              <a:rPr lang="en-US" sz="1400" dirty="0" err="1" smtClean="0"/>
              <a:t>Quova</a:t>
            </a:r>
            <a:r>
              <a:rPr lang="en-US" sz="1400" dirty="0" smtClean="0"/>
              <a:t>, the </a:t>
            </a:r>
            <a:r>
              <a:rPr lang="en-US" sz="1400" dirty="0" err="1" smtClean="0"/>
              <a:t>Neustar</a:t>
            </a:r>
            <a:r>
              <a:rPr lang="en-US" sz="1400" dirty="0" smtClean="0"/>
              <a:t> IP Intelligence and IP </a:t>
            </a:r>
            <a:r>
              <a:rPr lang="en-US" sz="1400" dirty="0" err="1" smtClean="0"/>
              <a:t>Geolocation</a:t>
            </a:r>
            <a:r>
              <a:rPr lang="en-US" sz="1400" dirty="0" smtClean="0"/>
              <a:t> Service.</a:t>
            </a:r>
          </a:p>
          <a:p>
            <a:pPr indent="0"/>
            <a:endParaRPr lang="en-US" dirty="0" smtClean="0"/>
          </a:p>
        </p:txBody>
      </p:sp>
      <p:sp>
        <p:nvSpPr>
          <p:cNvPr id="7" name="Slide Number Placeholder 6"/>
          <p:cNvSpPr>
            <a:spLocks noGrp="1"/>
          </p:cNvSpPr>
          <p:nvPr>
            <p:ph type="sldNum" sz="quarter" idx="12"/>
          </p:nvPr>
        </p:nvSpPr>
        <p:spPr/>
        <p:txBody>
          <a:bodyPr/>
          <a:lstStyle/>
          <a:p>
            <a:fld id="{8BBA5882-8BA6-4D2F-B597-95FF897A8283}" type="slidenum">
              <a:rPr lang="en-US"/>
              <a:pPr/>
              <a:t>31</a:t>
            </a:fld>
            <a:endParaRPr lang="en-US" dirty="0"/>
          </a:p>
        </p:txBody>
      </p:sp>
      <p:sp>
        <p:nvSpPr>
          <p:cNvPr id="41991" name="Date Placeholder 8"/>
          <p:cNvSpPr>
            <a:spLocks noGrp="1"/>
          </p:cNvSpPr>
          <p:nvPr>
            <p:ph type="dt" sz="quarter" idx="10"/>
          </p:nvPr>
        </p:nvSpPr>
        <p:spPr>
          <a:noFill/>
        </p:spPr>
        <p:txBody>
          <a:bodyPr/>
          <a:lstStyle/>
          <a:p>
            <a:r>
              <a:rPr lang="en-US" smtClean="0"/>
              <a:t>January 2018</a:t>
            </a:r>
            <a:endParaRPr lang="en-US" dirty="0"/>
          </a:p>
        </p:txBody>
      </p:sp>
      <p:sp>
        <p:nvSpPr>
          <p:cNvPr id="41992" name="Footer Placeholder 9"/>
          <p:cNvSpPr>
            <a:spLocks noGrp="1"/>
          </p:cNvSpPr>
          <p:nvPr>
            <p:ph type="ftr" sz="quarter" idx="11"/>
          </p:nvPr>
        </p:nvSpPr>
        <p:spPr>
          <a:noFill/>
        </p:spPr>
        <p:txBody>
          <a:bodyPr/>
          <a:lstStyle/>
          <a:p>
            <a:r>
              <a:rPr lang="en-US" smtClean="0"/>
              <a:t>FY2017 Annual Report</a:t>
            </a:r>
            <a:endParaRPr lang="en-US" dirty="0"/>
          </a:p>
        </p:txBody>
      </p:sp>
      <p:pic>
        <p:nvPicPr>
          <p:cNvPr id="3" name="Picture 2"/>
          <p:cNvPicPr>
            <a:picLocks noChangeAspect="1"/>
          </p:cNvPicPr>
          <p:nvPr/>
        </p:nvPicPr>
        <p:blipFill>
          <a:blip r:embed="rId2"/>
          <a:stretch>
            <a:fillRect/>
          </a:stretch>
        </p:blipFill>
        <p:spPr>
          <a:xfrm>
            <a:off x="133240" y="1981200"/>
            <a:ext cx="4438759" cy="4324350"/>
          </a:xfrm>
          <a:prstGeom prst="rect">
            <a:avLst/>
          </a:prstGeom>
        </p:spPr>
      </p:pic>
      <p:pic>
        <p:nvPicPr>
          <p:cNvPr id="4" name="Picture 3"/>
          <p:cNvPicPr>
            <a:picLocks noChangeAspect="1"/>
          </p:cNvPicPr>
          <p:nvPr/>
        </p:nvPicPr>
        <p:blipFill>
          <a:blip r:embed="rId3"/>
          <a:stretch>
            <a:fillRect/>
          </a:stretch>
        </p:blipFill>
        <p:spPr>
          <a:xfrm>
            <a:off x="4626912" y="2732916"/>
            <a:ext cx="4443936" cy="236949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sz="quarter"/>
          </p:nvPr>
        </p:nvSpPr>
        <p:spPr>
          <a:xfrm>
            <a:off x="457200" y="0"/>
            <a:ext cx="8229600" cy="944562"/>
          </a:xfrm>
        </p:spPr>
        <p:txBody>
          <a:bodyPr/>
          <a:lstStyle/>
          <a:p>
            <a:r>
              <a:rPr lang="en-US" sz="3600" b="1" dirty="0" err="1" smtClean="0"/>
              <a:t>Earthdata</a:t>
            </a:r>
            <a:r>
              <a:rPr lang="en-US" sz="3600" b="1" dirty="0" smtClean="0"/>
              <a:t> Top 20 Countries By </a:t>
            </a:r>
            <a:br>
              <a:rPr lang="en-US" sz="3600" b="1" dirty="0" smtClean="0"/>
            </a:br>
            <a:r>
              <a:rPr lang="en-US" sz="3600" b="1" dirty="0" smtClean="0"/>
              <a:t># Web Visits</a:t>
            </a:r>
          </a:p>
        </p:txBody>
      </p:sp>
      <p:sp>
        <p:nvSpPr>
          <p:cNvPr id="39939" name="Content Placeholder 2"/>
          <p:cNvSpPr>
            <a:spLocks noGrp="1"/>
          </p:cNvSpPr>
          <p:nvPr>
            <p:ph sz="quarter" idx="1"/>
          </p:nvPr>
        </p:nvSpPr>
        <p:spPr>
          <a:xfrm>
            <a:off x="373117" y="980308"/>
            <a:ext cx="8305800" cy="838200"/>
          </a:xfrm>
        </p:spPr>
        <p:txBody>
          <a:bodyPr/>
          <a:lstStyle/>
          <a:p>
            <a:pPr marL="114300" indent="0">
              <a:buFontTx/>
              <a:buNone/>
              <a:tabLst>
                <a:tab pos="114300" algn="l"/>
              </a:tabLst>
            </a:pPr>
            <a:r>
              <a:rPr lang="en-US" sz="1400" dirty="0" smtClean="0"/>
              <a:t>The FY2017 Top 20 Countries for visits &gt;= 1 minute is sorted by the # of Visits. Country information is based on the </a:t>
            </a:r>
            <a:r>
              <a:rPr lang="en-US" sz="1400" dirty="0" err="1" smtClean="0"/>
              <a:t>NetInsight</a:t>
            </a:r>
            <a:r>
              <a:rPr lang="en-US" sz="1400" dirty="0" smtClean="0"/>
              <a:t> geographical data from </a:t>
            </a:r>
            <a:r>
              <a:rPr lang="en-US" sz="1400" dirty="0" err="1" smtClean="0"/>
              <a:t>Quova</a:t>
            </a:r>
            <a:r>
              <a:rPr lang="en-US" sz="1400" dirty="0" smtClean="0"/>
              <a:t>, the </a:t>
            </a:r>
            <a:r>
              <a:rPr lang="en-US" sz="1400" dirty="0" err="1" smtClean="0"/>
              <a:t>Neustar</a:t>
            </a:r>
            <a:r>
              <a:rPr lang="en-US" sz="1400" dirty="0" smtClean="0"/>
              <a:t> IP Intelligence and IP Geolocation Service.</a:t>
            </a:r>
          </a:p>
          <a:p>
            <a:pPr indent="0"/>
            <a:endParaRPr lang="en-US" dirty="0" smtClean="0"/>
          </a:p>
        </p:txBody>
      </p:sp>
      <p:sp>
        <p:nvSpPr>
          <p:cNvPr id="7" name="Slide Number Placeholder 6"/>
          <p:cNvSpPr>
            <a:spLocks noGrp="1"/>
          </p:cNvSpPr>
          <p:nvPr>
            <p:ph type="sldNum" sz="quarter" idx="12"/>
          </p:nvPr>
        </p:nvSpPr>
        <p:spPr/>
        <p:txBody>
          <a:bodyPr/>
          <a:lstStyle/>
          <a:p>
            <a:fld id="{8BBA5882-8BA6-4D2F-B597-95FF897A8283}" type="slidenum">
              <a:rPr lang="en-US"/>
              <a:pPr/>
              <a:t>32</a:t>
            </a:fld>
            <a:endParaRPr lang="en-US" dirty="0"/>
          </a:p>
        </p:txBody>
      </p:sp>
      <p:sp>
        <p:nvSpPr>
          <p:cNvPr id="41991" name="Date Placeholder 8"/>
          <p:cNvSpPr>
            <a:spLocks noGrp="1"/>
          </p:cNvSpPr>
          <p:nvPr>
            <p:ph type="dt" sz="quarter" idx="10"/>
          </p:nvPr>
        </p:nvSpPr>
        <p:spPr>
          <a:noFill/>
        </p:spPr>
        <p:txBody>
          <a:bodyPr/>
          <a:lstStyle/>
          <a:p>
            <a:r>
              <a:rPr lang="en-US" smtClean="0"/>
              <a:t>January 2018</a:t>
            </a:r>
            <a:endParaRPr lang="en-US" dirty="0"/>
          </a:p>
        </p:txBody>
      </p:sp>
      <p:sp>
        <p:nvSpPr>
          <p:cNvPr id="41992" name="Footer Placeholder 9"/>
          <p:cNvSpPr>
            <a:spLocks noGrp="1"/>
          </p:cNvSpPr>
          <p:nvPr>
            <p:ph type="ftr" sz="quarter" idx="11"/>
          </p:nvPr>
        </p:nvSpPr>
        <p:spPr>
          <a:noFill/>
        </p:spPr>
        <p:txBody>
          <a:bodyPr/>
          <a:lstStyle/>
          <a:p>
            <a:r>
              <a:rPr lang="en-US" smtClean="0"/>
              <a:t>FY2017 Annual Report</a:t>
            </a:r>
            <a:endParaRPr lang="en-US" dirty="0"/>
          </a:p>
        </p:txBody>
      </p:sp>
      <p:pic>
        <p:nvPicPr>
          <p:cNvPr id="2" name="Picture 1"/>
          <p:cNvPicPr>
            <a:picLocks noChangeAspect="1"/>
          </p:cNvPicPr>
          <p:nvPr/>
        </p:nvPicPr>
        <p:blipFill>
          <a:blip r:embed="rId2"/>
          <a:stretch>
            <a:fillRect/>
          </a:stretch>
        </p:blipFill>
        <p:spPr>
          <a:xfrm>
            <a:off x="599420" y="1684894"/>
            <a:ext cx="4201180" cy="4652548"/>
          </a:xfrm>
          <a:prstGeom prst="rect">
            <a:avLst/>
          </a:prstGeom>
        </p:spPr>
      </p:pic>
      <p:pic>
        <p:nvPicPr>
          <p:cNvPr id="5" name="Picture 4"/>
          <p:cNvPicPr>
            <a:picLocks noChangeAspect="1"/>
          </p:cNvPicPr>
          <p:nvPr/>
        </p:nvPicPr>
        <p:blipFill>
          <a:blip r:embed="rId3"/>
          <a:stretch>
            <a:fillRect/>
          </a:stretch>
        </p:blipFill>
        <p:spPr>
          <a:xfrm>
            <a:off x="4861560" y="2362200"/>
            <a:ext cx="4201180" cy="2353028"/>
          </a:xfrm>
          <a:prstGeom prst="rect">
            <a:avLst/>
          </a:prstGeom>
        </p:spPr>
      </p:pic>
    </p:spTree>
    <p:extLst>
      <p:ext uri="{BB962C8B-B14F-4D97-AF65-F5344CB8AC3E}">
        <p14:creationId xmlns:p14="http://schemas.microsoft.com/office/powerpoint/2010/main" val="1933427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476250"/>
          </a:xfrm>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5" name="Title 1"/>
          <p:cNvSpPr txBox="1">
            <a:spLocks/>
          </p:cNvSpPr>
          <p:nvPr/>
        </p:nvSpPr>
        <p:spPr>
          <a:xfrm>
            <a:off x="457200" y="76200"/>
            <a:ext cx="82296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LANCE Web Metrics</a:t>
            </a:r>
          </a:p>
        </p:txBody>
      </p:sp>
      <p:sp>
        <p:nvSpPr>
          <p:cNvPr id="6" name="TextBox 5"/>
          <p:cNvSpPr txBox="1">
            <a:spLocks noChangeArrowheads="1"/>
          </p:cNvSpPr>
          <p:nvPr/>
        </p:nvSpPr>
        <p:spPr bwMode="auto">
          <a:xfrm>
            <a:off x="914400" y="717704"/>
            <a:ext cx="7772400" cy="2246769"/>
          </a:xfrm>
          <a:prstGeom prst="rect">
            <a:avLst/>
          </a:prstGeom>
          <a:noFill/>
          <a:ln w="9525">
            <a:noFill/>
            <a:miter lim="800000"/>
            <a:headEnd/>
            <a:tailEnd/>
          </a:ln>
        </p:spPr>
        <p:txBody>
          <a:bodyPr wrap="square">
            <a:spAutoFit/>
          </a:bodyPr>
          <a:lstStyle/>
          <a:p>
            <a:r>
              <a:rPr lang="en-US" sz="1400" dirty="0" smtClean="0"/>
              <a:t>LANCE web activity is measured by number of visits made, the number of pages viewed and the number of distinct visitors for the LANCE website. The number of hosts counts the distinct IP addresses of the visitors. Repeat visitors is a count of those visitors who made at least two visits since the start of web activity measurements or in the fiscal year.</a:t>
            </a:r>
          </a:p>
          <a:p>
            <a:endParaRPr lang="en-US" sz="1400" dirty="0" smtClean="0"/>
          </a:p>
          <a:p>
            <a:r>
              <a:rPr lang="en-US" sz="1400" dirty="0" smtClean="0"/>
              <a:t>Web metrics are presented for visits of one minute or greater. Visits of at least one minute are considered to represent significant work accomplished, and many of the shorter visits are of less than a second. The sum of monthly visitors could be greater than the number of unique visitors for a given year since one user could be counted more than once in the monthly visitor count if  he/she visited the LANCE websites in different months.</a:t>
            </a:r>
            <a:endParaRPr lang="en-US" sz="1400" dirty="0"/>
          </a:p>
        </p:txBody>
      </p:sp>
      <p:sp>
        <p:nvSpPr>
          <p:cNvPr id="7" name="Slide Number Placeholder 6"/>
          <p:cNvSpPr txBox="1">
            <a:spLocks/>
          </p:cNvSpPr>
          <p:nvPr/>
        </p:nvSpPr>
        <p:spPr bwMode="auto">
          <a:xfrm>
            <a:off x="66294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A9DB17-841B-4802-A800-958FB26CB477}"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6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4" name="Slide Number Placeholder 3"/>
          <p:cNvSpPr>
            <a:spLocks noGrp="1"/>
          </p:cNvSpPr>
          <p:nvPr>
            <p:ph type="sldNum" sz="quarter" idx="12"/>
          </p:nvPr>
        </p:nvSpPr>
        <p:spPr/>
        <p:txBody>
          <a:bodyPr/>
          <a:lstStyle/>
          <a:p>
            <a:fld id="{F9EE67B7-608E-4AD9-AF64-FF488EC2DE5B}" type="slidenum">
              <a:rPr lang="en-US" smtClean="0"/>
              <a:pPr/>
              <a:t>33</a:t>
            </a:fld>
            <a:endParaRPr lang="en-US" dirty="0"/>
          </a:p>
        </p:txBody>
      </p:sp>
      <p:pic>
        <p:nvPicPr>
          <p:cNvPr id="8" name="Picture 7"/>
          <p:cNvPicPr>
            <a:picLocks noChangeAspect="1"/>
          </p:cNvPicPr>
          <p:nvPr/>
        </p:nvPicPr>
        <p:blipFill>
          <a:blip r:embed="rId2"/>
          <a:stretch>
            <a:fillRect/>
          </a:stretch>
        </p:blipFill>
        <p:spPr>
          <a:xfrm>
            <a:off x="501538" y="2964473"/>
            <a:ext cx="3575162" cy="3334148"/>
          </a:xfrm>
          <a:prstGeom prst="rect">
            <a:avLst/>
          </a:prstGeom>
        </p:spPr>
      </p:pic>
      <p:pic>
        <p:nvPicPr>
          <p:cNvPr id="11" name="Picture 10"/>
          <p:cNvPicPr>
            <a:picLocks noChangeAspect="1"/>
          </p:cNvPicPr>
          <p:nvPr/>
        </p:nvPicPr>
        <p:blipFill>
          <a:blip r:embed="rId3"/>
          <a:stretch>
            <a:fillRect/>
          </a:stretch>
        </p:blipFill>
        <p:spPr>
          <a:xfrm>
            <a:off x="4106603" y="2954340"/>
            <a:ext cx="4988629" cy="332400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476250"/>
          </a:xfrm>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5" name="Title 1"/>
          <p:cNvSpPr txBox="1">
            <a:spLocks/>
          </p:cNvSpPr>
          <p:nvPr/>
        </p:nvSpPr>
        <p:spPr>
          <a:xfrm>
            <a:off x="457200" y="76200"/>
            <a:ext cx="82296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Worldview Web Metrics</a:t>
            </a:r>
          </a:p>
        </p:txBody>
      </p:sp>
      <p:sp>
        <p:nvSpPr>
          <p:cNvPr id="6" name="TextBox 5"/>
          <p:cNvSpPr txBox="1">
            <a:spLocks noChangeArrowheads="1"/>
          </p:cNvSpPr>
          <p:nvPr/>
        </p:nvSpPr>
        <p:spPr bwMode="auto">
          <a:xfrm>
            <a:off x="685800" y="635812"/>
            <a:ext cx="7772400" cy="523220"/>
          </a:xfrm>
          <a:prstGeom prst="rect">
            <a:avLst/>
          </a:prstGeom>
          <a:noFill/>
          <a:ln w="9525">
            <a:noFill/>
            <a:miter lim="800000"/>
            <a:headEnd/>
            <a:tailEnd/>
          </a:ln>
        </p:spPr>
        <p:txBody>
          <a:bodyPr wrap="square">
            <a:spAutoFit/>
          </a:bodyPr>
          <a:lstStyle/>
          <a:p>
            <a:r>
              <a:rPr lang="en-US" sz="1400" dirty="0" smtClean="0"/>
              <a:t>Worldview web activity is measured by number of visits made, the number of pages viewed and the number of distinct visitors accessing the Worldview. </a:t>
            </a:r>
            <a:endParaRPr lang="en-US" sz="1400" dirty="0"/>
          </a:p>
        </p:txBody>
      </p:sp>
      <p:sp>
        <p:nvSpPr>
          <p:cNvPr id="7" name="Slide Number Placeholder 6"/>
          <p:cNvSpPr txBox="1">
            <a:spLocks/>
          </p:cNvSpPr>
          <p:nvPr/>
        </p:nvSpPr>
        <p:spPr bwMode="auto">
          <a:xfrm>
            <a:off x="66294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A9DB17-841B-4802-A800-958FB26CB477}"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6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4" name="Slide Number Placeholder 3"/>
          <p:cNvSpPr>
            <a:spLocks noGrp="1"/>
          </p:cNvSpPr>
          <p:nvPr>
            <p:ph type="sldNum" sz="quarter" idx="12"/>
          </p:nvPr>
        </p:nvSpPr>
        <p:spPr/>
        <p:txBody>
          <a:bodyPr/>
          <a:lstStyle/>
          <a:p>
            <a:fld id="{F9EE67B7-608E-4AD9-AF64-FF488EC2DE5B}" type="slidenum">
              <a:rPr lang="en-US" smtClean="0"/>
              <a:pPr/>
              <a:t>34</a:t>
            </a:fld>
            <a:endParaRPr lang="en-US" dirty="0"/>
          </a:p>
        </p:txBody>
      </p:sp>
      <p:sp>
        <p:nvSpPr>
          <p:cNvPr id="16" name="Rectangle 15"/>
          <p:cNvSpPr/>
          <p:nvPr/>
        </p:nvSpPr>
        <p:spPr>
          <a:xfrm>
            <a:off x="457200" y="3737140"/>
            <a:ext cx="3920490" cy="276999"/>
          </a:xfrm>
          <a:prstGeom prst="rect">
            <a:avLst/>
          </a:prstGeom>
        </p:spPr>
        <p:txBody>
          <a:bodyPr wrap="square">
            <a:spAutoFit/>
          </a:bodyPr>
          <a:lstStyle/>
          <a:p>
            <a:r>
              <a:rPr lang="en-US" b="1" dirty="0">
                <a:solidFill>
                  <a:srgbClr val="000000"/>
                </a:solidFill>
                <a:latin typeface="Arial" panose="020B0604020202020204" pitchFamily="34" charset="0"/>
              </a:rPr>
              <a:t>FY </a:t>
            </a:r>
            <a:r>
              <a:rPr lang="en-US" b="1" dirty="0" smtClean="0">
                <a:solidFill>
                  <a:srgbClr val="000000"/>
                </a:solidFill>
                <a:latin typeface="Arial" panose="020B0604020202020204" pitchFamily="34" charset="0"/>
              </a:rPr>
              <a:t>2017 </a:t>
            </a:r>
            <a:r>
              <a:rPr lang="en-US" b="1" dirty="0">
                <a:solidFill>
                  <a:srgbClr val="000000"/>
                </a:solidFill>
                <a:latin typeface="Arial" panose="020B0604020202020204" pitchFamily="34" charset="0"/>
              </a:rPr>
              <a:t>Worldview Mobile Devices Unique </a:t>
            </a:r>
            <a:r>
              <a:rPr lang="en-US" b="1" dirty="0" smtClean="0">
                <a:solidFill>
                  <a:srgbClr val="000000"/>
                </a:solidFill>
                <a:latin typeface="Arial" panose="020B0604020202020204" pitchFamily="34" charset="0"/>
              </a:rPr>
              <a:t>Visitors</a:t>
            </a:r>
            <a:endParaRPr lang="en-US" dirty="0"/>
          </a:p>
        </p:txBody>
      </p:sp>
      <p:pic>
        <p:nvPicPr>
          <p:cNvPr id="9" name="Picture 8"/>
          <p:cNvPicPr>
            <a:picLocks noChangeAspect="1"/>
          </p:cNvPicPr>
          <p:nvPr/>
        </p:nvPicPr>
        <p:blipFill>
          <a:blip r:embed="rId2"/>
          <a:stretch>
            <a:fillRect/>
          </a:stretch>
        </p:blipFill>
        <p:spPr>
          <a:xfrm>
            <a:off x="609164" y="1143292"/>
            <a:ext cx="3676430" cy="2574798"/>
          </a:xfrm>
          <a:prstGeom prst="rect">
            <a:avLst/>
          </a:prstGeom>
        </p:spPr>
      </p:pic>
      <p:pic>
        <p:nvPicPr>
          <p:cNvPr id="10" name="Picture 9"/>
          <p:cNvPicPr>
            <a:picLocks noChangeAspect="1"/>
          </p:cNvPicPr>
          <p:nvPr/>
        </p:nvPicPr>
        <p:blipFill>
          <a:blip r:embed="rId3"/>
          <a:stretch>
            <a:fillRect/>
          </a:stretch>
        </p:blipFill>
        <p:spPr>
          <a:xfrm>
            <a:off x="630182" y="3992974"/>
            <a:ext cx="3655412" cy="2352792"/>
          </a:xfrm>
          <a:prstGeom prst="rect">
            <a:avLst/>
          </a:prstGeom>
        </p:spPr>
      </p:pic>
      <p:pic>
        <p:nvPicPr>
          <p:cNvPr id="11" name="Picture 10"/>
          <p:cNvPicPr>
            <a:picLocks noChangeAspect="1"/>
          </p:cNvPicPr>
          <p:nvPr/>
        </p:nvPicPr>
        <p:blipFill>
          <a:blip r:embed="rId4"/>
          <a:stretch>
            <a:fillRect/>
          </a:stretch>
        </p:blipFill>
        <p:spPr>
          <a:xfrm>
            <a:off x="4377690" y="1186845"/>
            <a:ext cx="4635448" cy="2574318"/>
          </a:xfrm>
          <a:prstGeom prst="rect">
            <a:avLst/>
          </a:prstGeom>
        </p:spPr>
      </p:pic>
      <p:pic>
        <p:nvPicPr>
          <p:cNvPr id="12" name="Picture 11"/>
          <p:cNvPicPr>
            <a:picLocks noChangeAspect="1"/>
          </p:cNvPicPr>
          <p:nvPr/>
        </p:nvPicPr>
        <p:blipFill>
          <a:blip r:embed="rId5"/>
          <a:stretch>
            <a:fillRect/>
          </a:stretch>
        </p:blipFill>
        <p:spPr>
          <a:xfrm>
            <a:off x="4373232" y="3785850"/>
            <a:ext cx="4635448" cy="2500348"/>
          </a:xfrm>
          <a:prstGeom prst="rect">
            <a:avLst/>
          </a:prstGeom>
        </p:spPr>
      </p:pic>
    </p:spTree>
    <p:extLst>
      <p:ext uri="{BB962C8B-B14F-4D97-AF65-F5344CB8AC3E}">
        <p14:creationId xmlns:p14="http://schemas.microsoft.com/office/powerpoint/2010/main" val="3119575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476250"/>
          </a:xfrm>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5" name="Title 1"/>
          <p:cNvSpPr txBox="1">
            <a:spLocks/>
          </p:cNvSpPr>
          <p:nvPr/>
        </p:nvSpPr>
        <p:spPr>
          <a:xfrm>
            <a:off x="398738" y="198306"/>
            <a:ext cx="82296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Worldview # of User Downloading</a:t>
            </a:r>
            <a:r>
              <a:rPr kumimoji="0" lang="en-US" sz="3200" b="1" i="0" u="none" strike="noStrike" kern="0" cap="none" spc="0" normalizeH="0" noProof="0" dirty="0" smtClean="0">
                <a:ln>
                  <a:noFill/>
                </a:ln>
                <a:solidFill>
                  <a:schemeClr val="tx2"/>
                </a:solidFill>
                <a:effectLst/>
                <a:uLnTx/>
                <a:uFillTx/>
                <a:latin typeface="+mj-lt"/>
                <a:ea typeface="ヒラギノ角ゴ Pro W3" pitchFamily="-65" charset="-128"/>
                <a:cs typeface="ヒラギノ角ゴ Pro W3" pitchFamily="-65" charset="-128"/>
              </a:rPr>
              <a:t> Data </a:t>
            </a:r>
            <a:endParaRPr kumimoji="0" lang="en-US" sz="32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endParaRPr>
          </a:p>
        </p:txBody>
      </p:sp>
      <p:sp>
        <p:nvSpPr>
          <p:cNvPr id="6" name="TextBox 5"/>
          <p:cNvSpPr txBox="1">
            <a:spLocks noChangeArrowheads="1"/>
          </p:cNvSpPr>
          <p:nvPr/>
        </p:nvSpPr>
        <p:spPr bwMode="auto">
          <a:xfrm>
            <a:off x="192405" y="838323"/>
            <a:ext cx="8190188" cy="1384995"/>
          </a:xfrm>
          <a:prstGeom prst="rect">
            <a:avLst/>
          </a:prstGeom>
          <a:noFill/>
          <a:ln w="9525">
            <a:noFill/>
            <a:miter lim="800000"/>
            <a:headEnd/>
            <a:tailEnd/>
          </a:ln>
        </p:spPr>
        <p:txBody>
          <a:bodyPr wrap="square">
            <a:spAutoFit/>
          </a:bodyPr>
          <a:lstStyle/>
          <a:p>
            <a:r>
              <a:rPr lang="en-US" sz="1400" dirty="0"/>
              <a:t>Visits represent the number of users who downloaded data </a:t>
            </a:r>
            <a:r>
              <a:rPr lang="en-US" sz="1400" dirty="0" smtClean="0"/>
              <a:t>from Worldview as </a:t>
            </a:r>
            <a:r>
              <a:rPr lang="en-US" sz="1400" dirty="0"/>
              <a:t>opposed to total number </a:t>
            </a:r>
            <a:r>
              <a:rPr lang="en-US" sz="1400" dirty="0" smtClean="0"/>
              <a:t>of visitors</a:t>
            </a:r>
            <a:r>
              <a:rPr lang="en-US" sz="1400" dirty="0"/>
              <a:t> </a:t>
            </a:r>
            <a:r>
              <a:rPr lang="en-US" sz="1400" dirty="0" smtClean="0"/>
              <a:t>who accessed Worldview. </a:t>
            </a:r>
          </a:p>
          <a:p>
            <a:endParaRPr lang="en-US" sz="1400" dirty="0"/>
          </a:p>
          <a:p>
            <a:r>
              <a:rPr lang="en-US" sz="1400" dirty="0"/>
              <a:t>An event is any on-page action other than loading a page.  If the target has more to do with interacting with the page or performing an on-page action</a:t>
            </a:r>
            <a:r>
              <a:rPr lang="en-US" sz="1400" dirty="0" smtClean="0"/>
              <a:t>, like </a:t>
            </a:r>
            <a:r>
              <a:rPr lang="en-US" sz="1400" dirty="0"/>
              <a:t>entering form data, starting a video or making a selection choice, then it should be defined as an event.  </a:t>
            </a:r>
          </a:p>
        </p:txBody>
      </p:sp>
      <p:sp>
        <p:nvSpPr>
          <p:cNvPr id="7" name="Slide Number Placeholder 6"/>
          <p:cNvSpPr txBox="1">
            <a:spLocks/>
          </p:cNvSpPr>
          <p:nvPr/>
        </p:nvSpPr>
        <p:spPr bwMode="auto">
          <a:xfrm>
            <a:off x="66294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A9DB17-841B-4802-A800-958FB26CB477}"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6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4" name="Slide Number Placeholder 3"/>
          <p:cNvSpPr>
            <a:spLocks noGrp="1"/>
          </p:cNvSpPr>
          <p:nvPr>
            <p:ph type="sldNum" sz="quarter" idx="12"/>
          </p:nvPr>
        </p:nvSpPr>
        <p:spPr/>
        <p:txBody>
          <a:bodyPr/>
          <a:lstStyle/>
          <a:p>
            <a:fld id="{F9EE67B7-608E-4AD9-AF64-FF488EC2DE5B}" type="slidenum">
              <a:rPr lang="en-US" smtClean="0"/>
              <a:pPr/>
              <a:t>35</a:t>
            </a:fld>
            <a:endParaRPr lang="en-US" dirty="0"/>
          </a:p>
        </p:txBody>
      </p:sp>
      <p:sp>
        <p:nvSpPr>
          <p:cNvPr id="9" name="Rectangle 8"/>
          <p:cNvSpPr/>
          <p:nvPr/>
        </p:nvSpPr>
        <p:spPr>
          <a:xfrm>
            <a:off x="187565" y="2519339"/>
            <a:ext cx="4796790" cy="276999"/>
          </a:xfrm>
          <a:prstGeom prst="rect">
            <a:avLst/>
          </a:prstGeom>
        </p:spPr>
        <p:txBody>
          <a:bodyPr wrap="square">
            <a:spAutoFit/>
          </a:bodyPr>
          <a:lstStyle/>
          <a:p>
            <a:r>
              <a:rPr lang="en-US" b="1" dirty="0">
                <a:solidFill>
                  <a:srgbClr val="000000"/>
                </a:solidFill>
                <a:latin typeface="Arial" panose="020B0604020202020204" pitchFamily="34" charset="0"/>
              </a:rPr>
              <a:t>FY </a:t>
            </a:r>
            <a:r>
              <a:rPr lang="en-US" b="1" dirty="0" smtClean="0">
                <a:solidFill>
                  <a:srgbClr val="000000"/>
                </a:solidFill>
                <a:latin typeface="Arial" panose="020B0604020202020204" pitchFamily="34" charset="0"/>
              </a:rPr>
              <a:t>2017 </a:t>
            </a:r>
            <a:r>
              <a:rPr lang="en-US" b="1" dirty="0">
                <a:solidFill>
                  <a:srgbClr val="000000"/>
                </a:solidFill>
                <a:latin typeface="Arial" panose="020B0604020202020204" pitchFamily="34" charset="0"/>
              </a:rPr>
              <a:t>Worldview Data Download Users and Events by Month</a:t>
            </a:r>
            <a:r>
              <a:rPr lang="en-US" dirty="0"/>
              <a:t> </a:t>
            </a:r>
          </a:p>
        </p:txBody>
      </p:sp>
      <p:pic>
        <p:nvPicPr>
          <p:cNvPr id="8" name="Picture 7"/>
          <p:cNvPicPr>
            <a:picLocks noChangeAspect="1"/>
          </p:cNvPicPr>
          <p:nvPr/>
        </p:nvPicPr>
        <p:blipFill>
          <a:blip r:embed="rId2"/>
          <a:stretch>
            <a:fillRect/>
          </a:stretch>
        </p:blipFill>
        <p:spPr>
          <a:xfrm>
            <a:off x="609600" y="2925378"/>
            <a:ext cx="3392252" cy="2973980"/>
          </a:xfrm>
          <a:prstGeom prst="rect">
            <a:avLst/>
          </a:prstGeom>
        </p:spPr>
      </p:pic>
      <p:pic>
        <p:nvPicPr>
          <p:cNvPr id="12" name="Picture 11"/>
          <p:cNvPicPr>
            <a:picLocks noChangeAspect="1"/>
          </p:cNvPicPr>
          <p:nvPr/>
        </p:nvPicPr>
        <p:blipFill>
          <a:blip r:embed="rId3"/>
          <a:stretch>
            <a:fillRect/>
          </a:stretch>
        </p:blipFill>
        <p:spPr>
          <a:xfrm>
            <a:off x="4190999" y="2863334"/>
            <a:ext cx="4814865" cy="2888245"/>
          </a:xfrm>
          <a:prstGeom prst="rect">
            <a:avLst/>
          </a:prstGeom>
        </p:spPr>
      </p:pic>
    </p:spTree>
    <p:extLst>
      <p:ext uri="{BB962C8B-B14F-4D97-AF65-F5344CB8AC3E}">
        <p14:creationId xmlns:p14="http://schemas.microsoft.com/office/powerpoint/2010/main" val="2263530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sz="quarter"/>
          </p:nvPr>
        </p:nvSpPr>
        <p:spPr>
          <a:xfrm>
            <a:off x="1155405" y="228600"/>
            <a:ext cx="6553200" cy="609600"/>
          </a:xfrm>
        </p:spPr>
        <p:txBody>
          <a:bodyPr/>
          <a:lstStyle/>
          <a:p>
            <a:r>
              <a:rPr lang="en-US" b="1" dirty="0" smtClean="0"/>
              <a:t>Total Users and Trends</a:t>
            </a:r>
          </a:p>
        </p:txBody>
      </p:sp>
      <p:sp>
        <p:nvSpPr>
          <p:cNvPr id="9" name="Slide Number Placeholder 8"/>
          <p:cNvSpPr>
            <a:spLocks noGrp="1"/>
          </p:cNvSpPr>
          <p:nvPr>
            <p:ph type="sldNum" sz="quarter" idx="12"/>
          </p:nvPr>
        </p:nvSpPr>
        <p:spPr/>
        <p:txBody>
          <a:bodyPr/>
          <a:lstStyle/>
          <a:p>
            <a:fld id="{1A33305F-EEAC-45B7-B201-76627AF9AD6D}" type="slidenum">
              <a:rPr lang="en-US"/>
              <a:pPr/>
              <a:t>36</a:t>
            </a:fld>
            <a:endParaRPr lang="en-US" dirty="0"/>
          </a:p>
        </p:txBody>
      </p:sp>
      <p:sp>
        <p:nvSpPr>
          <p:cNvPr id="43012" name="Rectangle 9"/>
          <p:cNvSpPr>
            <a:spLocks noChangeArrowheads="1"/>
          </p:cNvSpPr>
          <p:nvPr/>
        </p:nvSpPr>
        <p:spPr bwMode="auto">
          <a:xfrm>
            <a:off x="460664" y="913543"/>
            <a:ext cx="8458200" cy="4524315"/>
          </a:xfrm>
          <a:prstGeom prst="rect">
            <a:avLst/>
          </a:prstGeom>
          <a:noFill/>
          <a:ln w="9525">
            <a:noFill/>
            <a:miter lim="800000"/>
            <a:headEnd/>
            <a:tailEnd/>
          </a:ln>
        </p:spPr>
        <p:txBody>
          <a:bodyPr>
            <a:spAutoFit/>
          </a:bodyPr>
          <a:lstStyle/>
          <a:p>
            <a:pPr indent="457200">
              <a:lnSpc>
                <a:spcPct val="150000"/>
              </a:lnSpc>
              <a:buFont typeface="Arial" charset="0"/>
              <a:buChar char="•"/>
            </a:pPr>
            <a:r>
              <a:rPr lang="en-US" sz="2400" b="1" dirty="0" smtClean="0">
                <a:solidFill>
                  <a:schemeClr val="tx2"/>
                </a:solidFill>
              </a:rPr>
              <a:t>Total Users</a:t>
            </a:r>
          </a:p>
          <a:p>
            <a:pPr indent="457200">
              <a:lnSpc>
                <a:spcPct val="150000"/>
              </a:lnSpc>
              <a:buFont typeface="Arial" charset="0"/>
              <a:buChar char="•"/>
            </a:pPr>
            <a:r>
              <a:rPr lang="en-US" sz="2400" b="1" dirty="0" smtClean="0">
                <a:solidFill>
                  <a:schemeClr val="tx2"/>
                </a:solidFill>
              </a:rPr>
              <a:t>Total Archive Trend</a:t>
            </a:r>
          </a:p>
          <a:p>
            <a:pPr indent="457200">
              <a:lnSpc>
                <a:spcPct val="150000"/>
              </a:lnSpc>
              <a:buFont typeface="Arial" charset="0"/>
              <a:buChar char="•"/>
            </a:pPr>
            <a:r>
              <a:rPr lang="en-US" sz="2400" b="1" dirty="0" smtClean="0">
                <a:solidFill>
                  <a:schemeClr val="tx2"/>
                </a:solidFill>
              </a:rPr>
              <a:t>Data </a:t>
            </a:r>
            <a:r>
              <a:rPr lang="en-US" sz="2400" b="1" dirty="0">
                <a:solidFill>
                  <a:schemeClr val="tx2"/>
                </a:solidFill>
              </a:rPr>
              <a:t>Volume Distribution Trend</a:t>
            </a:r>
          </a:p>
          <a:p>
            <a:pPr indent="457200">
              <a:lnSpc>
                <a:spcPct val="150000"/>
              </a:lnSpc>
              <a:buFont typeface="Arial" charset="0"/>
              <a:buChar char="•"/>
            </a:pPr>
            <a:r>
              <a:rPr lang="en-US" sz="2400" b="1" dirty="0">
                <a:solidFill>
                  <a:schemeClr val="tx2"/>
                </a:solidFill>
              </a:rPr>
              <a:t>Data Product Distribution </a:t>
            </a:r>
            <a:r>
              <a:rPr lang="en-US" sz="2400" b="1" dirty="0" smtClean="0">
                <a:solidFill>
                  <a:schemeClr val="tx2"/>
                </a:solidFill>
              </a:rPr>
              <a:t>Trend</a:t>
            </a:r>
          </a:p>
          <a:p>
            <a:pPr indent="457200">
              <a:lnSpc>
                <a:spcPct val="150000"/>
              </a:lnSpc>
              <a:buFont typeface="Arial" charset="0"/>
              <a:buChar char="•"/>
            </a:pPr>
            <a:r>
              <a:rPr lang="en-US" sz="2400" b="1" dirty="0" smtClean="0">
                <a:solidFill>
                  <a:schemeClr val="tx2"/>
                </a:solidFill>
              </a:rPr>
              <a:t>Data Products by Product Level</a:t>
            </a:r>
            <a:endParaRPr lang="en-US" sz="2400" b="1" dirty="0">
              <a:solidFill>
                <a:schemeClr val="tx2"/>
              </a:solidFill>
            </a:endParaRPr>
          </a:p>
          <a:p>
            <a:pPr indent="457200">
              <a:lnSpc>
                <a:spcPct val="150000"/>
              </a:lnSpc>
              <a:buFont typeface="Arial" charset="0"/>
              <a:buChar char="•"/>
            </a:pPr>
            <a:r>
              <a:rPr lang="en-US" sz="2400" b="1" dirty="0">
                <a:solidFill>
                  <a:schemeClr val="tx2"/>
                </a:solidFill>
              </a:rPr>
              <a:t>Top 10 Products Trend </a:t>
            </a:r>
            <a:r>
              <a:rPr lang="en-US" sz="2400" b="1" dirty="0" smtClean="0">
                <a:solidFill>
                  <a:schemeClr val="tx2"/>
                </a:solidFill>
              </a:rPr>
              <a:t>FY2013 - FY2017</a:t>
            </a:r>
            <a:endParaRPr lang="en-US" sz="2400" b="1" dirty="0">
              <a:solidFill>
                <a:schemeClr val="tx2"/>
              </a:solidFill>
            </a:endParaRPr>
          </a:p>
          <a:p>
            <a:pPr indent="457200">
              <a:lnSpc>
                <a:spcPct val="150000"/>
              </a:lnSpc>
              <a:buFont typeface="Arial" charset="0"/>
              <a:buChar char="•"/>
            </a:pPr>
            <a:r>
              <a:rPr lang="en-US" sz="2400" b="1" dirty="0">
                <a:solidFill>
                  <a:schemeClr val="tx2"/>
                </a:solidFill>
              </a:rPr>
              <a:t>Known U.S. - Foreign Product Distribution Trend</a:t>
            </a:r>
          </a:p>
          <a:p>
            <a:pPr indent="457200">
              <a:lnSpc>
                <a:spcPct val="150000"/>
              </a:lnSpc>
              <a:buFont typeface="Arial" charset="0"/>
              <a:buChar char="•"/>
            </a:pPr>
            <a:r>
              <a:rPr lang="en-US" sz="2400" b="1" dirty="0">
                <a:solidFill>
                  <a:schemeClr val="tx2"/>
                </a:solidFill>
              </a:rPr>
              <a:t>Web Trends (Visits and Visitors</a:t>
            </a:r>
            <a:r>
              <a:rPr lang="en-US" sz="2400" b="1" dirty="0" smtClean="0">
                <a:solidFill>
                  <a:schemeClr val="tx2"/>
                </a:solidFill>
              </a:rPr>
              <a:t>)</a:t>
            </a:r>
          </a:p>
        </p:txBody>
      </p:sp>
      <p:sp>
        <p:nvSpPr>
          <p:cNvPr id="43013" name="Date Placeholder 6"/>
          <p:cNvSpPr>
            <a:spLocks noGrp="1"/>
          </p:cNvSpPr>
          <p:nvPr>
            <p:ph type="dt" sz="quarter" idx="10"/>
          </p:nvPr>
        </p:nvSpPr>
        <p:spPr>
          <a:noFill/>
        </p:spPr>
        <p:txBody>
          <a:bodyPr/>
          <a:lstStyle/>
          <a:p>
            <a:r>
              <a:rPr lang="en-US" smtClean="0"/>
              <a:t>January 2018</a:t>
            </a:r>
            <a:endParaRPr lang="en-US" dirty="0"/>
          </a:p>
        </p:txBody>
      </p:sp>
      <p:sp>
        <p:nvSpPr>
          <p:cNvPr id="43014" name="Footer Placeholder 7"/>
          <p:cNvSpPr>
            <a:spLocks noGrp="1"/>
          </p:cNvSpPr>
          <p:nvPr>
            <p:ph type="ftr" sz="quarter" idx="11"/>
          </p:nvPr>
        </p:nvSpPr>
        <p:spPr>
          <a:noFill/>
        </p:spPr>
        <p:txBody>
          <a:bodyPr/>
          <a:lstStyle/>
          <a:p>
            <a:r>
              <a:rPr lang="en-US" smtClean="0"/>
              <a:t>FY2017 Annual Report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476250"/>
          </a:xfrm>
        </p:spPr>
        <p:txBody>
          <a:bodyPr/>
          <a:lstStyle/>
          <a:p>
            <a:r>
              <a:rPr lang="en-US" smtClean="0"/>
              <a:t>January 2018</a:t>
            </a:r>
            <a:endParaRPr lang="en-US" dirty="0"/>
          </a:p>
        </p:txBody>
      </p:sp>
      <p:sp>
        <p:nvSpPr>
          <p:cNvPr id="3" name="Footer Placeholder 2"/>
          <p:cNvSpPr>
            <a:spLocks noGrp="1"/>
          </p:cNvSpPr>
          <p:nvPr>
            <p:ph type="ftr" sz="quarter" idx="11"/>
          </p:nvPr>
        </p:nvSpPr>
        <p:spPr>
          <a:xfrm>
            <a:off x="3124200" y="6324600"/>
            <a:ext cx="2895600" cy="476250"/>
          </a:xfrm>
        </p:spPr>
        <p:txBody>
          <a:bodyPr/>
          <a:lstStyle/>
          <a:p>
            <a:r>
              <a:rPr lang="en-US" smtClean="0"/>
              <a:t>FY2017 Annual Report</a:t>
            </a:r>
            <a:endParaRPr lang="en-US" dirty="0"/>
          </a:p>
        </p:txBody>
      </p:sp>
      <p:sp>
        <p:nvSpPr>
          <p:cNvPr id="4" name="Slide Number Placeholder 3"/>
          <p:cNvSpPr>
            <a:spLocks noGrp="1"/>
          </p:cNvSpPr>
          <p:nvPr>
            <p:ph type="sldNum" sz="quarter" idx="12"/>
          </p:nvPr>
        </p:nvSpPr>
        <p:spPr>
          <a:xfrm>
            <a:off x="6598995" y="6261946"/>
            <a:ext cx="2133600" cy="476250"/>
          </a:xfrm>
        </p:spPr>
        <p:txBody>
          <a:bodyPr/>
          <a:lstStyle/>
          <a:p>
            <a:fld id="{F9EE67B7-608E-4AD9-AF64-FF488EC2DE5B}" type="slidenum">
              <a:rPr lang="en-US" smtClean="0"/>
              <a:pPr/>
              <a:t>37</a:t>
            </a:fld>
            <a:endParaRPr lang="en-US" dirty="0"/>
          </a:p>
        </p:txBody>
      </p:sp>
      <p:sp>
        <p:nvSpPr>
          <p:cNvPr id="5" name="Title 1"/>
          <p:cNvSpPr txBox="1">
            <a:spLocks/>
          </p:cNvSpPr>
          <p:nvPr/>
        </p:nvSpPr>
        <p:spPr>
          <a:xfrm>
            <a:off x="457200" y="73692"/>
            <a:ext cx="8229600" cy="68830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Total Users</a:t>
            </a:r>
          </a:p>
        </p:txBody>
      </p:sp>
      <p:sp>
        <p:nvSpPr>
          <p:cNvPr id="6" name="Content Placeholder 2"/>
          <p:cNvSpPr txBox="1">
            <a:spLocks/>
          </p:cNvSpPr>
          <p:nvPr/>
        </p:nvSpPr>
        <p:spPr>
          <a:xfrm>
            <a:off x="13138" y="609600"/>
            <a:ext cx="8686800" cy="1295400"/>
          </a:xfrm>
          <a:prstGeom prst="rect">
            <a:avLst/>
          </a:prstGeom>
        </p:spPr>
        <p:txBody>
          <a:bodyPr/>
          <a:lstStyle/>
          <a:p>
            <a:pPr marL="577850" lvl="0" eaLnBrk="0" hangingPunct="0">
              <a:spcBef>
                <a:spcPct val="20000"/>
              </a:spcBef>
              <a:tabLst>
                <a:tab pos="577850" algn="l"/>
              </a:tabLst>
            </a:pPr>
            <a:r>
              <a:rPr lang="en-US" sz="1400" dirty="0" smtClean="0"/>
              <a:t>Total Users is an estimate formed by combining the distinct Data Users and distinct Web Visitors, removing the overlap and excludes LANCE Unregistered users who downloaded browse imagery. The common element for these counts is the IP address (Host); therefore, the comparison is made without using the additional details provided by the Data User email address or the Web Visitor browser. Not being able to compare the users directly likely results in an undercount. Web Visitors included in the count are for those visitors with visits of one minute or longer. To minimize the undercount, the final Total Users value includes the total Web Visitors (IP address plus browser), plus the distinct Data Users (counted by IP Address). </a:t>
            </a:r>
            <a:endParaRPr kumimoji="0" lang="en-US" sz="32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pic>
        <p:nvPicPr>
          <p:cNvPr id="8" name="Picture 7"/>
          <p:cNvPicPr>
            <a:picLocks noChangeAspect="1"/>
          </p:cNvPicPr>
          <p:nvPr/>
        </p:nvPicPr>
        <p:blipFill>
          <a:blip r:embed="rId2"/>
          <a:stretch>
            <a:fillRect/>
          </a:stretch>
        </p:blipFill>
        <p:spPr>
          <a:xfrm>
            <a:off x="188976" y="2410968"/>
            <a:ext cx="8839200" cy="389974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sz="quarter"/>
          </p:nvPr>
        </p:nvSpPr>
        <p:spPr>
          <a:xfrm>
            <a:off x="457200" y="0"/>
            <a:ext cx="8229600" cy="533400"/>
          </a:xfrm>
        </p:spPr>
        <p:txBody>
          <a:bodyPr/>
          <a:lstStyle/>
          <a:p>
            <a:r>
              <a:rPr lang="en-US" sz="3600" b="1" dirty="0" smtClean="0"/>
              <a:t>Total Archive Trend</a:t>
            </a:r>
          </a:p>
        </p:txBody>
      </p:sp>
      <p:sp>
        <p:nvSpPr>
          <p:cNvPr id="44036" name="TextBox 4"/>
          <p:cNvSpPr txBox="1">
            <a:spLocks noChangeArrowheads="1"/>
          </p:cNvSpPr>
          <p:nvPr/>
        </p:nvSpPr>
        <p:spPr bwMode="auto">
          <a:xfrm>
            <a:off x="495300" y="530352"/>
            <a:ext cx="8153400" cy="2246769"/>
          </a:xfrm>
          <a:prstGeom prst="rect">
            <a:avLst/>
          </a:prstGeom>
          <a:noFill/>
          <a:ln w="9525">
            <a:noFill/>
            <a:miter lim="800000"/>
            <a:headEnd/>
            <a:tailEnd/>
          </a:ln>
        </p:spPr>
        <p:txBody>
          <a:bodyPr>
            <a:spAutoFit/>
          </a:bodyPr>
          <a:lstStyle/>
          <a:p>
            <a:r>
              <a:rPr lang="en-US" sz="1400" dirty="0" smtClean="0"/>
              <a:t>The total archive trend is based on data and reports produced during individual fiscal years, rather than from EMS.  EMS does not contain sufficient information to recreate the archive size for previous years due to episodic deletions from the archive and not all archive information is supplied to EMS by the DAACs. Since products are deleted at the DAACs and not always reported to EMS, It may not able to completely reproduce what was in the archive in previous years.  </a:t>
            </a:r>
          </a:p>
          <a:p>
            <a:endParaRPr lang="en-US" sz="1400" dirty="0" smtClean="0"/>
          </a:p>
          <a:p>
            <a:r>
              <a:rPr lang="en-US" sz="1400" dirty="0" smtClean="0"/>
              <a:t>The trend data were compiled in FY2013 with the expectation it will be updated yearly with data captured in that year's EOSDIS Annual Report in the Total Archive Size worksheet. The sources of data for earlier years , which are not presented here, are available from the Excel version of this report.</a:t>
            </a:r>
            <a:endParaRPr lang="en-US" sz="1400" dirty="0"/>
          </a:p>
        </p:txBody>
      </p:sp>
      <p:sp>
        <p:nvSpPr>
          <p:cNvPr id="7" name="Slide Number Placeholder 6"/>
          <p:cNvSpPr>
            <a:spLocks noGrp="1"/>
          </p:cNvSpPr>
          <p:nvPr>
            <p:ph type="sldNum" sz="quarter" idx="12"/>
          </p:nvPr>
        </p:nvSpPr>
        <p:spPr>
          <a:xfrm>
            <a:off x="6438900" y="6324601"/>
            <a:ext cx="2133600" cy="476250"/>
          </a:xfrm>
        </p:spPr>
        <p:txBody>
          <a:bodyPr/>
          <a:lstStyle/>
          <a:p>
            <a:fld id="{B3B4CC6C-6EF0-4CD3-A4FC-CA13FF5A0FBD}" type="slidenum">
              <a:rPr lang="en-US"/>
              <a:pPr/>
              <a:t>38</a:t>
            </a:fld>
            <a:endParaRPr lang="en-US" dirty="0"/>
          </a:p>
        </p:txBody>
      </p:sp>
      <p:sp>
        <p:nvSpPr>
          <p:cNvPr id="44039" name="Date Placeholder 8"/>
          <p:cNvSpPr>
            <a:spLocks noGrp="1"/>
          </p:cNvSpPr>
          <p:nvPr>
            <p:ph type="dt" sz="quarter" idx="10"/>
          </p:nvPr>
        </p:nvSpPr>
        <p:spPr>
          <a:noFill/>
        </p:spPr>
        <p:txBody>
          <a:bodyPr/>
          <a:lstStyle/>
          <a:p>
            <a:r>
              <a:rPr lang="en-US" smtClean="0"/>
              <a:t>January 2018</a:t>
            </a:r>
            <a:endParaRPr lang="en-US" dirty="0"/>
          </a:p>
        </p:txBody>
      </p:sp>
      <p:sp>
        <p:nvSpPr>
          <p:cNvPr id="44040" name="Footer Placeholder 9"/>
          <p:cNvSpPr>
            <a:spLocks noGrp="1"/>
          </p:cNvSpPr>
          <p:nvPr>
            <p:ph type="ftr" sz="quarter" idx="11"/>
          </p:nvPr>
        </p:nvSpPr>
        <p:spPr>
          <a:noFill/>
        </p:spPr>
        <p:txBody>
          <a:bodyPr/>
          <a:lstStyle/>
          <a:p>
            <a:r>
              <a:rPr lang="en-US" smtClean="0"/>
              <a:t>FY2017 Annual Report</a:t>
            </a:r>
            <a:endParaRPr lang="en-US" dirty="0"/>
          </a:p>
        </p:txBody>
      </p:sp>
      <p:pic>
        <p:nvPicPr>
          <p:cNvPr id="3" name="Picture 2"/>
          <p:cNvPicPr>
            <a:picLocks noChangeAspect="1"/>
          </p:cNvPicPr>
          <p:nvPr/>
        </p:nvPicPr>
        <p:blipFill>
          <a:blip r:embed="rId2"/>
          <a:stretch>
            <a:fillRect/>
          </a:stretch>
        </p:blipFill>
        <p:spPr>
          <a:xfrm>
            <a:off x="1115568" y="2558414"/>
            <a:ext cx="1764742" cy="3769234"/>
          </a:xfrm>
          <a:prstGeom prst="rect">
            <a:avLst/>
          </a:prstGeom>
        </p:spPr>
      </p:pic>
      <p:pic>
        <p:nvPicPr>
          <p:cNvPr id="8" name="Picture 7"/>
          <p:cNvPicPr>
            <a:picLocks noChangeAspect="1"/>
          </p:cNvPicPr>
          <p:nvPr/>
        </p:nvPicPr>
        <p:blipFill>
          <a:blip r:embed="rId3"/>
          <a:stretch>
            <a:fillRect/>
          </a:stretch>
        </p:blipFill>
        <p:spPr>
          <a:xfrm>
            <a:off x="2971800" y="2558414"/>
            <a:ext cx="5888735" cy="414718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sz="quarter"/>
          </p:nvPr>
        </p:nvSpPr>
        <p:spPr>
          <a:xfrm>
            <a:off x="441960" y="95250"/>
            <a:ext cx="8229600" cy="533400"/>
          </a:xfrm>
        </p:spPr>
        <p:txBody>
          <a:bodyPr/>
          <a:lstStyle/>
          <a:p>
            <a:r>
              <a:rPr lang="en-US" sz="3600" b="1" dirty="0" smtClean="0"/>
              <a:t>Data Volume Distribution Trend</a:t>
            </a:r>
          </a:p>
        </p:txBody>
      </p:sp>
      <p:sp>
        <p:nvSpPr>
          <p:cNvPr id="44036" name="TextBox 4"/>
          <p:cNvSpPr txBox="1">
            <a:spLocks noChangeArrowheads="1"/>
          </p:cNvSpPr>
          <p:nvPr/>
        </p:nvSpPr>
        <p:spPr bwMode="auto">
          <a:xfrm>
            <a:off x="591879" y="729853"/>
            <a:ext cx="8153400" cy="738664"/>
          </a:xfrm>
          <a:prstGeom prst="rect">
            <a:avLst/>
          </a:prstGeom>
          <a:noFill/>
          <a:ln w="9525">
            <a:noFill/>
            <a:miter lim="800000"/>
            <a:headEnd/>
            <a:tailEnd/>
          </a:ln>
        </p:spPr>
        <p:txBody>
          <a:bodyPr>
            <a:spAutoFit/>
          </a:bodyPr>
          <a:lstStyle/>
          <a:p>
            <a:r>
              <a:rPr lang="en-US" sz="1400" dirty="0"/>
              <a:t>The Volume Distribution Trend presents distributed volume counts from EMS by </a:t>
            </a:r>
            <a:r>
              <a:rPr lang="en-US" sz="1400" dirty="0" smtClean="0"/>
              <a:t>DAAC.  OBPG </a:t>
            </a:r>
            <a:r>
              <a:rPr lang="en-US" sz="1400" dirty="0"/>
              <a:t>distribution metrics from the Ocean Color web site are included beginning in FY2004</a:t>
            </a:r>
            <a:r>
              <a:rPr lang="en-US" sz="1400" dirty="0" smtClean="0"/>
              <a:t>. CDDIS data became available in FY2009.</a:t>
            </a:r>
            <a:endParaRPr lang="en-US" sz="1400" dirty="0"/>
          </a:p>
        </p:txBody>
      </p:sp>
      <p:sp>
        <p:nvSpPr>
          <p:cNvPr id="7" name="Slide Number Placeholder 6"/>
          <p:cNvSpPr>
            <a:spLocks noGrp="1"/>
          </p:cNvSpPr>
          <p:nvPr>
            <p:ph type="sldNum" sz="quarter" idx="12"/>
          </p:nvPr>
        </p:nvSpPr>
        <p:spPr/>
        <p:txBody>
          <a:bodyPr/>
          <a:lstStyle/>
          <a:p>
            <a:fld id="{B3B4CC6C-6EF0-4CD3-A4FC-CA13FF5A0FBD}" type="slidenum">
              <a:rPr lang="en-US"/>
              <a:pPr/>
              <a:t>39</a:t>
            </a:fld>
            <a:endParaRPr lang="en-US" dirty="0"/>
          </a:p>
        </p:txBody>
      </p:sp>
      <p:sp>
        <p:nvSpPr>
          <p:cNvPr id="44039" name="Date Placeholder 8"/>
          <p:cNvSpPr>
            <a:spLocks noGrp="1"/>
          </p:cNvSpPr>
          <p:nvPr>
            <p:ph type="dt" sz="quarter" idx="10"/>
          </p:nvPr>
        </p:nvSpPr>
        <p:spPr>
          <a:noFill/>
        </p:spPr>
        <p:txBody>
          <a:bodyPr/>
          <a:lstStyle/>
          <a:p>
            <a:r>
              <a:rPr lang="en-US" smtClean="0"/>
              <a:t>January 2018</a:t>
            </a:r>
            <a:endParaRPr lang="en-US" dirty="0"/>
          </a:p>
        </p:txBody>
      </p:sp>
      <p:sp>
        <p:nvSpPr>
          <p:cNvPr id="44040" name="Footer Placeholder 9"/>
          <p:cNvSpPr>
            <a:spLocks noGrp="1"/>
          </p:cNvSpPr>
          <p:nvPr>
            <p:ph type="ftr" sz="quarter" idx="11"/>
          </p:nvPr>
        </p:nvSpPr>
        <p:spPr>
          <a:xfrm>
            <a:off x="3124200" y="6324600"/>
            <a:ext cx="2895600" cy="476250"/>
          </a:xfrm>
          <a:noFill/>
        </p:spPr>
        <p:txBody>
          <a:bodyPr/>
          <a:lstStyle/>
          <a:p>
            <a:r>
              <a:rPr lang="en-US" smtClean="0"/>
              <a:t>FY2017 Annual Report</a:t>
            </a:r>
            <a:endParaRPr lang="en-US" dirty="0"/>
          </a:p>
        </p:txBody>
      </p:sp>
      <p:pic>
        <p:nvPicPr>
          <p:cNvPr id="2" name="Picture 1"/>
          <p:cNvPicPr>
            <a:picLocks noChangeAspect="1"/>
          </p:cNvPicPr>
          <p:nvPr/>
        </p:nvPicPr>
        <p:blipFill>
          <a:blip r:embed="rId2"/>
          <a:stretch>
            <a:fillRect/>
          </a:stretch>
        </p:blipFill>
        <p:spPr>
          <a:xfrm>
            <a:off x="228600" y="1422666"/>
            <a:ext cx="8839200" cy="2557772"/>
          </a:xfrm>
          <a:prstGeom prst="rect">
            <a:avLst/>
          </a:prstGeom>
        </p:spPr>
      </p:pic>
      <p:pic>
        <p:nvPicPr>
          <p:cNvPr id="3" name="Picture 2"/>
          <p:cNvPicPr>
            <a:picLocks noChangeAspect="1"/>
          </p:cNvPicPr>
          <p:nvPr/>
        </p:nvPicPr>
        <p:blipFill>
          <a:blip r:embed="rId3"/>
          <a:stretch>
            <a:fillRect/>
          </a:stretch>
        </p:blipFill>
        <p:spPr>
          <a:xfrm>
            <a:off x="228600" y="4029456"/>
            <a:ext cx="8763000" cy="233245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4</a:t>
            </a:fld>
            <a:endParaRPr lang="en-US" dirty="0"/>
          </a:p>
        </p:txBody>
      </p:sp>
      <p:sp>
        <p:nvSpPr>
          <p:cNvPr id="5" name="Rectangle 2"/>
          <p:cNvSpPr txBox="1">
            <a:spLocks noChangeArrowheads="1"/>
          </p:cNvSpPr>
          <p:nvPr/>
        </p:nvSpPr>
        <p:spPr>
          <a:xfrm>
            <a:off x="457200" y="88802"/>
            <a:ext cx="8229600" cy="673197"/>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pPr eaLnBrk="1" hangingPunct="1"/>
            <a:r>
              <a:rPr lang="en-US" sz="3600" b="1" kern="0" dirty="0" smtClean="0"/>
              <a:t>Contents</a:t>
            </a:r>
          </a:p>
        </p:txBody>
      </p:sp>
      <p:sp>
        <p:nvSpPr>
          <p:cNvPr id="6" name="TextBox 8"/>
          <p:cNvSpPr txBox="1">
            <a:spLocks noChangeArrowheads="1"/>
          </p:cNvSpPr>
          <p:nvPr/>
        </p:nvSpPr>
        <p:spPr bwMode="auto">
          <a:xfrm>
            <a:off x="1371600" y="1143000"/>
            <a:ext cx="6858000" cy="4524315"/>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400" b="1" dirty="0" smtClean="0"/>
              <a:t>EOSDIS Summary</a:t>
            </a:r>
          </a:p>
          <a:p>
            <a:pPr marL="342900" indent="-342900">
              <a:buFont typeface="Arial" panose="020B0604020202020204" pitchFamily="34" charset="0"/>
              <a:buChar char="•"/>
            </a:pPr>
            <a:r>
              <a:rPr lang="en-US" sz="2400" b="1" dirty="0" smtClean="0"/>
              <a:t>LANCE Summary</a:t>
            </a:r>
          </a:p>
          <a:p>
            <a:pPr marL="342900" indent="-342900">
              <a:buFont typeface="Arial" panose="020B0604020202020204" pitchFamily="34" charset="0"/>
              <a:buChar char="•"/>
            </a:pPr>
            <a:r>
              <a:rPr lang="en-US" sz="2400" b="1" dirty="0" smtClean="0"/>
              <a:t>Data Metrics (Distribution and Users)</a:t>
            </a:r>
          </a:p>
          <a:p>
            <a:pPr marL="342900" indent="-342900">
              <a:buFont typeface="Arial" panose="020B0604020202020204" pitchFamily="34" charset="0"/>
              <a:buChar char="•"/>
            </a:pPr>
            <a:r>
              <a:rPr lang="en-US" sz="2400" b="1" dirty="0" smtClean="0"/>
              <a:t>LANCE Metrics</a:t>
            </a:r>
            <a:endParaRPr lang="en-US" sz="2400" b="1" dirty="0"/>
          </a:p>
          <a:p>
            <a:pPr marL="342900" indent="-342900">
              <a:buFont typeface="Arial" panose="020B0604020202020204" pitchFamily="34" charset="0"/>
              <a:buChar char="•"/>
            </a:pPr>
            <a:r>
              <a:rPr lang="en-US" sz="2400" b="1" dirty="0" smtClean="0"/>
              <a:t>Web Metrics</a:t>
            </a:r>
          </a:p>
          <a:p>
            <a:pPr marL="342900" indent="-342900">
              <a:buFont typeface="Arial" panose="020B0604020202020204" pitchFamily="34" charset="0"/>
              <a:buChar char="•"/>
            </a:pPr>
            <a:r>
              <a:rPr lang="en-US" sz="2400" b="1" dirty="0" smtClean="0"/>
              <a:t>Worldview Web Metrics </a:t>
            </a:r>
          </a:p>
          <a:p>
            <a:pPr marL="342900" indent="-342900">
              <a:buFont typeface="Arial" panose="020B0604020202020204" pitchFamily="34" charset="0"/>
              <a:buChar char="•"/>
            </a:pPr>
            <a:r>
              <a:rPr lang="en-US" sz="2400" b="1" dirty="0" smtClean="0"/>
              <a:t>Total Users and Multi-year Trends</a:t>
            </a:r>
          </a:p>
          <a:p>
            <a:pPr marL="342900" indent="-342900">
              <a:buFont typeface="Arial" panose="020B0604020202020204" pitchFamily="34" charset="0"/>
              <a:buChar char="•"/>
            </a:pPr>
            <a:r>
              <a:rPr lang="en-US" sz="2400" b="1" dirty="0" err="1" smtClean="0"/>
              <a:t>Earthdata</a:t>
            </a:r>
            <a:r>
              <a:rPr lang="en-US" sz="2400" b="1" dirty="0" smtClean="0"/>
              <a:t> Systems (</a:t>
            </a:r>
            <a:r>
              <a:rPr lang="en-US" sz="2400" b="1" dirty="0" err="1" smtClean="0"/>
              <a:t>Earthdata</a:t>
            </a:r>
            <a:r>
              <a:rPr lang="en-US" sz="2400" b="1" dirty="0" smtClean="0"/>
              <a:t> Login, CMR, and EDSC) </a:t>
            </a:r>
            <a:endParaRPr lang="en-US" sz="2400" b="1" dirty="0" smtClean="0">
              <a:solidFill>
                <a:srgbClr val="FF0000"/>
              </a:solidFill>
            </a:endParaRPr>
          </a:p>
          <a:p>
            <a:pPr marL="342900" indent="-342900">
              <a:buFont typeface="Arial" panose="020B0604020202020204" pitchFamily="34" charset="0"/>
              <a:buChar char="•"/>
            </a:pPr>
            <a:r>
              <a:rPr lang="en-US" sz="2400" b="1" dirty="0" smtClean="0"/>
              <a:t>DAAC Profiles</a:t>
            </a:r>
            <a:endParaRPr lang="en-US" sz="2400" b="1" dirty="0" smtClean="0">
              <a:solidFill>
                <a:srgbClr val="FF0000"/>
              </a:solidFill>
            </a:endParaRPr>
          </a:p>
          <a:p>
            <a:pPr marL="342900" indent="-342900">
              <a:buFont typeface="Arial" panose="020B0604020202020204" pitchFamily="34" charset="0"/>
              <a:buChar char="•"/>
            </a:pPr>
            <a:r>
              <a:rPr lang="en-US" sz="2400" b="1" dirty="0" smtClean="0"/>
              <a:t>Daily Data Availability</a:t>
            </a:r>
          </a:p>
          <a:p>
            <a:pPr marL="342900" indent="-342900">
              <a:buFont typeface="Arial" panose="020B0604020202020204" pitchFamily="34" charset="0"/>
              <a:buChar char="•"/>
            </a:pPr>
            <a:r>
              <a:rPr lang="en-US" sz="2400" b="1" dirty="0" smtClean="0"/>
              <a:t>Definitions</a:t>
            </a:r>
          </a:p>
        </p:txBody>
      </p:sp>
    </p:spTree>
    <p:extLst>
      <p:ext uri="{BB962C8B-B14F-4D97-AF65-F5344CB8AC3E}">
        <p14:creationId xmlns:p14="http://schemas.microsoft.com/office/powerpoint/2010/main" val="3012062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sz="quarter"/>
          </p:nvPr>
        </p:nvSpPr>
        <p:spPr>
          <a:xfrm>
            <a:off x="472440" y="55929"/>
            <a:ext cx="8229600" cy="609600"/>
          </a:xfrm>
        </p:spPr>
        <p:txBody>
          <a:bodyPr/>
          <a:lstStyle/>
          <a:p>
            <a:r>
              <a:rPr lang="en-US" sz="3600" b="1" dirty="0" smtClean="0"/>
              <a:t>Data Product Distribution Trend</a:t>
            </a:r>
          </a:p>
        </p:txBody>
      </p:sp>
      <p:sp>
        <p:nvSpPr>
          <p:cNvPr id="45060" name="TextBox 4"/>
          <p:cNvSpPr txBox="1">
            <a:spLocks noChangeArrowheads="1"/>
          </p:cNvSpPr>
          <p:nvPr/>
        </p:nvSpPr>
        <p:spPr bwMode="auto">
          <a:xfrm>
            <a:off x="838200" y="611743"/>
            <a:ext cx="8229600" cy="738664"/>
          </a:xfrm>
          <a:prstGeom prst="rect">
            <a:avLst/>
          </a:prstGeom>
          <a:noFill/>
          <a:ln w="9525">
            <a:noFill/>
            <a:miter lim="800000"/>
            <a:headEnd/>
            <a:tailEnd/>
          </a:ln>
        </p:spPr>
        <p:txBody>
          <a:bodyPr>
            <a:spAutoFit/>
          </a:bodyPr>
          <a:lstStyle/>
          <a:p>
            <a:r>
              <a:rPr lang="en-US" sz="1400" dirty="0"/>
              <a:t>The Product Distribution Trend presents distributed product counts from EMS by </a:t>
            </a:r>
            <a:r>
              <a:rPr lang="en-US" sz="1400" dirty="0" smtClean="0"/>
              <a:t>DAAC.  OBPG </a:t>
            </a:r>
            <a:r>
              <a:rPr lang="en-US" sz="1400" dirty="0"/>
              <a:t>distribution metrics from the Ocean Color web site are included beginning in FY2004</a:t>
            </a:r>
            <a:r>
              <a:rPr lang="en-US" sz="1400" dirty="0" smtClean="0"/>
              <a:t>. CDDIS data became available in FY2009.</a:t>
            </a:r>
            <a:endParaRPr lang="en-US" sz="1400" dirty="0"/>
          </a:p>
        </p:txBody>
      </p:sp>
      <p:sp>
        <p:nvSpPr>
          <p:cNvPr id="45063" name="Date Placeholder 8"/>
          <p:cNvSpPr>
            <a:spLocks noGrp="1"/>
          </p:cNvSpPr>
          <p:nvPr>
            <p:ph type="dt" sz="quarter" idx="10"/>
          </p:nvPr>
        </p:nvSpPr>
        <p:spPr>
          <a:noFill/>
        </p:spPr>
        <p:txBody>
          <a:bodyPr/>
          <a:lstStyle/>
          <a:p>
            <a:r>
              <a:rPr lang="en-US" smtClean="0"/>
              <a:t>January 2018</a:t>
            </a:r>
            <a:endParaRPr lang="en-US" dirty="0"/>
          </a:p>
        </p:txBody>
      </p:sp>
      <p:sp>
        <p:nvSpPr>
          <p:cNvPr id="45064" name="Footer Placeholder 9"/>
          <p:cNvSpPr>
            <a:spLocks noGrp="1"/>
          </p:cNvSpPr>
          <p:nvPr>
            <p:ph type="ftr" sz="quarter" idx="11"/>
          </p:nvPr>
        </p:nvSpPr>
        <p:spPr>
          <a:noFill/>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AADBADA9-B84A-43F0-83A8-8501FB2F9C7C}" type="slidenum">
              <a:rPr lang="en-US" smtClean="0"/>
              <a:pPr/>
              <a:t>40</a:t>
            </a:fld>
            <a:endParaRPr lang="en-US" dirty="0"/>
          </a:p>
        </p:txBody>
      </p:sp>
      <p:pic>
        <p:nvPicPr>
          <p:cNvPr id="5" name="Picture 4"/>
          <p:cNvPicPr>
            <a:picLocks noChangeAspect="1"/>
          </p:cNvPicPr>
          <p:nvPr/>
        </p:nvPicPr>
        <p:blipFill>
          <a:blip r:embed="rId2"/>
          <a:stretch>
            <a:fillRect/>
          </a:stretch>
        </p:blipFill>
        <p:spPr>
          <a:xfrm>
            <a:off x="76200" y="1289395"/>
            <a:ext cx="8991600" cy="2761450"/>
          </a:xfrm>
          <a:prstGeom prst="rect">
            <a:avLst/>
          </a:prstGeom>
        </p:spPr>
      </p:pic>
      <p:pic>
        <p:nvPicPr>
          <p:cNvPr id="6" name="Picture 5"/>
          <p:cNvPicPr>
            <a:picLocks noChangeAspect="1"/>
          </p:cNvPicPr>
          <p:nvPr/>
        </p:nvPicPr>
        <p:blipFill>
          <a:blip r:embed="rId3"/>
          <a:stretch>
            <a:fillRect/>
          </a:stretch>
        </p:blipFill>
        <p:spPr>
          <a:xfrm>
            <a:off x="152400" y="4107383"/>
            <a:ext cx="8839200" cy="226217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41</a:t>
            </a:fld>
            <a:endParaRPr lang="en-US" dirty="0"/>
          </a:p>
        </p:txBody>
      </p:sp>
      <p:sp>
        <p:nvSpPr>
          <p:cNvPr id="5" name="Title 1"/>
          <p:cNvSpPr txBox="1">
            <a:spLocks/>
          </p:cNvSpPr>
          <p:nvPr/>
        </p:nvSpPr>
        <p:spPr>
          <a:xfrm>
            <a:off x="472440" y="55929"/>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sz="3600" b="1" kern="0" dirty="0" smtClean="0"/>
              <a:t>Data Product Distribution Trend by Product Level</a:t>
            </a:r>
          </a:p>
        </p:txBody>
      </p:sp>
      <p:sp>
        <p:nvSpPr>
          <p:cNvPr id="6" name="TextBox 4"/>
          <p:cNvSpPr txBox="1">
            <a:spLocks noChangeArrowheads="1"/>
          </p:cNvSpPr>
          <p:nvPr/>
        </p:nvSpPr>
        <p:spPr bwMode="auto">
          <a:xfrm>
            <a:off x="548640" y="1113151"/>
            <a:ext cx="8077200" cy="523220"/>
          </a:xfrm>
          <a:prstGeom prst="rect">
            <a:avLst/>
          </a:prstGeom>
          <a:noFill/>
          <a:ln w="9525">
            <a:noFill/>
            <a:miter lim="800000"/>
            <a:headEnd/>
            <a:tailEnd/>
          </a:ln>
        </p:spPr>
        <p:txBody>
          <a:bodyPr wrap="square">
            <a:spAutoFit/>
          </a:bodyPr>
          <a:lstStyle/>
          <a:p>
            <a:r>
              <a:rPr lang="en-US" sz="1400" dirty="0"/>
              <a:t>The Product Distribution T</a:t>
            </a:r>
            <a:r>
              <a:rPr lang="en-US" sz="1400" dirty="0" smtClean="0"/>
              <a:t>rend by Product Level </a:t>
            </a:r>
            <a:r>
              <a:rPr lang="en-US" sz="1400" dirty="0"/>
              <a:t>presents distributed product counts from EMS by </a:t>
            </a:r>
            <a:r>
              <a:rPr lang="en-US" sz="1400" dirty="0" smtClean="0"/>
              <a:t>product level</a:t>
            </a:r>
            <a:r>
              <a:rPr lang="en-US" sz="1400" dirty="0"/>
              <a:t> </a:t>
            </a:r>
            <a:r>
              <a:rPr lang="en-US" sz="1400" dirty="0" smtClean="0"/>
              <a:t>and includes NRT data products  </a:t>
            </a:r>
            <a:endParaRPr lang="en-US" sz="1400" dirty="0"/>
          </a:p>
        </p:txBody>
      </p:sp>
      <p:sp>
        <p:nvSpPr>
          <p:cNvPr id="9" name="TextBox 8"/>
          <p:cNvSpPr txBox="1"/>
          <p:nvPr/>
        </p:nvSpPr>
        <p:spPr>
          <a:xfrm>
            <a:off x="495300" y="4283346"/>
            <a:ext cx="1524000" cy="830997"/>
          </a:xfrm>
          <a:prstGeom prst="rect">
            <a:avLst/>
          </a:prstGeom>
          <a:noFill/>
        </p:spPr>
        <p:txBody>
          <a:bodyPr wrap="square" rtlCol="0">
            <a:spAutoFit/>
          </a:bodyPr>
          <a:lstStyle/>
          <a:p>
            <a:r>
              <a:rPr lang="en-US" baseline="30000" dirty="0" smtClean="0"/>
              <a:t>1 </a:t>
            </a:r>
            <a:r>
              <a:rPr lang="en-US" dirty="0" smtClean="0"/>
              <a:t>Other, these </a:t>
            </a:r>
            <a:r>
              <a:rPr lang="en-US" dirty="0"/>
              <a:t>products have not been assigned any product level. </a:t>
            </a:r>
          </a:p>
        </p:txBody>
      </p:sp>
      <p:pic>
        <p:nvPicPr>
          <p:cNvPr id="12" name="Picture 11"/>
          <p:cNvPicPr>
            <a:picLocks noChangeAspect="1"/>
          </p:cNvPicPr>
          <p:nvPr/>
        </p:nvPicPr>
        <p:blipFill>
          <a:blip r:embed="rId2"/>
          <a:stretch>
            <a:fillRect/>
          </a:stretch>
        </p:blipFill>
        <p:spPr>
          <a:xfrm>
            <a:off x="445008" y="1590245"/>
            <a:ext cx="7924800" cy="2723750"/>
          </a:xfrm>
          <a:prstGeom prst="rect">
            <a:avLst/>
          </a:prstGeom>
        </p:spPr>
      </p:pic>
      <p:pic>
        <p:nvPicPr>
          <p:cNvPr id="13" name="Picture 12"/>
          <p:cNvPicPr>
            <a:picLocks noChangeAspect="1"/>
          </p:cNvPicPr>
          <p:nvPr/>
        </p:nvPicPr>
        <p:blipFill>
          <a:blip r:embed="rId3"/>
          <a:stretch>
            <a:fillRect/>
          </a:stretch>
        </p:blipFill>
        <p:spPr>
          <a:xfrm>
            <a:off x="1905000" y="4334400"/>
            <a:ext cx="7086600" cy="1866980"/>
          </a:xfrm>
          <a:prstGeom prst="rect">
            <a:avLst/>
          </a:prstGeom>
        </p:spPr>
      </p:pic>
    </p:spTree>
    <p:extLst>
      <p:ext uri="{BB962C8B-B14F-4D97-AF65-F5344CB8AC3E}">
        <p14:creationId xmlns:p14="http://schemas.microsoft.com/office/powerpoint/2010/main" val="538147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sz="quarter"/>
          </p:nvPr>
        </p:nvSpPr>
        <p:spPr>
          <a:xfrm>
            <a:off x="495300" y="66675"/>
            <a:ext cx="8153400" cy="990600"/>
          </a:xfrm>
        </p:spPr>
        <p:txBody>
          <a:bodyPr/>
          <a:lstStyle/>
          <a:p>
            <a:r>
              <a:rPr lang="en-US" sz="3600" b="1" dirty="0" smtClean="0"/>
              <a:t>Top 10 Products Trend by Volume</a:t>
            </a:r>
            <a:br>
              <a:rPr lang="en-US" sz="3600" b="1" dirty="0" smtClean="0"/>
            </a:br>
            <a:r>
              <a:rPr lang="en-US" sz="3600" b="1" dirty="0" smtClean="0"/>
              <a:t>FY2016 – FY2017</a:t>
            </a:r>
          </a:p>
        </p:txBody>
      </p:sp>
      <p:sp>
        <p:nvSpPr>
          <p:cNvPr id="9" name="Slide Number Placeholder 8"/>
          <p:cNvSpPr>
            <a:spLocks noGrp="1"/>
          </p:cNvSpPr>
          <p:nvPr>
            <p:ph type="sldNum" sz="quarter" idx="12"/>
          </p:nvPr>
        </p:nvSpPr>
        <p:spPr/>
        <p:txBody>
          <a:bodyPr/>
          <a:lstStyle/>
          <a:p>
            <a:fld id="{82251A8E-8586-4AC4-A7A8-87C3C0B272D1}" type="slidenum">
              <a:rPr lang="en-US"/>
              <a:pPr/>
              <a:t>42</a:t>
            </a:fld>
            <a:endParaRPr lang="en-US" dirty="0"/>
          </a:p>
        </p:txBody>
      </p:sp>
      <p:sp>
        <p:nvSpPr>
          <p:cNvPr id="46084" name="TextBox 27"/>
          <p:cNvSpPr txBox="1">
            <a:spLocks noChangeArrowheads="1"/>
          </p:cNvSpPr>
          <p:nvPr/>
        </p:nvSpPr>
        <p:spPr bwMode="auto">
          <a:xfrm>
            <a:off x="381000" y="5862935"/>
            <a:ext cx="6629400" cy="461665"/>
          </a:xfrm>
          <a:prstGeom prst="rect">
            <a:avLst/>
          </a:prstGeom>
          <a:noFill/>
          <a:ln w="9525">
            <a:noFill/>
            <a:miter lim="800000"/>
            <a:headEnd/>
            <a:tailEnd/>
          </a:ln>
        </p:spPr>
        <p:txBody>
          <a:bodyPr wrap="square">
            <a:spAutoFit/>
          </a:bodyPr>
          <a:lstStyle/>
          <a:p>
            <a:r>
              <a:rPr lang="en-US" dirty="0"/>
              <a:t>*Some products are inherently larger than other files in size and therefore may skew the results</a:t>
            </a:r>
            <a:r>
              <a:rPr lang="en-US" dirty="0" smtClean="0"/>
              <a:t>.</a:t>
            </a:r>
          </a:p>
          <a:p>
            <a:r>
              <a:rPr lang="en-US" dirty="0"/>
              <a:t>** Does not include metadata files</a:t>
            </a:r>
          </a:p>
        </p:txBody>
      </p:sp>
      <p:sp>
        <p:nvSpPr>
          <p:cNvPr id="46087" name="Date Placeholder 9"/>
          <p:cNvSpPr>
            <a:spLocks noGrp="1"/>
          </p:cNvSpPr>
          <p:nvPr>
            <p:ph type="dt" sz="quarter" idx="10"/>
          </p:nvPr>
        </p:nvSpPr>
        <p:spPr>
          <a:noFill/>
        </p:spPr>
        <p:txBody>
          <a:bodyPr/>
          <a:lstStyle/>
          <a:p>
            <a:r>
              <a:rPr lang="en-US" smtClean="0"/>
              <a:t>January 2018</a:t>
            </a:r>
            <a:endParaRPr lang="en-US" dirty="0"/>
          </a:p>
        </p:txBody>
      </p:sp>
      <p:sp>
        <p:nvSpPr>
          <p:cNvPr id="46088" name="Footer Placeholder 10"/>
          <p:cNvSpPr>
            <a:spLocks noGrp="1"/>
          </p:cNvSpPr>
          <p:nvPr>
            <p:ph type="ftr" sz="quarter" idx="11"/>
          </p:nvPr>
        </p:nvSpPr>
        <p:spPr>
          <a:noFill/>
        </p:spPr>
        <p:txBody>
          <a:bodyPr/>
          <a:lstStyle/>
          <a:p>
            <a:r>
              <a:rPr lang="en-US" smtClean="0"/>
              <a:t>FY2017 Annual Report</a:t>
            </a:r>
            <a:endParaRPr lang="en-US" dirty="0"/>
          </a:p>
        </p:txBody>
      </p:sp>
      <p:pic>
        <p:nvPicPr>
          <p:cNvPr id="4" name="Picture 3"/>
          <p:cNvPicPr>
            <a:picLocks noChangeAspect="1"/>
          </p:cNvPicPr>
          <p:nvPr/>
        </p:nvPicPr>
        <p:blipFill>
          <a:blip r:embed="rId3"/>
          <a:stretch>
            <a:fillRect/>
          </a:stretch>
        </p:blipFill>
        <p:spPr>
          <a:xfrm>
            <a:off x="228600" y="1036752"/>
            <a:ext cx="8686800" cy="477578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sz="quarter"/>
          </p:nvPr>
        </p:nvSpPr>
        <p:spPr>
          <a:xfrm>
            <a:off x="457200" y="0"/>
            <a:ext cx="8229600" cy="1143000"/>
          </a:xfrm>
        </p:spPr>
        <p:txBody>
          <a:bodyPr/>
          <a:lstStyle/>
          <a:p>
            <a:r>
              <a:rPr lang="en-US" sz="3600" b="1" dirty="0" smtClean="0"/>
              <a:t>Top 10 Products Trend by # of Files</a:t>
            </a:r>
            <a:br>
              <a:rPr lang="en-US" sz="3600" b="1" dirty="0" smtClean="0"/>
            </a:br>
            <a:r>
              <a:rPr lang="en-US" sz="3600" b="1" dirty="0" smtClean="0"/>
              <a:t>FY2016 – FY2017</a:t>
            </a:r>
          </a:p>
        </p:txBody>
      </p:sp>
      <p:sp>
        <p:nvSpPr>
          <p:cNvPr id="9" name="Slide Number Placeholder 8"/>
          <p:cNvSpPr>
            <a:spLocks noGrp="1"/>
          </p:cNvSpPr>
          <p:nvPr>
            <p:ph type="sldNum" sz="quarter" idx="12"/>
          </p:nvPr>
        </p:nvSpPr>
        <p:spPr/>
        <p:txBody>
          <a:bodyPr/>
          <a:lstStyle/>
          <a:p>
            <a:fld id="{F048B051-6572-4590-A217-D548070C8E3F}" type="slidenum">
              <a:rPr lang="en-US"/>
              <a:pPr/>
              <a:t>43</a:t>
            </a:fld>
            <a:endParaRPr lang="en-US" dirty="0"/>
          </a:p>
        </p:txBody>
      </p:sp>
      <p:sp>
        <p:nvSpPr>
          <p:cNvPr id="48132" name="TextBox 12"/>
          <p:cNvSpPr txBox="1">
            <a:spLocks noChangeArrowheads="1"/>
          </p:cNvSpPr>
          <p:nvPr/>
        </p:nvSpPr>
        <p:spPr bwMode="auto">
          <a:xfrm>
            <a:off x="609600" y="5936906"/>
            <a:ext cx="7239000" cy="276999"/>
          </a:xfrm>
          <a:prstGeom prst="rect">
            <a:avLst/>
          </a:prstGeom>
          <a:noFill/>
          <a:ln w="9525">
            <a:noFill/>
            <a:miter lim="800000"/>
            <a:headEnd/>
            <a:tailEnd/>
          </a:ln>
        </p:spPr>
        <p:txBody>
          <a:bodyPr wrap="square">
            <a:spAutoFit/>
          </a:bodyPr>
          <a:lstStyle/>
          <a:p>
            <a:r>
              <a:rPr lang="en-US" dirty="0" smtClean="0">
                <a:solidFill>
                  <a:srgbClr val="000000"/>
                </a:solidFill>
                <a:cs typeface="Arial" charset="0"/>
              </a:rPr>
              <a:t>** When counting # of files, metadata files are not included.</a:t>
            </a:r>
            <a:endParaRPr lang="en-US" dirty="0"/>
          </a:p>
        </p:txBody>
      </p:sp>
      <p:sp>
        <p:nvSpPr>
          <p:cNvPr id="48135" name="Date Placeholder 9"/>
          <p:cNvSpPr>
            <a:spLocks noGrp="1"/>
          </p:cNvSpPr>
          <p:nvPr>
            <p:ph type="dt" sz="quarter" idx="10"/>
          </p:nvPr>
        </p:nvSpPr>
        <p:spPr>
          <a:noFill/>
        </p:spPr>
        <p:txBody>
          <a:bodyPr/>
          <a:lstStyle/>
          <a:p>
            <a:r>
              <a:rPr lang="en-US" smtClean="0"/>
              <a:t>January 2018</a:t>
            </a:r>
            <a:endParaRPr lang="en-US" dirty="0"/>
          </a:p>
        </p:txBody>
      </p:sp>
      <p:sp>
        <p:nvSpPr>
          <p:cNvPr id="48136" name="Footer Placeholder 10"/>
          <p:cNvSpPr>
            <a:spLocks noGrp="1"/>
          </p:cNvSpPr>
          <p:nvPr>
            <p:ph type="ftr" sz="quarter" idx="11"/>
          </p:nvPr>
        </p:nvSpPr>
        <p:spPr>
          <a:noFill/>
        </p:spPr>
        <p:txBody>
          <a:bodyPr/>
          <a:lstStyle/>
          <a:p>
            <a:r>
              <a:rPr lang="en-US" smtClean="0"/>
              <a:t>FY2017 Annual Report</a:t>
            </a:r>
            <a:endParaRPr lang="en-US" dirty="0"/>
          </a:p>
        </p:txBody>
      </p:sp>
      <p:pic>
        <p:nvPicPr>
          <p:cNvPr id="2" name="Picture 1"/>
          <p:cNvPicPr>
            <a:picLocks noChangeAspect="1"/>
          </p:cNvPicPr>
          <p:nvPr/>
        </p:nvPicPr>
        <p:blipFill>
          <a:blip r:embed="rId2"/>
          <a:stretch>
            <a:fillRect/>
          </a:stretch>
        </p:blipFill>
        <p:spPr>
          <a:xfrm>
            <a:off x="161544" y="1143001"/>
            <a:ext cx="8686800" cy="479390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sz="quarter"/>
          </p:nvPr>
        </p:nvSpPr>
        <p:spPr/>
        <p:txBody>
          <a:bodyPr/>
          <a:lstStyle/>
          <a:p>
            <a:r>
              <a:rPr lang="en-US" b="1" dirty="0" smtClean="0"/>
              <a:t>Known U.S. – Foreign</a:t>
            </a:r>
            <a:br>
              <a:rPr lang="en-US" b="1" dirty="0" smtClean="0"/>
            </a:br>
            <a:r>
              <a:rPr lang="en-US" b="1" dirty="0" smtClean="0"/>
              <a:t>Product Distribution Trend</a:t>
            </a:r>
          </a:p>
        </p:txBody>
      </p:sp>
      <p:sp>
        <p:nvSpPr>
          <p:cNvPr id="9" name="Slide Number Placeholder 8"/>
          <p:cNvSpPr>
            <a:spLocks noGrp="1"/>
          </p:cNvSpPr>
          <p:nvPr>
            <p:ph type="sldNum" sz="quarter" idx="12"/>
          </p:nvPr>
        </p:nvSpPr>
        <p:spPr/>
        <p:txBody>
          <a:bodyPr/>
          <a:lstStyle/>
          <a:p>
            <a:fld id="{BA6DB039-87BF-4675-BB79-DCC5FE2D07DA}" type="slidenum">
              <a:rPr lang="en-US"/>
              <a:pPr/>
              <a:t>44</a:t>
            </a:fld>
            <a:endParaRPr lang="en-US" dirty="0"/>
          </a:p>
        </p:txBody>
      </p:sp>
      <p:sp>
        <p:nvSpPr>
          <p:cNvPr id="49158" name="TextBox 7"/>
          <p:cNvSpPr txBox="1">
            <a:spLocks noChangeArrowheads="1"/>
          </p:cNvSpPr>
          <p:nvPr/>
        </p:nvSpPr>
        <p:spPr bwMode="auto">
          <a:xfrm>
            <a:off x="228600" y="2325692"/>
            <a:ext cx="4838700" cy="276999"/>
          </a:xfrm>
          <a:prstGeom prst="rect">
            <a:avLst/>
          </a:prstGeom>
          <a:noFill/>
          <a:ln w="9525">
            <a:noFill/>
            <a:miter lim="800000"/>
            <a:headEnd/>
            <a:tailEnd/>
          </a:ln>
        </p:spPr>
        <p:txBody>
          <a:bodyPr wrap="square">
            <a:spAutoFit/>
          </a:bodyPr>
          <a:lstStyle/>
          <a:p>
            <a:r>
              <a:rPr lang="en-US" dirty="0" smtClean="0"/>
              <a:t>*  product </a:t>
            </a:r>
            <a:r>
              <a:rPr lang="en-US" dirty="0"/>
              <a:t>distribution where the destination could not be </a:t>
            </a:r>
            <a:r>
              <a:rPr lang="en-US" dirty="0" smtClean="0"/>
              <a:t>determined</a:t>
            </a:r>
            <a:endParaRPr lang="en-US" dirty="0"/>
          </a:p>
        </p:txBody>
      </p:sp>
      <p:sp>
        <p:nvSpPr>
          <p:cNvPr id="49159" name="Date Placeholder 9"/>
          <p:cNvSpPr>
            <a:spLocks noGrp="1"/>
          </p:cNvSpPr>
          <p:nvPr>
            <p:ph type="dt" sz="quarter" idx="10"/>
          </p:nvPr>
        </p:nvSpPr>
        <p:spPr>
          <a:noFill/>
        </p:spPr>
        <p:txBody>
          <a:bodyPr/>
          <a:lstStyle/>
          <a:p>
            <a:r>
              <a:rPr lang="en-US" smtClean="0"/>
              <a:t>January 2018</a:t>
            </a:r>
            <a:endParaRPr lang="en-US" dirty="0"/>
          </a:p>
        </p:txBody>
      </p:sp>
      <p:sp>
        <p:nvSpPr>
          <p:cNvPr id="49160" name="Footer Placeholder 10"/>
          <p:cNvSpPr>
            <a:spLocks noGrp="1"/>
          </p:cNvSpPr>
          <p:nvPr>
            <p:ph type="ftr" sz="quarter" idx="11"/>
          </p:nvPr>
        </p:nvSpPr>
        <p:spPr>
          <a:noFill/>
        </p:spPr>
        <p:txBody>
          <a:bodyPr/>
          <a:lstStyle/>
          <a:p>
            <a:r>
              <a:rPr lang="en-US" smtClean="0"/>
              <a:t>FY2017 Annual Report</a:t>
            </a:r>
            <a:endParaRPr lang="en-US" dirty="0"/>
          </a:p>
        </p:txBody>
      </p:sp>
      <p:pic>
        <p:nvPicPr>
          <p:cNvPr id="4" name="Picture 3"/>
          <p:cNvPicPr>
            <a:picLocks noChangeAspect="1"/>
          </p:cNvPicPr>
          <p:nvPr/>
        </p:nvPicPr>
        <p:blipFill>
          <a:blip r:embed="rId2"/>
          <a:stretch>
            <a:fillRect/>
          </a:stretch>
        </p:blipFill>
        <p:spPr>
          <a:xfrm>
            <a:off x="152400" y="1427162"/>
            <a:ext cx="8839200" cy="898530"/>
          </a:xfrm>
          <a:prstGeom prst="rect">
            <a:avLst/>
          </a:prstGeom>
        </p:spPr>
      </p:pic>
      <p:pic>
        <p:nvPicPr>
          <p:cNvPr id="6" name="Picture 5"/>
          <p:cNvPicPr>
            <a:picLocks noChangeAspect="1"/>
          </p:cNvPicPr>
          <p:nvPr/>
        </p:nvPicPr>
        <p:blipFill>
          <a:blip r:embed="rId3"/>
          <a:stretch>
            <a:fillRect/>
          </a:stretch>
        </p:blipFill>
        <p:spPr>
          <a:xfrm>
            <a:off x="1890595" y="2650685"/>
            <a:ext cx="5362810" cy="343348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sz="quarter"/>
          </p:nvPr>
        </p:nvSpPr>
        <p:spPr>
          <a:xfrm>
            <a:off x="457200" y="30480"/>
            <a:ext cx="8153400" cy="762000"/>
          </a:xfrm>
        </p:spPr>
        <p:txBody>
          <a:bodyPr/>
          <a:lstStyle/>
          <a:p>
            <a:r>
              <a:rPr lang="en-US" sz="3600" b="1" dirty="0" smtClean="0"/>
              <a:t>Web Trends</a:t>
            </a:r>
          </a:p>
        </p:txBody>
      </p:sp>
      <p:sp>
        <p:nvSpPr>
          <p:cNvPr id="50179" name="Content Placeholder 2"/>
          <p:cNvSpPr>
            <a:spLocks noGrp="1"/>
          </p:cNvSpPr>
          <p:nvPr>
            <p:ph sz="quarter" idx="1"/>
          </p:nvPr>
        </p:nvSpPr>
        <p:spPr>
          <a:xfrm>
            <a:off x="0" y="530352"/>
            <a:ext cx="8534400" cy="969274"/>
          </a:xfrm>
        </p:spPr>
        <p:txBody>
          <a:bodyPr/>
          <a:lstStyle/>
          <a:p>
            <a:pPr indent="0">
              <a:buFontTx/>
              <a:buNone/>
            </a:pPr>
            <a:r>
              <a:rPr lang="en-US" sz="1400" dirty="0" smtClean="0">
                <a:solidFill>
                  <a:srgbClr val="000000"/>
                </a:solidFill>
                <a:cs typeface="Arial" charset="0"/>
              </a:rPr>
              <a:t>Web metrics data for EOSDIS became available as of FY2007. Data for FY2007 is complete for 7 DAACs and FY2008 is complete for 8 DAACs. Since FY2009, 11 DAACs provided  web metrics and excludes </a:t>
            </a:r>
            <a:r>
              <a:rPr lang="en-US" sz="1400" dirty="0" err="1" smtClean="0">
                <a:solidFill>
                  <a:srgbClr val="000000"/>
                </a:solidFill>
                <a:cs typeface="Arial" charset="0"/>
              </a:rPr>
              <a:t>Earthdata</a:t>
            </a:r>
            <a:r>
              <a:rPr lang="en-US" sz="1400" dirty="0" smtClean="0">
                <a:solidFill>
                  <a:srgbClr val="000000"/>
                </a:solidFill>
                <a:cs typeface="Arial" charset="0"/>
              </a:rPr>
              <a:t>. These metrics are for visits of one minute or more. Repeat visitors are counted as 2 or more visits since web activity measurements began for that DAAC.</a:t>
            </a:r>
            <a:endParaRPr lang="en-US" sz="1400" dirty="0" smtClean="0"/>
          </a:p>
        </p:txBody>
      </p:sp>
      <p:sp>
        <p:nvSpPr>
          <p:cNvPr id="7" name="Slide Number Placeholder 6"/>
          <p:cNvSpPr>
            <a:spLocks noGrp="1"/>
          </p:cNvSpPr>
          <p:nvPr>
            <p:ph type="sldNum" sz="quarter" idx="12"/>
          </p:nvPr>
        </p:nvSpPr>
        <p:spPr/>
        <p:txBody>
          <a:bodyPr/>
          <a:lstStyle/>
          <a:p>
            <a:fld id="{3ABB0AA6-0B53-4567-A3BB-DC243E9F8CAB}" type="slidenum">
              <a:rPr lang="en-US"/>
              <a:pPr/>
              <a:t>45</a:t>
            </a:fld>
            <a:endParaRPr lang="en-US" dirty="0"/>
          </a:p>
        </p:txBody>
      </p:sp>
      <p:sp>
        <p:nvSpPr>
          <p:cNvPr id="50183" name="Date Placeholder 8"/>
          <p:cNvSpPr>
            <a:spLocks noGrp="1"/>
          </p:cNvSpPr>
          <p:nvPr>
            <p:ph type="dt" sz="quarter" idx="10"/>
          </p:nvPr>
        </p:nvSpPr>
        <p:spPr>
          <a:noFill/>
        </p:spPr>
        <p:txBody>
          <a:bodyPr/>
          <a:lstStyle/>
          <a:p>
            <a:r>
              <a:rPr lang="en-US" smtClean="0"/>
              <a:t>January 2018</a:t>
            </a:r>
            <a:endParaRPr lang="en-US" dirty="0"/>
          </a:p>
        </p:txBody>
      </p:sp>
      <p:sp>
        <p:nvSpPr>
          <p:cNvPr id="50184" name="Footer Placeholder 9"/>
          <p:cNvSpPr>
            <a:spLocks noGrp="1"/>
          </p:cNvSpPr>
          <p:nvPr>
            <p:ph type="ftr" sz="quarter" idx="11"/>
          </p:nvPr>
        </p:nvSpPr>
        <p:spPr>
          <a:noFill/>
        </p:spPr>
        <p:txBody>
          <a:bodyPr/>
          <a:lstStyle/>
          <a:p>
            <a:r>
              <a:rPr lang="en-US" smtClean="0"/>
              <a:t>FY2017 Annual Report</a:t>
            </a:r>
            <a:endParaRPr lang="en-US" dirty="0"/>
          </a:p>
        </p:txBody>
      </p:sp>
      <p:pic>
        <p:nvPicPr>
          <p:cNvPr id="2" name="Picture 1"/>
          <p:cNvPicPr>
            <a:picLocks noChangeAspect="1"/>
          </p:cNvPicPr>
          <p:nvPr/>
        </p:nvPicPr>
        <p:blipFill>
          <a:blip r:embed="rId2"/>
          <a:stretch>
            <a:fillRect/>
          </a:stretch>
        </p:blipFill>
        <p:spPr>
          <a:xfrm>
            <a:off x="1354683" y="1461725"/>
            <a:ext cx="5825034" cy="2493788"/>
          </a:xfrm>
          <a:prstGeom prst="rect">
            <a:avLst/>
          </a:prstGeom>
        </p:spPr>
      </p:pic>
      <p:pic>
        <p:nvPicPr>
          <p:cNvPr id="8" name="Picture 7"/>
          <p:cNvPicPr>
            <a:picLocks noChangeAspect="1"/>
          </p:cNvPicPr>
          <p:nvPr/>
        </p:nvPicPr>
        <p:blipFill>
          <a:blip r:embed="rId3"/>
          <a:stretch>
            <a:fillRect/>
          </a:stretch>
        </p:blipFill>
        <p:spPr>
          <a:xfrm>
            <a:off x="533399" y="3960638"/>
            <a:ext cx="7467602" cy="241817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sz="quarter"/>
          </p:nvPr>
        </p:nvSpPr>
        <p:spPr>
          <a:xfrm>
            <a:off x="457200" y="30480"/>
            <a:ext cx="8153400" cy="762000"/>
          </a:xfrm>
        </p:spPr>
        <p:txBody>
          <a:bodyPr/>
          <a:lstStyle/>
          <a:p>
            <a:r>
              <a:rPr lang="en-US" sz="3600" b="1" dirty="0" err="1" smtClean="0"/>
              <a:t>Earthdata</a:t>
            </a:r>
            <a:r>
              <a:rPr lang="en-US" sz="3600" b="1" dirty="0" smtClean="0"/>
              <a:t> Web Trends</a:t>
            </a:r>
          </a:p>
        </p:txBody>
      </p:sp>
      <p:sp>
        <p:nvSpPr>
          <p:cNvPr id="50179" name="Content Placeholder 2"/>
          <p:cNvSpPr>
            <a:spLocks noGrp="1"/>
          </p:cNvSpPr>
          <p:nvPr>
            <p:ph sz="quarter" idx="1"/>
          </p:nvPr>
        </p:nvSpPr>
        <p:spPr>
          <a:xfrm>
            <a:off x="76200" y="685800"/>
            <a:ext cx="8534400" cy="762000"/>
          </a:xfrm>
        </p:spPr>
        <p:txBody>
          <a:bodyPr/>
          <a:lstStyle/>
          <a:p>
            <a:pPr indent="0">
              <a:buFontTx/>
              <a:buNone/>
            </a:pPr>
            <a:r>
              <a:rPr lang="en-US" sz="1400" dirty="0" smtClean="0">
                <a:solidFill>
                  <a:srgbClr val="000000"/>
                </a:solidFill>
                <a:cs typeface="Arial" charset="0"/>
              </a:rPr>
              <a:t>Web metrics data for </a:t>
            </a:r>
            <a:r>
              <a:rPr lang="en-US" sz="1400" dirty="0" err="1" smtClean="0">
                <a:solidFill>
                  <a:srgbClr val="000000"/>
                </a:solidFill>
                <a:cs typeface="Arial" charset="0"/>
              </a:rPr>
              <a:t>Earthdata</a:t>
            </a:r>
            <a:r>
              <a:rPr lang="en-US" sz="1400" dirty="0" smtClean="0">
                <a:solidFill>
                  <a:srgbClr val="000000"/>
                </a:solidFill>
                <a:cs typeface="Arial" charset="0"/>
              </a:rPr>
              <a:t> became available as of FY2012. These metrics are for visits of one minute or more. Repeat visitors are counted as 2 or more visits since web activity measurements began for that DAAC.</a:t>
            </a:r>
            <a:endParaRPr lang="en-US" sz="1400" dirty="0" smtClean="0"/>
          </a:p>
        </p:txBody>
      </p:sp>
      <p:sp>
        <p:nvSpPr>
          <p:cNvPr id="7" name="Slide Number Placeholder 6"/>
          <p:cNvSpPr>
            <a:spLocks noGrp="1"/>
          </p:cNvSpPr>
          <p:nvPr>
            <p:ph type="sldNum" sz="quarter" idx="12"/>
          </p:nvPr>
        </p:nvSpPr>
        <p:spPr/>
        <p:txBody>
          <a:bodyPr/>
          <a:lstStyle/>
          <a:p>
            <a:fld id="{3ABB0AA6-0B53-4567-A3BB-DC243E9F8CAB}" type="slidenum">
              <a:rPr lang="en-US"/>
              <a:pPr/>
              <a:t>46</a:t>
            </a:fld>
            <a:endParaRPr lang="en-US" dirty="0"/>
          </a:p>
        </p:txBody>
      </p:sp>
      <p:sp>
        <p:nvSpPr>
          <p:cNvPr id="50183" name="Date Placeholder 8"/>
          <p:cNvSpPr>
            <a:spLocks noGrp="1"/>
          </p:cNvSpPr>
          <p:nvPr>
            <p:ph type="dt" sz="quarter" idx="10"/>
          </p:nvPr>
        </p:nvSpPr>
        <p:spPr>
          <a:noFill/>
        </p:spPr>
        <p:txBody>
          <a:bodyPr/>
          <a:lstStyle/>
          <a:p>
            <a:r>
              <a:rPr lang="en-US" smtClean="0"/>
              <a:t>January 2018</a:t>
            </a:r>
            <a:endParaRPr lang="en-US" dirty="0"/>
          </a:p>
        </p:txBody>
      </p:sp>
      <p:sp>
        <p:nvSpPr>
          <p:cNvPr id="50184" name="Footer Placeholder 9"/>
          <p:cNvSpPr>
            <a:spLocks noGrp="1"/>
          </p:cNvSpPr>
          <p:nvPr>
            <p:ph type="ftr" sz="quarter" idx="11"/>
          </p:nvPr>
        </p:nvSpPr>
        <p:spPr>
          <a:noFill/>
        </p:spPr>
        <p:txBody>
          <a:bodyPr/>
          <a:lstStyle/>
          <a:p>
            <a:r>
              <a:rPr lang="en-US" smtClean="0"/>
              <a:t>FY2017 Annual Report</a:t>
            </a:r>
            <a:endParaRPr lang="en-US" dirty="0"/>
          </a:p>
        </p:txBody>
      </p:sp>
      <p:pic>
        <p:nvPicPr>
          <p:cNvPr id="2" name="Picture 1"/>
          <p:cNvPicPr>
            <a:picLocks noChangeAspect="1"/>
          </p:cNvPicPr>
          <p:nvPr/>
        </p:nvPicPr>
        <p:blipFill>
          <a:blip r:embed="rId2"/>
          <a:stretch>
            <a:fillRect/>
          </a:stretch>
        </p:blipFill>
        <p:spPr>
          <a:xfrm>
            <a:off x="431507" y="1447800"/>
            <a:ext cx="8280986" cy="1714370"/>
          </a:xfrm>
          <a:prstGeom prst="rect">
            <a:avLst/>
          </a:prstGeom>
        </p:spPr>
      </p:pic>
      <p:pic>
        <p:nvPicPr>
          <p:cNvPr id="3" name="Picture 2"/>
          <p:cNvPicPr>
            <a:picLocks noChangeAspect="1"/>
          </p:cNvPicPr>
          <p:nvPr/>
        </p:nvPicPr>
        <p:blipFill>
          <a:blip r:embed="rId3"/>
          <a:stretch>
            <a:fillRect/>
          </a:stretch>
        </p:blipFill>
        <p:spPr>
          <a:xfrm>
            <a:off x="1447800" y="3241400"/>
            <a:ext cx="6662382" cy="3086248"/>
          </a:xfrm>
          <a:prstGeom prst="rect">
            <a:avLst/>
          </a:prstGeom>
        </p:spPr>
      </p:pic>
    </p:spTree>
    <p:extLst>
      <p:ext uri="{BB962C8B-B14F-4D97-AF65-F5344CB8AC3E}">
        <p14:creationId xmlns:p14="http://schemas.microsoft.com/office/powerpoint/2010/main" val="949586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47</a:t>
            </a:fld>
            <a:endParaRPr lang="en-US" dirty="0"/>
          </a:p>
        </p:txBody>
      </p:sp>
      <p:sp>
        <p:nvSpPr>
          <p:cNvPr id="6" name="Title 1"/>
          <p:cNvSpPr txBox="1">
            <a:spLocks/>
          </p:cNvSpPr>
          <p:nvPr/>
        </p:nvSpPr>
        <p:spPr>
          <a:xfrm>
            <a:off x="457200" y="535032"/>
            <a:ext cx="8382000" cy="695235"/>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b="1" dirty="0" err="1" smtClean="0"/>
              <a:t>Earthdata</a:t>
            </a:r>
            <a:r>
              <a:rPr lang="en-US" b="1" dirty="0" smtClean="0"/>
              <a:t> Systems</a:t>
            </a:r>
            <a:endParaRPr lang="en-US" b="1" dirty="0">
              <a:solidFill>
                <a:srgbClr val="FF0000"/>
              </a:solidFill>
            </a:endParaRPr>
          </a:p>
        </p:txBody>
      </p:sp>
      <p:sp>
        <p:nvSpPr>
          <p:cNvPr id="7" name="Rectangle 9"/>
          <p:cNvSpPr>
            <a:spLocks noChangeArrowheads="1"/>
          </p:cNvSpPr>
          <p:nvPr/>
        </p:nvSpPr>
        <p:spPr bwMode="auto">
          <a:xfrm>
            <a:off x="2209800" y="1905000"/>
            <a:ext cx="4648200" cy="1754326"/>
          </a:xfrm>
          <a:prstGeom prst="rect">
            <a:avLst/>
          </a:prstGeom>
          <a:noFill/>
          <a:ln w="9525">
            <a:noFill/>
            <a:miter lim="800000"/>
            <a:headEnd/>
            <a:tailEnd/>
          </a:ln>
        </p:spPr>
        <p:txBody>
          <a:bodyPr wrap="square">
            <a:spAutoFit/>
          </a:bodyPr>
          <a:lstStyle/>
          <a:p>
            <a:pPr indent="457200">
              <a:lnSpc>
                <a:spcPct val="150000"/>
              </a:lnSpc>
              <a:buFont typeface="Arial" charset="0"/>
              <a:buChar char="•"/>
            </a:pPr>
            <a:r>
              <a:rPr lang="en-US" sz="2400" b="1" dirty="0" err="1" smtClean="0">
                <a:solidFill>
                  <a:schemeClr val="tx2"/>
                </a:solidFill>
              </a:rPr>
              <a:t>Earthdata</a:t>
            </a:r>
            <a:r>
              <a:rPr lang="en-US" sz="2400" b="1" dirty="0" smtClean="0">
                <a:solidFill>
                  <a:schemeClr val="tx2"/>
                </a:solidFill>
              </a:rPr>
              <a:t> Login</a:t>
            </a:r>
          </a:p>
          <a:p>
            <a:pPr indent="457200">
              <a:lnSpc>
                <a:spcPct val="150000"/>
              </a:lnSpc>
              <a:buFont typeface="Arial" charset="0"/>
              <a:buChar char="•"/>
            </a:pPr>
            <a:r>
              <a:rPr lang="en-US" sz="2400" b="1" dirty="0" smtClean="0">
                <a:solidFill>
                  <a:schemeClr val="tx2"/>
                </a:solidFill>
              </a:rPr>
              <a:t>CMR Collections/Granules</a:t>
            </a:r>
          </a:p>
          <a:p>
            <a:pPr indent="457200">
              <a:lnSpc>
                <a:spcPct val="150000"/>
              </a:lnSpc>
              <a:buFont typeface="Arial" charset="0"/>
              <a:buChar char="•"/>
            </a:pPr>
            <a:r>
              <a:rPr lang="en-US" sz="2400" b="1" dirty="0" err="1" smtClean="0">
                <a:solidFill>
                  <a:schemeClr val="tx2"/>
                </a:solidFill>
              </a:rPr>
              <a:t>Earthdata</a:t>
            </a:r>
            <a:r>
              <a:rPr lang="en-US" sz="2400" b="1" dirty="0" smtClean="0">
                <a:solidFill>
                  <a:schemeClr val="tx2"/>
                </a:solidFill>
              </a:rPr>
              <a:t> Search Client</a:t>
            </a:r>
            <a:endParaRPr lang="en-US" sz="2400" b="1" dirty="0">
              <a:solidFill>
                <a:schemeClr val="tx2"/>
              </a:solidFill>
            </a:endParaRPr>
          </a:p>
        </p:txBody>
      </p:sp>
      <p:sp>
        <p:nvSpPr>
          <p:cNvPr id="8" name="Rectangle 9"/>
          <p:cNvSpPr>
            <a:spLocks noChangeArrowheads="1"/>
          </p:cNvSpPr>
          <p:nvPr/>
        </p:nvSpPr>
        <p:spPr bwMode="auto">
          <a:xfrm>
            <a:off x="1181100" y="4724400"/>
            <a:ext cx="3886200" cy="577850"/>
          </a:xfrm>
          <a:prstGeom prst="rect">
            <a:avLst/>
          </a:prstGeom>
          <a:noFill/>
          <a:ln w="9525">
            <a:noFill/>
            <a:miter lim="800000"/>
            <a:headEnd/>
            <a:tailEnd/>
          </a:ln>
        </p:spPr>
        <p:txBody>
          <a:bodyPr wrap="square">
            <a:spAutoFit/>
          </a:bodyPr>
          <a:lstStyle/>
          <a:p>
            <a:pPr>
              <a:lnSpc>
                <a:spcPct val="150000"/>
              </a:lnSpc>
            </a:pPr>
            <a:r>
              <a:rPr lang="en-US" sz="2400" b="1" dirty="0" smtClean="0">
                <a:solidFill>
                  <a:schemeClr val="tx2"/>
                </a:solidFill>
              </a:rPr>
              <a:t>Provided by EED-2 Staff </a:t>
            </a:r>
          </a:p>
        </p:txBody>
      </p:sp>
    </p:spTree>
    <p:extLst>
      <p:ext uri="{BB962C8B-B14F-4D97-AF65-F5344CB8AC3E}">
        <p14:creationId xmlns:p14="http://schemas.microsoft.com/office/powerpoint/2010/main" val="12699283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48</a:t>
            </a:fld>
            <a:endParaRPr lang="en-US" dirty="0"/>
          </a:p>
        </p:txBody>
      </p:sp>
      <p:sp>
        <p:nvSpPr>
          <p:cNvPr id="8" name="Title 1"/>
          <p:cNvSpPr txBox="1">
            <a:spLocks/>
          </p:cNvSpPr>
          <p:nvPr/>
        </p:nvSpPr>
        <p:spPr>
          <a:xfrm>
            <a:off x="457200" y="30480"/>
            <a:ext cx="8153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sz="3600" b="1" kern="0" dirty="0" err="1" smtClean="0"/>
              <a:t>Earthdata</a:t>
            </a:r>
            <a:r>
              <a:rPr lang="en-US" sz="3600" b="1" kern="0" dirty="0" smtClean="0"/>
              <a:t> Login</a:t>
            </a:r>
          </a:p>
        </p:txBody>
      </p:sp>
      <p:sp>
        <p:nvSpPr>
          <p:cNvPr id="5" name="Rectangle 4"/>
          <p:cNvSpPr/>
          <p:nvPr/>
        </p:nvSpPr>
        <p:spPr>
          <a:xfrm>
            <a:off x="86138" y="590550"/>
            <a:ext cx="8905461" cy="1015663"/>
          </a:xfrm>
          <a:prstGeom prst="rect">
            <a:avLst/>
          </a:prstGeom>
        </p:spPr>
        <p:txBody>
          <a:bodyPr wrap="square">
            <a:spAutoFit/>
          </a:bodyPr>
          <a:lstStyle/>
          <a:p>
            <a:r>
              <a:rPr lang="en-US" dirty="0"/>
              <a:t>The </a:t>
            </a:r>
            <a:r>
              <a:rPr lang="en-US" dirty="0" err="1"/>
              <a:t>Earthdata</a:t>
            </a:r>
            <a:r>
              <a:rPr lang="en-US" dirty="0"/>
              <a:t> Login provides a single mechanism for user registration and profile management for all EOSDIS system components (DAACs, Tools, and Services). </a:t>
            </a:r>
            <a:r>
              <a:rPr lang="en-US" dirty="0" err="1"/>
              <a:t>Earthdata</a:t>
            </a:r>
            <a:r>
              <a:rPr lang="en-US" dirty="0"/>
              <a:t> Login also helps the EOSDIS program better understand the usage of EOSDIS services to improve user experience through customization of tools and improvement of services. Given the utilization of </a:t>
            </a:r>
            <a:r>
              <a:rPr lang="en-US" dirty="0" err="1"/>
              <a:t>Earthdata</a:t>
            </a:r>
            <a:r>
              <a:rPr lang="en-US" dirty="0"/>
              <a:t> Login across EOSDIS system components, </a:t>
            </a:r>
            <a:r>
              <a:rPr lang="en-US" dirty="0" err="1"/>
              <a:t>Earthdata</a:t>
            </a:r>
            <a:r>
              <a:rPr lang="en-US" dirty="0"/>
              <a:t> Login metrics provide one measure of interest in NASA earth science holdings. </a:t>
            </a:r>
          </a:p>
        </p:txBody>
      </p:sp>
      <p:sp>
        <p:nvSpPr>
          <p:cNvPr id="11" name="Rectangle 10"/>
          <p:cNvSpPr/>
          <p:nvPr/>
        </p:nvSpPr>
        <p:spPr>
          <a:xfrm>
            <a:off x="152401" y="5807214"/>
            <a:ext cx="8686800" cy="461665"/>
          </a:xfrm>
          <a:prstGeom prst="rect">
            <a:avLst/>
          </a:prstGeom>
        </p:spPr>
        <p:txBody>
          <a:bodyPr wrap="square">
            <a:spAutoFit/>
          </a:bodyPr>
          <a:lstStyle/>
          <a:p>
            <a:r>
              <a:rPr lang="en-US" dirty="0">
                <a:latin typeface="Arial" panose="020B0604020202020204" pitchFamily="34" charset="0"/>
              </a:rPr>
              <a:t>The total number of </a:t>
            </a:r>
            <a:r>
              <a:rPr lang="en-US" dirty="0" err="1">
                <a:latin typeface="Arial" panose="020B0604020202020204" pitchFamily="34" charset="0"/>
              </a:rPr>
              <a:t>Earthdata</a:t>
            </a:r>
            <a:r>
              <a:rPr lang="en-US" dirty="0">
                <a:latin typeface="Arial" panose="020B0604020202020204" pitchFamily="34" charset="0"/>
              </a:rPr>
              <a:t> Login registered users increased by 48% over the course of FY2017, from 226,197 at the beginning of October 2016 to 334,969 by the end of September 2017.</a:t>
            </a:r>
            <a:endParaRPr lang="en-US" dirty="0"/>
          </a:p>
        </p:txBody>
      </p:sp>
      <p:pic>
        <p:nvPicPr>
          <p:cNvPr id="6" name="Picture 5"/>
          <p:cNvPicPr>
            <a:picLocks noChangeAspect="1"/>
          </p:cNvPicPr>
          <p:nvPr/>
        </p:nvPicPr>
        <p:blipFill>
          <a:blip r:embed="rId2"/>
          <a:stretch>
            <a:fillRect/>
          </a:stretch>
        </p:blipFill>
        <p:spPr>
          <a:xfrm>
            <a:off x="152401" y="1630597"/>
            <a:ext cx="8839198" cy="4114800"/>
          </a:xfrm>
          <a:prstGeom prst="rect">
            <a:avLst/>
          </a:prstGeom>
        </p:spPr>
      </p:pic>
    </p:spTree>
    <p:extLst>
      <p:ext uri="{BB962C8B-B14F-4D97-AF65-F5344CB8AC3E}">
        <p14:creationId xmlns:p14="http://schemas.microsoft.com/office/powerpoint/2010/main" val="2939513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49</a:t>
            </a:fld>
            <a:endParaRPr lang="en-US" dirty="0"/>
          </a:p>
        </p:txBody>
      </p:sp>
      <p:sp>
        <p:nvSpPr>
          <p:cNvPr id="8" name="Title 1"/>
          <p:cNvSpPr txBox="1">
            <a:spLocks/>
          </p:cNvSpPr>
          <p:nvPr/>
        </p:nvSpPr>
        <p:spPr>
          <a:xfrm>
            <a:off x="457200" y="30480"/>
            <a:ext cx="8153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sz="3600" b="1" kern="0" dirty="0" smtClean="0"/>
              <a:t>CMR Collections/Granules</a:t>
            </a:r>
          </a:p>
        </p:txBody>
      </p:sp>
      <p:sp>
        <p:nvSpPr>
          <p:cNvPr id="6" name="Rectangle 5"/>
          <p:cNvSpPr/>
          <p:nvPr/>
        </p:nvSpPr>
        <p:spPr>
          <a:xfrm>
            <a:off x="152400" y="609600"/>
            <a:ext cx="8839200" cy="830997"/>
          </a:xfrm>
          <a:prstGeom prst="rect">
            <a:avLst/>
          </a:prstGeom>
        </p:spPr>
        <p:txBody>
          <a:bodyPr wrap="square">
            <a:spAutoFit/>
          </a:bodyPr>
          <a:lstStyle/>
          <a:p>
            <a:r>
              <a:rPr lang="en-US" dirty="0"/>
              <a:t>While collection metadata provides information about types of data stored in the CMR, granule metadata is the smallest aggregation of data which is independently managed (i.e., described, inventoried, retrievable). These are metadata elements that describe a single granule of a data product. Values of granule metadata apply to all of the data in that one granule. Typical metadata in this category describe spatial and temporal extent of the data as well as the quality and lineage of the data.</a:t>
            </a:r>
          </a:p>
        </p:txBody>
      </p:sp>
      <p:sp>
        <p:nvSpPr>
          <p:cNvPr id="9" name="Rectangle 8"/>
          <p:cNvSpPr/>
          <p:nvPr/>
        </p:nvSpPr>
        <p:spPr>
          <a:xfrm>
            <a:off x="152400" y="5105221"/>
            <a:ext cx="8925339" cy="1200329"/>
          </a:xfrm>
          <a:prstGeom prst="rect">
            <a:avLst/>
          </a:prstGeom>
        </p:spPr>
        <p:txBody>
          <a:bodyPr wrap="square">
            <a:spAutoFit/>
          </a:bodyPr>
          <a:lstStyle/>
          <a:p>
            <a:r>
              <a:rPr lang="en-US" dirty="0"/>
              <a:t>The number of collection, or data set series, holdings in CMR remained fairly stable over the year. Without the removal of the GSFCS4PA provider’s holdings on  1/17/2017, however, the number of collections would have increased by about 800 over the course of the year, a 2.3% increase. FY 2017 began with 34,052 collections in the CMR and ended with 33,870</a:t>
            </a:r>
            <a:r>
              <a:rPr lang="en-US" dirty="0" smtClean="0"/>
              <a:t>.</a:t>
            </a:r>
          </a:p>
          <a:p>
            <a:endParaRPr lang="en-US" dirty="0"/>
          </a:p>
          <a:p>
            <a:r>
              <a:rPr lang="en-US" dirty="0" smtClean="0"/>
              <a:t> </a:t>
            </a:r>
            <a:r>
              <a:rPr lang="en-US" dirty="0"/>
              <a:t>The number of granule holdings in CMR increased by 3.8% in FY2017, from 370.9M in October 2016 to 385.1M at the end of September 2017.</a:t>
            </a:r>
          </a:p>
        </p:txBody>
      </p:sp>
      <p:pic>
        <p:nvPicPr>
          <p:cNvPr id="5" name="Picture 4"/>
          <p:cNvPicPr>
            <a:picLocks noChangeAspect="1"/>
          </p:cNvPicPr>
          <p:nvPr/>
        </p:nvPicPr>
        <p:blipFill>
          <a:blip r:embed="rId2"/>
          <a:stretch>
            <a:fillRect/>
          </a:stretch>
        </p:blipFill>
        <p:spPr>
          <a:xfrm>
            <a:off x="381000" y="1468398"/>
            <a:ext cx="4114800" cy="3519606"/>
          </a:xfrm>
          <a:prstGeom prst="rect">
            <a:avLst/>
          </a:prstGeom>
        </p:spPr>
      </p:pic>
      <p:pic>
        <p:nvPicPr>
          <p:cNvPr id="10" name="Picture 9"/>
          <p:cNvPicPr>
            <a:picLocks noChangeAspect="1"/>
          </p:cNvPicPr>
          <p:nvPr/>
        </p:nvPicPr>
        <p:blipFill>
          <a:blip r:embed="rId3"/>
          <a:stretch>
            <a:fillRect/>
          </a:stretch>
        </p:blipFill>
        <p:spPr>
          <a:xfrm>
            <a:off x="4572000" y="1464670"/>
            <a:ext cx="4191000" cy="3523333"/>
          </a:xfrm>
          <a:prstGeom prst="rect">
            <a:avLst/>
          </a:prstGeom>
        </p:spPr>
      </p:pic>
    </p:spTree>
    <p:extLst>
      <p:ext uri="{BB962C8B-B14F-4D97-AF65-F5344CB8AC3E}">
        <p14:creationId xmlns:p14="http://schemas.microsoft.com/office/powerpoint/2010/main" val="1911132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8803"/>
            <a:ext cx="8229600" cy="411162"/>
          </a:xfrm>
        </p:spPr>
        <p:txBody>
          <a:bodyPr/>
          <a:lstStyle/>
          <a:p>
            <a:pPr eaLnBrk="1" hangingPunct="1"/>
            <a:r>
              <a:rPr lang="en-US" sz="3600" b="1" dirty="0" smtClean="0"/>
              <a:t>EOSDIS Summary</a:t>
            </a:r>
          </a:p>
        </p:txBody>
      </p:sp>
      <p:sp>
        <p:nvSpPr>
          <p:cNvPr id="21507" name="Text Box 235"/>
          <p:cNvSpPr txBox="1">
            <a:spLocks noChangeArrowheads="1"/>
          </p:cNvSpPr>
          <p:nvPr/>
        </p:nvSpPr>
        <p:spPr bwMode="auto">
          <a:xfrm>
            <a:off x="533400" y="4456113"/>
            <a:ext cx="7620000" cy="2173287"/>
          </a:xfrm>
          <a:prstGeom prst="rect">
            <a:avLst/>
          </a:prstGeom>
          <a:noFill/>
          <a:ln w="9525">
            <a:noFill/>
            <a:miter lim="800000"/>
            <a:headEnd/>
            <a:tailEnd/>
          </a:ln>
        </p:spPr>
        <p:txBody>
          <a:bodyPr/>
          <a:lstStyle/>
          <a:p>
            <a:endParaRPr lang="en-US" sz="1800" dirty="0"/>
          </a:p>
        </p:txBody>
      </p:sp>
      <p:sp>
        <p:nvSpPr>
          <p:cNvPr id="7" name="Slide Number Placeholder 6"/>
          <p:cNvSpPr>
            <a:spLocks noGrp="1"/>
          </p:cNvSpPr>
          <p:nvPr>
            <p:ph type="sldNum" sz="quarter" idx="12"/>
          </p:nvPr>
        </p:nvSpPr>
        <p:spPr>
          <a:xfrm>
            <a:off x="6629400" y="6303334"/>
            <a:ext cx="2133600" cy="320675"/>
          </a:xfrm>
        </p:spPr>
        <p:txBody>
          <a:bodyPr/>
          <a:lstStyle/>
          <a:p>
            <a:fld id="{1BFF0AF9-874B-44E9-857B-716E91894252}" type="slidenum">
              <a:rPr lang="en-US"/>
              <a:pPr/>
              <a:t>5</a:t>
            </a:fld>
            <a:endParaRPr lang="en-US" dirty="0"/>
          </a:p>
        </p:txBody>
      </p:sp>
      <p:sp>
        <p:nvSpPr>
          <p:cNvPr id="21509" name="Rectangle 12"/>
          <p:cNvSpPr>
            <a:spLocks noChangeArrowheads="1"/>
          </p:cNvSpPr>
          <p:nvPr/>
        </p:nvSpPr>
        <p:spPr bwMode="auto">
          <a:xfrm>
            <a:off x="685800" y="3192776"/>
            <a:ext cx="8077200" cy="3154710"/>
          </a:xfrm>
          <a:prstGeom prst="rect">
            <a:avLst/>
          </a:prstGeom>
          <a:noFill/>
          <a:ln w="9525">
            <a:noFill/>
            <a:miter lim="800000"/>
            <a:headEnd/>
            <a:tailEnd/>
          </a:ln>
        </p:spPr>
        <p:txBody>
          <a:bodyPr wrap="square">
            <a:spAutoFit/>
          </a:bodyPr>
          <a:lstStyle/>
          <a:p>
            <a:r>
              <a:rPr lang="en-US" sz="1100" b="1" dirty="0">
                <a:latin typeface="Arial" panose="020B0604020202020204" pitchFamily="34" charset="0"/>
              </a:rPr>
              <a:t>Unique Data Sets:</a:t>
            </a:r>
            <a:r>
              <a:rPr lang="en-US" sz="1100" dirty="0">
                <a:latin typeface="Arial" panose="020B0604020202020204" pitchFamily="34" charset="0"/>
              </a:rPr>
              <a:t> Total number of unique data sets including NRT distributed in the fiscal year. </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Distinct Users of EOSDIS Data and Services</a:t>
            </a:r>
            <a:r>
              <a:rPr lang="en-US" sz="1100" dirty="0">
                <a:latin typeface="Arial" panose="020B0604020202020204" pitchFamily="34" charset="0"/>
              </a:rPr>
              <a:t>: Total unique users across EOSDIS Data Users, Web Visitors, and LANCE Registered Users but excludes LANCE Unregistered Users, per DAAC and summed</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Web Site Visits:</a:t>
            </a:r>
            <a:r>
              <a:rPr lang="en-US" sz="1100" dirty="0">
                <a:latin typeface="Arial" panose="020B0604020202020204" pitchFamily="34" charset="0"/>
              </a:rPr>
              <a:t> Sum of web visits for DAACs and LANCE data providers where a visit represents a user session not broken by more than 30 minutes and a duration of at least one minute</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Average Archive Growth:</a:t>
            </a:r>
            <a:r>
              <a:rPr lang="en-US" sz="1100" dirty="0">
                <a:latin typeface="Arial" panose="020B0604020202020204" pitchFamily="34" charset="0"/>
              </a:rPr>
              <a:t>  Sum across reporting DAACs of the data volume added to the individual archives divided by the days in the year (does not include NRT products)</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Total Archive Volume: </a:t>
            </a:r>
            <a:r>
              <a:rPr lang="en-US" sz="1100" dirty="0">
                <a:latin typeface="Arial" panose="020B0604020202020204" pitchFamily="34" charset="0"/>
              </a:rPr>
              <a:t>Sum across reporting DAACs of the data volumes in the archive as of end of the fiscal year (does not include NRT products)</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End User Distribution Products:</a:t>
            </a:r>
            <a:r>
              <a:rPr lang="en-US" sz="1100" dirty="0">
                <a:latin typeface="Arial" panose="020B0604020202020204" pitchFamily="34" charset="0"/>
              </a:rPr>
              <a:t> Total number of products distributed from all reporting DAACs and LANCE data providers</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End User Average Distribution Volume:</a:t>
            </a:r>
            <a:r>
              <a:rPr lang="en-US" sz="1100" dirty="0">
                <a:latin typeface="Arial" panose="020B0604020202020204" pitchFamily="34" charset="0"/>
              </a:rPr>
              <a:t>  Sum across reporting DAACs and LANCE data providers of the data volume distributed for the fiscal year divided by the days in the year</a:t>
            </a:r>
            <a:r>
              <a:rPr lang="en-US" sz="1100" dirty="0"/>
              <a:t> </a:t>
            </a:r>
          </a:p>
        </p:txBody>
      </p:sp>
      <p:sp>
        <p:nvSpPr>
          <p:cNvPr id="21511" name="Date Placeholder 8"/>
          <p:cNvSpPr>
            <a:spLocks noGrp="1"/>
          </p:cNvSpPr>
          <p:nvPr>
            <p:ph type="dt" sz="quarter" idx="10"/>
          </p:nvPr>
        </p:nvSpPr>
        <p:spPr>
          <a:xfrm>
            <a:off x="457200" y="6324600"/>
            <a:ext cx="2133600" cy="476250"/>
          </a:xfrm>
          <a:noFill/>
        </p:spPr>
        <p:txBody>
          <a:bodyPr/>
          <a:lstStyle/>
          <a:p>
            <a:r>
              <a:rPr lang="en-US" smtClean="0"/>
              <a:t>January 2018</a:t>
            </a:r>
            <a:endParaRPr lang="en-US" dirty="0"/>
          </a:p>
        </p:txBody>
      </p:sp>
      <p:sp>
        <p:nvSpPr>
          <p:cNvPr id="21512" name="Footer Placeholder 9"/>
          <p:cNvSpPr>
            <a:spLocks noGrp="1"/>
          </p:cNvSpPr>
          <p:nvPr>
            <p:ph type="ftr" sz="quarter" idx="11"/>
          </p:nvPr>
        </p:nvSpPr>
        <p:spPr>
          <a:xfrm>
            <a:off x="3124200" y="6324600"/>
            <a:ext cx="2895600" cy="476250"/>
          </a:xfrm>
          <a:noFill/>
        </p:spPr>
        <p:txBody>
          <a:bodyPr/>
          <a:lstStyle/>
          <a:p>
            <a:r>
              <a:rPr lang="en-US" smtClean="0"/>
              <a:t>FY2017 Annual Report</a:t>
            </a:r>
            <a:endParaRPr lang="en-US" dirty="0"/>
          </a:p>
        </p:txBody>
      </p:sp>
      <p:pic>
        <p:nvPicPr>
          <p:cNvPr id="2" name="Picture 1"/>
          <p:cNvPicPr>
            <a:picLocks noChangeAspect="1"/>
          </p:cNvPicPr>
          <p:nvPr/>
        </p:nvPicPr>
        <p:blipFill>
          <a:blip r:embed="rId3"/>
          <a:stretch>
            <a:fillRect/>
          </a:stretch>
        </p:blipFill>
        <p:spPr>
          <a:xfrm>
            <a:off x="1017956" y="677534"/>
            <a:ext cx="6748348" cy="230109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50</a:t>
            </a:fld>
            <a:endParaRPr lang="en-US" dirty="0"/>
          </a:p>
        </p:txBody>
      </p:sp>
      <p:sp>
        <p:nvSpPr>
          <p:cNvPr id="8" name="Title 1"/>
          <p:cNvSpPr txBox="1">
            <a:spLocks/>
          </p:cNvSpPr>
          <p:nvPr/>
        </p:nvSpPr>
        <p:spPr>
          <a:xfrm>
            <a:off x="457200" y="30480"/>
            <a:ext cx="8153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sz="3600" b="1" kern="0" dirty="0" err="1" smtClean="0"/>
              <a:t>Earthdata</a:t>
            </a:r>
            <a:r>
              <a:rPr lang="en-US" sz="3600" b="1" kern="0" dirty="0" smtClean="0"/>
              <a:t> Search Client</a:t>
            </a:r>
          </a:p>
        </p:txBody>
      </p:sp>
      <p:sp>
        <p:nvSpPr>
          <p:cNvPr id="6" name="Rectangle 5"/>
          <p:cNvSpPr/>
          <p:nvPr/>
        </p:nvSpPr>
        <p:spPr>
          <a:xfrm>
            <a:off x="152400" y="609600"/>
            <a:ext cx="8839200" cy="830997"/>
          </a:xfrm>
          <a:prstGeom prst="rect">
            <a:avLst/>
          </a:prstGeom>
        </p:spPr>
        <p:txBody>
          <a:bodyPr wrap="square">
            <a:spAutoFit/>
          </a:bodyPr>
          <a:lstStyle/>
          <a:p>
            <a:r>
              <a:rPr lang="en-US" dirty="0"/>
              <a:t>The </a:t>
            </a:r>
            <a:r>
              <a:rPr lang="en-US" dirty="0" err="1"/>
              <a:t>Earthdata</a:t>
            </a:r>
            <a:r>
              <a:rPr lang="en-US" dirty="0"/>
              <a:t> Search Client </a:t>
            </a:r>
            <a:r>
              <a:rPr lang="en-US" dirty="0" smtClean="0"/>
              <a:t>(EDSC) is </a:t>
            </a:r>
            <a:r>
              <a:rPr lang="en-US" dirty="0"/>
              <a:t>the primary client for accessing NASA Earth Science data via the flagship earthdata.nasa.gov website. Utilization of the EDSC is measured in terms of the number of sessions, or visits by a user over a short period of time, to the site as well as by acquisitions, which represent the number of times data was downloaded via the EDSC</a:t>
            </a:r>
            <a:r>
              <a:rPr lang="en-US" dirty="0" smtClean="0"/>
              <a:t>.</a:t>
            </a:r>
            <a:endParaRPr lang="en-US" dirty="0"/>
          </a:p>
        </p:txBody>
      </p:sp>
      <p:sp>
        <p:nvSpPr>
          <p:cNvPr id="9" name="Rectangle 8"/>
          <p:cNvSpPr/>
          <p:nvPr/>
        </p:nvSpPr>
        <p:spPr>
          <a:xfrm>
            <a:off x="142461" y="5632192"/>
            <a:ext cx="8925339" cy="646331"/>
          </a:xfrm>
          <a:prstGeom prst="rect">
            <a:avLst/>
          </a:prstGeom>
        </p:spPr>
        <p:txBody>
          <a:bodyPr wrap="square">
            <a:spAutoFit/>
          </a:bodyPr>
          <a:lstStyle/>
          <a:p>
            <a:r>
              <a:rPr lang="en-US" dirty="0"/>
              <a:t>EDSC acquisitions likewise increased, from around 700 weekly acquisitions at the start of FY2017 to an average of around 1500 weekly acquisitions by the end of FY2017, an increase of 2.1x. EDSC acquisitions were particularly high between March and July, with between 2000 and 2500 EDSC acquisitions through most of the period.</a:t>
            </a:r>
          </a:p>
        </p:txBody>
      </p:sp>
      <p:sp>
        <p:nvSpPr>
          <p:cNvPr id="12" name="Rectangle 11"/>
          <p:cNvSpPr/>
          <p:nvPr/>
        </p:nvSpPr>
        <p:spPr>
          <a:xfrm>
            <a:off x="142461" y="4939784"/>
            <a:ext cx="8812696" cy="646331"/>
          </a:xfrm>
          <a:prstGeom prst="rect">
            <a:avLst/>
          </a:prstGeom>
        </p:spPr>
        <p:txBody>
          <a:bodyPr wrap="square">
            <a:spAutoFit/>
          </a:bodyPr>
          <a:lstStyle/>
          <a:p>
            <a:r>
              <a:rPr lang="en-US" dirty="0"/>
              <a:t>The utilization of EDSC showed steady growth throughout FY2017, with the number of sessions and acquisitions via the EDSC growing as shown in the </a:t>
            </a:r>
            <a:r>
              <a:rPr lang="en-US" dirty="0" smtClean="0"/>
              <a:t>figures. EDSC </a:t>
            </a:r>
            <a:r>
              <a:rPr lang="en-US" dirty="0"/>
              <a:t>sessions grew from around 3,000 at the beginning of FY2017 to around 6000 by the end of FY2017, with peaks of over 7,600 weekly sessions in April 2017.</a:t>
            </a:r>
          </a:p>
        </p:txBody>
      </p:sp>
      <p:pic>
        <p:nvPicPr>
          <p:cNvPr id="7" name="Picture 6"/>
          <p:cNvPicPr>
            <a:picLocks noChangeAspect="1"/>
          </p:cNvPicPr>
          <p:nvPr/>
        </p:nvPicPr>
        <p:blipFill>
          <a:blip r:embed="rId2"/>
          <a:stretch>
            <a:fillRect/>
          </a:stretch>
        </p:blipFill>
        <p:spPr>
          <a:xfrm>
            <a:off x="-23191" y="1455837"/>
            <a:ext cx="9144000" cy="3259302"/>
          </a:xfrm>
          <a:prstGeom prst="rect">
            <a:avLst/>
          </a:prstGeom>
        </p:spPr>
      </p:pic>
    </p:spTree>
    <p:extLst>
      <p:ext uri="{BB962C8B-B14F-4D97-AF65-F5344CB8AC3E}">
        <p14:creationId xmlns:p14="http://schemas.microsoft.com/office/powerpoint/2010/main" val="10114314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51</a:t>
            </a:fld>
            <a:endParaRPr lang="en-US" dirty="0"/>
          </a:p>
        </p:txBody>
      </p:sp>
      <p:sp>
        <p:nvSpPr>
          <p:cNvPr id="6" name="Title 1"/>
          <p:cNvSpPr txBox="1">
            <a:spLocks/>
          </p:cNvSpPr>
          <p:nvPr/>
        </p:nvSpPr>
        <p:spPr>
          <a:xfrm>
            <a:off x="914400" y="457200"/>
            <a:ext cx="65532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b="1" kern="0" dirty="0" smtClean="0"/>
              <a:t>DAAC Profiles</a:t>
            </a:r>
            <a:endParaRPr lang="en-US" b="1" kern="0" dirty="0" smtClean="0">
              <a:solidFill>
                <a:srgbClr val="FF0000"/>
              </a:solidFill>
            </a:endParaRPr>
          </a:p>
        </p:txBody>
      </p:sp>
      <p:sp>
        <p:nvSpPr>
          <p:cNvPr id="7" name="Rectangle 9"/>
          <p:cNvSpPr>
            <a:spLocks noChangeArrowheads="1"/>
          </p:cNvSpPr>
          <p:nvPr/>
        </p:nvSpPr>
        <p:spPr bwMode="auto">
          <a:xfrm>
            <a:off x="2133600" y="1295400"/>
            <a:ext cx="3273136" cy="1200329"/>
          </a:xfrm>
          <a:prstGeom prst="rect">
            <a:avLst/>
          </a:prstGeom>
          <a:noFill/>
          <a:ln w="9525">
            <a:noFill/>
            <a:miter lim="800000"/>
            <a:headEnd/>
            <a:tailEnd/>
          </a:ln>
        </p:spPr>
        <p:txBody>
          <a:bodyPr wrap="square">
            <a:spAutoFit/>
          </a:bodyPr>
          <a:lstStyle/>
          <a:p>
            <a:pPr indent="457200">
              <a:lnSpc>
                <a:spcPct val="150000"/>
              </a:lnSpc>
              <a:buFont typeface="Arial" charset="0"/>
              <a:buChar char="•"/>
            </a:pPr>
            <a:r>
              <a:rPr lang="en-US" sz="2400" b="1" dirty="0" smtClean="0">
                <a:solidFill>
                  <a:schemeClr val="tx2"/>
                </a:solidFill>
              </a:rPr>
              <a:t>Individual DAACs</a:t>
            </a:r>
          </a:p>
          <a:p>
            <a:pPr indent="457200">
              <a:lnSpc>
                <a:spcPct val="150000"/>
              </a:lnSpc>
              <a:buFont typeface="Arial" charset="0"/>
              <a:buChar char="•"/>
            </a:pPr>
            <a:r>
              <a:rPr lang="en-US" sz="2400" b="1" dirty="0" smtClean="0">
                <a:solidFill>
                  <a:schemeClr val="tx2"/>
                </a:solidFill>
              </a:rPr>
              <a:t>LANCE</a:t>
            </a:r>
            <a:endParaRPr lang="en-US" sz="2400" b="1" dirty="0">
              <a:solidFill>
                <a:schemeClr val="tx2"/>
              </a:solidFill>
            </a:endParaRPr>
          </a:p>
        </p:txBody>
      </p:sp>
    </p:spTree>
    <p:extLst>
      <p:ext uri="{BB962C8B-B14F-4D97-AF65-F5344CB8AC3E}">
        <p14:creationId xmlns:p14="http://schemas.microsoft.com/office/powerpoint/2010/main" val="16551572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52</a:t>
            </a:fld>
            <a:endParaRPr lang="en-US" dirty="0"/>
          </a:p>
        </p:txBody>
      </p:sp>
      <p:pic>
        <p:nvPicPr>
          <p:cNvPr id="5" name="Picture 4"/>
          <p:cNvPicPr>
            <a:picLocks noChangeAspect="1"/>
          </p:cNvPicPr>
          <p:nvPr/>
        </p:nvPicPr>
        <p:blipFill>
          <a:blip r:embed="rId2"/>
          <a:stretch>
            <a:fillRect/>
          </a:stretch>
        </p:blipFill>
        <p:spPr>
          <a:xfrm>
            <a:off x="0" y="0"/>
            <a:ext cx="9144000" cy="6231528"/>
          </a:xfrm>
          <a:prstGeom prst="rect">
            <a:avLst/>
          </a:prstGeom>
        </p:spPr>
      </p:pic>
    </p:spTree>
    <p:extLst>
      <p:ext uri="{BB962C8B-B14F-4D97-AF65-F5344CB8AC3E}">
        <p14:creationId xmlns:p14="http://schemas.microsoft.com/office/powerpoint/2010/main" val="38874582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53</a:t>
            </a:fld>
            <a:endParaRPr lang="en-US" dirty="0"/>
          </a:p>
        </p:txBody>
      </p:sp>
      <p:pic>
        <p:nvPicPr>
          <p:cNvPr id="5" name="Picture 4"/>
          <p:cNvPicPr>
            <a:picLocks noChangeAspect="1"/>
          </p:cNvPicPr>
          <p:nvPr/>
        </p:nvPicPr>
        <p:blipFill>
          <a:blip r:embed="rId2"/>
          <a:stretch>
            <a:fillRect/>
          </a:stretch>
        </p:blipFill>
        <p:spPr>
          <a:xfrm>
            <a:off x="0" y="7754"/>
            <a:ext cx="9144000" cy="6297795"/>
          </a:xfrm>
          <a:prstGeom prst="rect">
            <a:avLst/>
          </a:prstGeom>
        </p:spPr>
      </p:pic>
    </p:spTree>
    <p:extLst>
      <p:ext uri="{BB962C8B-B14F-4D97-AF65-F5344CB8AC3E}">
        <p14:creationId xmlns:p14="http://schemas.microsoft.com/office/powerpoint/2010/main" val="12850256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54</a:t>
            </a:fld>
            <a:endParaRPr lang="en-US" dirty="0"/>
          </a:p>
        </p:txBody>
      </p:sp>
      <p:pic>
        <p:nvPicPr>
          <p:cNvPr id="7" name="Picture 6"/>
          <p:cNvPicPr>
            <a:picLocks noChangeAspect="1"/>
          </p:cNvPicPr>
          <p:nvPr/>
        </p:nvPicPr>
        <p:blipFill>
          <a:blip r:embed="rId2"/>
          <a:stretch>
            <a:fillRect/>
          </a:stretch>
        </p:blipFill>
        <p:spPr>
          <a:xfrm>
            <a:off x="0" y="0"/>
            <a:ext cx="9144000" cy="6324600"/>
          </a:xfrm>
          <a:prstGeom prst="rect">
            <a:avLst/>
          </a:prstGeom>
        </p:spPr>
      </p:pic>
    </p:spTree>
    <p:extLst>
      <p:ext uri="{BB962C8B-B14F-4D97-AF65-F5344CB8AC3E}">
        <p14:creationId xmlns:p14="http://schemas.microsoft.com/office/powerpoint/2010/main" val="28448795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55</a:t>
            </a:fld>
            <a:endParaRPr lang="en-US" dirty="0"/>
          </a:p>
        </p:txBody>
      </p:sp>
      <p:pic>
        <p:nvPicPr>
          <p:cNvPr id="7" name="Picture 6"/>
          <p:cNvPicPr>
            <a:picLocks noChangeAspect="1"/>
          </p:cNvPicPr>
          <p:nvPr/>
        </p:nvPicPr>
        <p:blipFill>
          <a:blip r:embed="rId2"/>
          <a:stretch>
            <a:fillRect/>
          </a:stretch>
        </p:blipFill>
        <p:spPr>
          <a:xfrm>
            <a:off x="-5080" y="0"/>
            <a:ext cx="9144000" cy="6128512"/>
          </a:xfrm>
          <a:prstGeom prst="rect">
            <a:avLst/>
          </a:prstGeom>
        </p:spPr>
      </p:pic>
    </p:spTree>
    <p:extLst>
      <p:ext uri="{BB962C8B-B14F-4D97-AF65-F5344CB8AC3E}">
        <p14:creationId xmlns:p14="http://schemas.microsoft.com/office/powerpoint/2010/main" val="42615409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56</a:t>
            </a:fld>
            <a:endParaRPr lang="en-US" dirty="0"/>
          </a:p>
        </p:txBody>
      </p:sp>
      <p:pic>
        <p:nvPicPr>
          <p:cNvPr id="5" name="Picture 4"/>
          <p:cNvPicPr>
            <a:picLocks noChangeAspect="1"/>
          </p:cNvPicPr>
          <p:nvPr/>
        </p:nvPicPr>
        <p:blipFill>
          <a:blip r:embed="rId2"/>
          <a:stretch>
            <a:fillRect/>
          </a:stretch>
        </p:blipFill>
        <p:spPr>
          <a:xfrm>
            <a:off x="10160" y="0"/>
            <a:ext cx="9144000" cy="6231528"/>
          </a:xfrm>
          <a:prstGeom prst="rect">
            <a:avLst/>
          </a:prstGeom>
        </p:spPr>
      </p:pic>
    </p:spTree>
    <p:extLst>
      <p:ext uri="{BB962C8B-B14F-4D97-AF65-F5344CB8AC3E}">
        <p14:creationId xmlns:p14="http://schemas.microsoft.com/office/powerpoint/2010/main" val="1122549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57</a:t>
            </a:fld>
            <a:endParaRPr lang="en-US" dirty="0"/>
          </a:p>
        </p:txBody>
      </p:sp>
      <p:pic>
        <p:nvPicPr>
          <p:cNvPr id="6" name="Picture 5"/>
          <p:cNvPicPr>
            <a:picLocks noChangeAspect="1"/>
          </p:cNvPicPr>
          <p:nvPr/>
        </p:nvPicPr>
        <p:blipFill>
          <a:blip r:embed="rId2"/>
          <a:stretch>
            <a:fillRect/>
          </a:stretch>
        </p:blipFill>
        <p:spPr>
          <a:xfrm>
            <a:off x="0" y="-35560"/>
            <a:ext cx="9144000" cy="6231528"/>
          </a:xfrm>
          <a:prstGeom prst="rect">
            <a:avLst/>
          </a:prstGeom>
        </p:spPr>
      </p:pic>
    </p:spTree>
    <p:extLst>
      <p:ext uri="{BB962C8B-B14F-4D97-AF65-F5344CB8AC3E}">
        <p14:creationId xmlns:p14="http://schemas.microsoft.com/office/powerpoint/2010/main" val="41647967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58</a:t>
            </a:fld>
            <a:endParaRPr lang="en-US" dirty="0"/>
          </a:p>
        </p:txBody>
      </p:sp>
      <p:pic>
        <p:nvPicPr>
          <p:cNvPr id="6" name="Picture 5"/>
          <p:cNvPicPr>
            <a:picLocks noChangeAspect="1"/>
          </p:cNvPicPr>
          <p:nvPr/>
        </p:nvPicPr>
        <p:blipFill>
          <a:blip r:embed="rId2"/>
          <a:stretch>
            <a:fillRect/>
          </a:stretch>
        </p:blipFill>
        <p:spPr>
          <a:xfrm>
            <a:off x="0" y="0"/>
            <a:ext cx="9144000" cy="6225879"/>
          </a:xfrm>
          <a:prstGeom prst="rect">
            <a:avLst/>
          </a:prstGeom>
        </p:spPr>
      </p:pic>
    </p:spTree>
    <p:extLst>
      <p:ext uri="{BB962C8B-B14F-4D97-AF65-F5344CB8AC3E}">
        <p14:creationId xmlns:p14="http://schemas.microsoft.com/office/powerpoint/2010/main" val="18729649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59</a:t>
            </a:fld>
            <a:endParaRPr lang="en-US" dirty="0"/>
          </a:p>
        </p:txBody>
      </p:sp>
      <p:pic>
        <p:nvPicPr>
          <p:cNvPr id="5" name="Picture 4"/>
          <p:cNvPicPr>
            <a:picLocks noChangeAspect="1"/>
          </p:cNvPicPr>
          <p:nvPr/>
        </p:nvPicPr>
        <p:blipFill>
          <a:blip r:embed="rId2"/>
          <a:stretch>
            <a:fillRect/>
          </a:stretch>
        </p:blipFill>
        <p:spPr>
          <a:xfrm>
            <a:off x="0" y="-20320"/>
            <a:ext cx="9144000" cy="6231528"/>
          </a:xfrm>
          <a:prstGeom prst="rect">
            <a:avLst/>
          </a:prstGeom>
        </p:spPr>
      </p:pic>
    </p:spTree>
    <p:extLst>
      <p:ext uri="{BB962C8B-B14F-4D97-AF65-F5344CB8AC3E}">
        <p14:creationId xmlns:p14="http://schemas.microsoft.com/office/powerpoint/2010/main" val="2507534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7665" y="6452870"/>
            <a:ext cx="2133600" cy="476250"/>
          </a:xfrm>
        </p:spPr>
        <p:txBody>
          <a:bodyPr/>
          <a:lstStyle/>
          <a:p>
            <a:r>
              <a:rPr lang="en-US" smtClean="0"/>
              <a:t>January 2018</a:t>
            </a:r>
            <a:endParaRPr lang="en-US" dirty="0"/>
          </a:p>
        </p:txBody>
      </p:sp>
      <p:sp>
        <p:nvSpPr>
          <p:cNvPr id="3" name="Footer Placeholder 2"/>
          <p:cNvSpPr>
            <a:spLocks noGrp="1"/>
          </p:cNvSpPr>
          <p:nvPr>
            <p:ph type="ftr" sz="quarter" idx="11"/>
          </p:nvPr>
        </p:nvSpPr>
        <p:spPr>
          <a:xfrm>
            <a:off x="3112770" y="6483350"/>
            <a:ext cx="2895600" cy="476250"/>
          </a:xfrm>
        </p:spPr>
        <p:txBody>
          <a:bodyPr/>
          <a:lstStyle/>
          <a:p>
            <a:r>
              <a:rPr lang="en-US" smtClean="0"/>
              <a:t>FY2017 Annual Report</a:t>
            </a:r>
            <a:endParaRPr lang="en-US" dirty="0"/>
          </a:p>
        </p:txBody>
      </p:sp>
      <p:sp>
        <p:nvSpPr>
          <p:cNvPr id="4" name="Slide Number Placeholder 3"/>
          <p:cNvSpPr>
            <a:spLocks noGrp="1"/>
          </p:cNvSpPr>
          <p:nvPr>
            <p:ph type="sldNum" sz="quarter" idx="12"/>
          </p:nvPr>
        </p:nvSpPr>
        <p:spPr>
          <a:xfrm>
            <a:off x="6915150" y="6483350"/>
            <a:ext cx="2133600" cy="476250"/>
          </a:xfrm>
        </p:spPr>
        <p:txBody>
          <a:bodyPr/>
          <a:lstStyle/>
          <a:p>
            <a:fld id="{F9EE67B7-608E-4AD9-AF64-FF488EC2DE5B}" type="slidenum">
              <a:rPr lang="en-US" smtClean="0"/>
              <a:pPr/>
              <a:t>6</a:t>
            </a:fld>
            <a:endParaRPr lang="en-US" dirty="0"/>
          </a:p>
        </p:txBody>
      </p:sp>
      <p:sp>
        <p:nvSpPr>
          <p:cNvPr id="5" name="Rectangle 2"/>
          <p:cNvSpPr txBox="1">
            <a:spLocks noChangeArrowheads="1"/>
          </p:cNvSpPr>
          <p:nvPr/>
        </p:nvSpPr>
        <p:spPr>
          <a:xfrm>
            <a:off x="0" y="35798"/>
            <a:ext cx="9067800" cy="726662"/>
          </a:xfrm>
          <a:prstGeom prst="rect">
            <a:avLst/>
          </a:prstGeom>
        </p:spPr>
        <p:txBody>
          <a:bodyPr/>
          <a:lstStyle/>
          <a:p>
            <a:pPr lvl="0" algn="ctr"/>
            <a:r>
              <a:rPr lang="en-US" sz="2400" b="1" kern="0" dirty="0" smtClean="0">
                <a:solidFill>
                  <a:schemeClr val="tx2"/>
                </a:solidFill>
                <a:latin typeface="+mj-lt"/>
                <a:cs typeface="ヒラギノ角ゴ Pro W3" pitchFamily="-65" charset="-128"/>
              </a:rPr>
              <a:t>Land Atmosphere Near real-time Capability for EOS (LANCE) Summary</a:t>
            </a:r>
            <a:endParaRPr kumimoji="0" lang="en-US" sz="2400" b="1" i="0" u="none" strike="noStrike" kern="0" cap="none" spc="0" normalizeH="0" baseline="0" noProof="0" dirty="0" smtClean="0">
              <a:ln>
                <a:noFill/>
              </a:ln>
              <a:solidFill>
                <a:schemeClr val="tx2"/>
              </a:solidFill>
              <a:effectLst/>
              <a:uLnTx/>
              <a:uFillTx/>
              <a:latin typeface="+mj-lt"/>
              <a:cs typeface="ヒラギノ角ゴ Pro W3" pitchFamily="-65" charset="-128"/>
            </a:endParaRPr>
          </a:p>
        </p:txBody>
      </p:sp>
      <p:pic>
        <p:nvPicPr>
          <p:cNvPr id="9" name="Picture 8"/>
          <p:cNvPicPr>
            <a:picLocks noChangeAspect="1"/>
          </p:cNvPicPr>
          <p:nvPr/>
        </p:nvPicPr>
        <p:blipFill>
          <a:blip r:embed="rId2"/>
          <a:stretch>
            <a:fillRect/>
          </a:stretch>
        </p:blipFill>
        <p:spPr>
          <a:xfrm>
            <a:off x="1524000" y="825949"/>
            <a:ext cx="5629260" cy="2384096"/>
          </a:xfrm>
          <a:prstGeom prst="rect">
            <a:avLst/>
          </a:prstGeom>
        </p:spPr>
      </p:pic>
      <p:pic>
        <p:nvPicPr>
          <p:cNvPr id="10" name="Picture 9"/>
          <p:cNvPicPr>
            <a:picLocks noChangeAspect="1"/>
          </p:cNvPicPr>
          <p:nvPr/>
        </p:nvPicPr>
        <p:blipFill>
          <a:blip r:embed="rId3"/>
          <a:stretch>
            <a:fillRect/>
          </a:stretch>
        </p:blipFill>
        <p:spPr>
          <a:xfrm>
            <a:off x="1524000" y="3062781"/>
            <a:ext cx="5898170" cy="3573644"/>
          </a:xfrm>
          <a:prstGeom prst="rect">
            <a:avLst/>
          </a:prstGeom>
        </p:spPr>
      </p:pic>
    </p:spTree>
    <p:extLst>
      <p:ext uri="{BB962C8B-B14F-4D97-AF65-F5344CB8AC3E}">
        <p14:creationId xmlns:p14="http://schemas.microsoft.com/office/powerpoint/2010/main" val="40598783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60</a:t>
            </a:fld>
            <a:endParaRPr lang="en-US" dirty="0"/>
          </a:p>
        </p:txBody>
      </p:sp>
      <p:pic>
        <p:nvPicPr>
          <p:cNvPr id="6" name="Picture 5"/>
          <p:cNvPicPr>
            <a:picLocks noChangeAspect="1"/>
          </p:cNvPicPr>
          <p:nvPr/>
        </p:nvPicPr>
        <p:blipFill>
          <a:blip r:embed="rId2"/>
          <a:stretch>
            <a:fillRect/>
          </a:stretch>
        </p:blipFill>
        <p:spPr>
          <a:xfrm>
            <a:off x="0" y="0"/>
            <a:ext cx="9144000" cy="6231528"/>
          </a:xfrm>
          <a:prstGeom prst="rect">
            <a:avLst/>
          </a:prstGeom>
        </p:spPr>
      </p:pic>
    </p:spTree>
    <p:extLst>
      <p:ext uri="{BB962C8B-B14F-4D97-AF65-F5344CB8AC3E}">
        <p14:creationId xmlns:p14="http://schemas.microsoft.com/office/powerpoint/2010/main" val="21354562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61</a:t>
            </a:fld>
            <a:endParaRPr lang="en-US" dirty="0"/>
          </a:p>
        </p:txBody>
      </p:sp>
      <p:pic>
        <p:nvPicPr>
          <p:cNvPr id="5" name="Picture 4"/>
          <p:cNvPicPr>
            <a:picLocks noChangeAspect="1"/>
          </p:cNvPicPr>
          <p:nvPr/>
        </p:nvPicPr>
        <p:blipFill>
          <a:blip r:embed="rId2"/>
          <a:stretch>
            <a:fillRect/>
          </a:stretch>
        </p:blipFill>
        <p:spPr>
          <a:xfrm>
            <a:off x="0" y="-10160"/>
            <a:ext cx="9144000" cy="6231528"/>
          </a:xfrm>
          <a:prstGeom prst="rect">
            <a:avLst/>
          </a:prstGeom>
        </p:spPr>
      </p:pic>
    </p:spTree>
    <p:extLst>
      <p:ext uri="{BB962C8B-B14F-4D97-AF65-F5344CB8AC3E}">
        <p14:creationId xmlns:p14="http://schemas.microsoft.com/office/powerpoint/2010/main" val="9510296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62</a:t>
            </a:fld>
            <a:endParaRPr lang="en-US" dirty="0"/>
          </a:p>
        </p:txBody>
      </p:sp>
      <p:pic>
        <p:nvPicPr>
          <p:cNvPr id="6" name="Picture 5"/>
          <p:cNvPicPr>
            <a:picLocks noChangeAspect="1"/>
          </p:cNvPicPr>
          <p:nvPr/>
        </p:nvPicPr>
        <p:blipFill>
          <a:blip r:embed="rId2"/>
          <a:stretch>
            <a:fillRect/>
          </a:stretch>
        </p:blipFill>
        <p:spPr>
          <a:xfrm>
            <a:off x="0" y="0"/>
            <a:ext cx="9144000" cy="6231528"/>
          </a:xfrm>
          <a:prstGeom prst="rect">
            <a:avLst/>
          </a:prstGeom>
        </p:spPr>
      </p:pic>
    </p:spTree>
    <p:extLst>
      <p:ext uri="{BB962C8B-B14F-4D97-AF65-F5344CB8AC3E}">
        <p14:creationId xmlns:p14="http://schemas.microsoft.com/office/powerpoint/2010/main" val="15181826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63</a:t>
            </a:fld>
            <a:endParaRPr lang="en-US" dirty="0"/>
          </a:p>
        </p:txBody>
      </p:sp>
      <p:pic>
        <p:nvPicPr>
          <p:cNvPr id="5" name="Picture 4"/>
          <p:cNvPicPr>
            <a:picLocks noChangeAspect="1"/>
          </p:cNvPicPr>
          <p:nvPr/>
        </p:nvPicPr>
        <p:blipFill>
          <a:blip r:embed="rId2"/>
          <a:stretch>
            <a:fillRect/>
          </a:stretch>
        </p:blipFill>
        <p:spPr>
          <a:xfrm>
            <a:off x="0" y="10160"/>
            <a:ext cx="9144000" cy="6231528"/>
          </a:xfrm>
          <a:prstGeom prst="rect">
            <a:avLst/>
          </a:prstGeom>
        </p:spPr>
      </p:pic>
    </p:spTree>
    <p:extLst>
      <p:ext uri="{BB962C8B-B14F-4D97-AF65-F5344CB8AC3E}">
        <p14:creationId xmlns:p14="http://schemas.microsoft.com/office/powerpoint/2010/main" val="40806354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2018</a:t>
            </a:r>
            <a:endParaRPr lang="en-US" dirty="0"/>
          </a:p>
        </p:txBody>
      </p:sp>
      <p:sp>
        <p:nvSpPr>
          <p:cNvPr id="3" name="Footer Placeholder 2"/>
          <p:cNvSpPr>
            <a:spLocks noGrp="1"/>
          </p:cNvSpPr>
          <p:nvPr>
            <p:ph type="ftr" sz="quarter" idx="11"/>
          </p:nvPr>
        </p:nvSpPr>
        <p:spPr/>
        <p:txBody>
          <a:bodyPr/>
          <a:lstStyle/>
          <a:p>
            <a:r>
              <a:rPr lang="en-US" smtClean="0"/>
              <a:t>FY2017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64</a:t>
            </a:fld>
            <a:endParaRPr lang="en-US" dirty="0"/>
          </a:p>
        </p:txBody>
      </p:sp>
      <p:pic>
        <p:nvPicPr>
          <p:cNvPr id="6" name="Picture 5"/>
          <p:cNvPicPr>
            <a:picLocks noChangeAspect="1"/>
          </p:cNvPicPr>
          <p:nvPr/>
        </p:nvPicPr>
        <p:blipFill>
          <a:blip r:embed="rId2"/>
          <a:stretch>
            <a:fillRect/>
          </a:stretch>
        </p:blipFill>
        <p:spPr>
          <a:xfrm>
            <a:off x="0" y="0"/>
            <a:ext cx="9144000" cy="6324600"/>
          </a:xfrm>
          <a:prstGeom prst="rect">
            <a:avLst/>
          </a:prstGeom>
        </p:spPr>
      </p:pic>
    </p:spTree>
    <p:extLst>
      <p:ext uri="{BB962C8B-B14F-4D97-AF65-F5344CB8AC3E}">
        <p14:creationId xmlns:p14="http://schemas.microsoft.com/office/powerpoint/2010/main" val="4152939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January 2018</a:t>
            </a:r>
            <a:endParaRPr lang="en-US" dirty="0"/>
          </a:p>
        </p:txBody>
      </p:sp>
      <p:sp>
        <p:nvSpPr>
          <p:cNvPr id="8" name="Footer Placeholder 7"/>
          <p:cNvSpPr>
            <a:spLocks noGrp="1"/>
          </p:cNvSpPr>
          <p:nvPr>
            <p:ph type="ftr" sz="quarter" idx="11"/>
          </p:nvPr>
        </p:nvSpPr>
        <p:spPr/>
        <p:txBody>
          <a:bodyPr/>
          <a:lstStyle/>
          <a:p>
            <a:r>
              <a:rPr lang="en-US" smtClean="0"/>
              <a:t>FY2017 Annual Report</a:t>
            </a:r>
            <a:endParaRPr lang="en-US" dirty="0"/>
          </a:p>
        </p:txBody>
      </p:sp>
      <p:sp>
        <p:nvSpPr>
          <p:cNvPr id="9" name="Slide Number Placeholder 8"/>
          <p:cNvSpPr>
            <a:spLocks noGrp="1"/>
          </p:cNvSpPr>
          <p:nvPr>
            <p:ph type="sldNum" sz="quarter" idx="12"/>
          </p:nvPr>
        </p:nvSpPr>
        <p:spPr/>
        <p:txBody>
          <a:bodyPr/>
          <a:lstStyle/>
          <a:p>
            <a:fld id="{AADBADA9-B84A-43F0-83A8-8501FB2F9C7C}" type="slidenum">
              <a:rPr lang="en-US" smtClean="0"/>
              <a:pPr/>
              <a:t>65</a:t>
            </a:fld>
            <a:endParaRPr lang="en-US" dirty="0"/>
          </a:p>
        </p:txBody>
      </p:sp>
      <p:pic>
        <p:nvPicPr>
          <p:cNvPr id="12" name="Picture 11"/>
          <p:cNvPicPr>
            <a:picLocks noChangeAspect="1"/>
          </p:cNvPicPr>
          <p:nvPr/>
        </p:nvPicPr>
        <p:blipFill>
          <a:blip r:embed="rId2"/>
          <a:stretch>
            <a:fillRect/>
          </a:stretch>
        </p:blipFill>
        <p:spPr>
          <a:xfrm>
            <a:off x="0" y="0"/>
            <a:ext cx="9144000" cy="6324600"/>
          </a:xfrm>
          <a:prstGeom prst="rect">
            <a:avLst/>
          </a:prstGeom>
        </p:spPr>
      </p:pic>
    </p:spTree>
    <p:extLst>
      <p:ext uri="{BB962C8B-B14F-4D97-AF65-F5344CB8AC3E}">
        <p14:creationId xmlns:p14="http://schemas.microsoft.com/office/powerpoint/2010/main" val="5653316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42"/>
          <p:cNvSpPr>
            <a:spLocks noGrp="1" noChangeArrowheads="1"/>
          </p:cNvSpPr>
          <p:nvPr>
            <p:ph type="title"/>
          </p:nvPr>
        </p:nvSpPr>
        <p:spPr>
          <a:xfrm>
            <a:off x="457200" y="152400"/>
            <a:ext cx="8229600" cy="304800"/>
          </a:xfrm>
        </p:spPr>
        <p:txBody>
          <a:bodyPr/>
          <a:lstStyle/>
          <a:p>
            <a:pPr eaLnBrk="1" hangingPunct="1"/>
            <a:r>
              <a:rPr lang="en-US" sz="2800" dirty="0" smtClean="0"/>
              <a:t>Definitions (1 of 3)</a:t>
            </a:r>
          </a:p>
        </p:txBody>
      </p:sp>
      <p:sp>
        <p:nvSpPr>
          <p:cNvPr id="6" name="Slide Number Placeholder 5"/>
          <p:cNvSpPr>
            <a:spLocks noGrp="1"/>
          </p:cNvSpPr>
          <p:nvPr>
            <p:ph type="sldNum" sz="quarter" idx="12"/>
          </p:nvPr>
        </p:nvSpPr>
        <p:spPr/>
        <p:txBody>
          <a:bodyPr/>
          <a:lstStyle/>
          <a:p>
            <a:fld id="{AE8F0F16-91BB-4D8F-B046-CF2671AC904D}" type="slidenum">
              <a:rPr lang="en-US"/>
              <a:pPr/>
              <a:t>66</a:t>
            </a:fld>
            <a:endParaRPr lang="en-US" dirty="0"/>
          </a:p>
        </p:txBody>
      </p:sp>
      <p:sp>
        <p:nvSpPr>
          <p:cNvPr id="51206" name="Date Placeholder 7"/>
          <p:cNvSpPr>
            <a:spLocks noGrp="1"/>
          </p:cNvSpPr>
          <p:nvPr>
            <p:ph type="dt" sz="quarter" idx="10"/>
          </p:nvPr>
        </p:nvSpPr>
        <p:spPr>
          <a:noFill/>
        </p:spPr>
        <p:txBody>
          <a:bodyPr/>
          <a:lstStyle/>
          <a:p>
            <a:r>
              <a:rPr lang="en-US" smtClean="0"/>
              <a:t>January 2018</a:t>
            </a:r>
            <a:endParaRPr lang="en-US" dirty="0"/>
          </a:p>
        </p:txBody>
      </p:sp>
      <p:sp>
        <p:nvSpPr>
          <p:cNvPr id="51207" name="Footer Placeholder 8"/>
          <p:cNvSpPr>
            <a:spLocks noGrp="1"/>
          </p:cNvSpPr>
          <p:nvPr>
            <p:ph type="ftr" sz="quarter" idx="11"/>
          </p:nvPr>
        </p:nvSpPr>
        <p:spPr>
          <a:noFill/>
        </p:spPr>
        <p:txBody>
          <a:bodyPr/>
          <a:lstStyle/>
          <a:p>
            <a:r>
              <a:rPr lang="en-US" smtClean="0"/>
              <a:t>FY2017 Annual Report</a:t>
            </a:r>
            <a:endParaRPr lang="en-US" dirty="0"/>
          </a:p>
        </p:txBody>
      </p:sp>
      <p:pic>
        <p:nvPicPr>
          <p:cNvPr id="89093" name="Picture 5"/>
          <p:cNvPicPr>
            <a:picLocks noChangeAspect="1" noChangeArrowheads="1"/>
          </p:cNvPicPr>
          <p:nvPr/>
        </p:nvPicPr>
        <p:blipFill>
          <a:blip r:embed="rId3"/>
          <a:srcRect/>
          <a:stretch>
            <a:fillRect/>
          </a:stretch>
        </p:blipFill>
        <p:spPr bwMode="auto">
          <a:xfrm>
            <a:off x="914400" y="561975"/>
            <a:ext cx="7372350" cy="5734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0"/>
            <a:ext cx="8001000" cy="609600"/>
          </a:xfrm>
        </p:spPr>
        <p:txBody>
          <a:bodyPr/>
          <a:lstStyle/>
          <a:p>
            <a:pPr eaLnBrk="1" hangingPunct="1"/>
            <a:r>
              <a:rPr lang="en-US" sz="2800" dirty="0" smtClean="0"/>
              <a:t>Definitions (2 of 3)</a:t>
            </a:r>
          </a:p>
        </p:txBody>
      </p:sp>
      <p:sp>
        <p:nvSpPr>
          <p:cNvPr id="5" name="Slide Number Placeholder 4"/>
          <p:cNvSpPr>
            <a:spLocks noGrp="1"/>
          </p:cNvSpPr>
          <p:nvPr>
            <p:ph type="sldNum" sz="quarter" idx="12"/>
          </p:nvPr>
        </p:nvSpPr>
        <p:spPr/>
        <p:txBody>
          <a:bodyPr/>
          <a:lstStyle/>
          <a:p>
            <a:fld id="{0E05F261-EF58-4FDD-A611-EDE739EDA518}" type="slidenum">
              <a:rPr lang="en-US"/>
              <a:pPr/>
              <a:t>67</a:t>
            </a:fld>
            <a:endParaRPr lang="en-US" dirty="0"/>
          </a:p>
        </p:txBody>
      </p:sp>
      <p:sp>
        <p:nvSpPr>
          <p:cNvPr id="53253" name="Date Placeholder 6"/>
          <p:cNvSpPr>
            <a:spLocks noGrp="1"/>
          </p:cNvSpPr>
          <p:nvPr>
            <p:ph type="dt" sz="quarter" idx="10"/>
          </p:nvPr>
        </p:nvSpPr>
        <p:spPr>
          <a:noFill/>
        </p:spPr>
        <p:txBody>
          <a:bodyPr/>
          <a:lstStyle/>
          <a:p>
            <a:r>
              <a:rPr lang="en-US" smtClean="0"/>
              <a:t>January 2018</a:t>
            </a:r>
            <a:endParaRPr lang="en-US" dirty="0"/>
          </a:p>
        </p:txBody>
      </p:sp>
      <p:sp>
        <p:nvSpPr>
          <p:cNvPr id="53254" name="Footer Placeholder 7"/>
          <p:cNvSpPr>
            <a:spLocks noGrp="1"/>
          </p:cNvSpPr>
          <p:nvPr>
            <p:ph type="ftr" sz="quarter" idx="11"/>
          </p:nvPr>
        </p:nvSpPr>
        <p:spPr>
          <a:noFill/>
        </p:spPr>
        <p:txBody>
          <a:bodyPr/>
          <a:lstStyle/>
          <a:p>
            <a:r>
              <a:rPr lang="en-US" smtClean="0"/>
              <a:t>FY2017 Annual Report</a:t>
            </a:r>
            <a:endParaRPr lang="en-US" dirty="0"/>
          </a:p>
        </p:txBody>
      </p:sp>
      <p:pic>
        <p:nvPicPr>
          <p:cNvPr id="87043" name="Picture 3"/>
          <p:cNvPicPr>
            <a:picLocks noChangeAspect="1" noChangeArrowheads="1"/>
          </p:cNvPicPr>
          <p:nvPr/>
        </p:nvPicPr>
        <p:blipFill>
          <a:blip r:embed="rId3"/>
          <a:srcRect/>
          <a:stretch>
            <a:fillRect/>
          </a:stretch>
        </p:blipFill>
        <p:spPr bwMode="auto">
          <a:xfrm>
            <a:off x="838200" y="609600"/>
            <a:ext cx="75819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476250"/>
          </a:xfrm>
        </p:spPr>
        <p:txBody>
          <a:bodyPr/>
          <a:lstStyle/>
          <a:p>
            <a:r>
              <a:rPr lang="en-US" smtClean="0"/>
              <a:t>January 2018</a:t>
            </a:r>
            <a:endParaRPr lang="en-US" dirty="0"/>
          </a:p>
        </p:txBody>
      </p:sp>
      <p:sp>
        <p:nvSpPr>
          <p:cNvPr id="3" name="Footer Placeholder 2"/>
          <p:cNvSpPr>
            <a:spLocks noGrp="1"/>
          </p:cNvSpPr>
          <p:nvPr>
            <p:ph type="ftr" sz="quarter" idx="11"/>
          </p:nvPr>
        </p:nvSpPr>
        <p:spPr>
          <a:xfrm>
            <a:off x="3124200" y="6324600"/>
            <a:ext cx="2895600" cy="476250"/>
          </a:xfrm>
        </p:spPr>
        <p:txBody>
          <a:bodyPr/>
          <a:lstStyle/>
          <a:p>
            <a:r>
              <a:rPr lang="en-US" smtClean="0"/>
              <a:t>FY2017 Annual Report</a:t>
            </a:r>
            <a:endParaRPr lang="en-US" dirty="0"/>
          </a:p>
        </p:txBody>
      </p:sp>
      <p:sp>
        <p:nvSpPr>
          <p:cNvPr id="4" name="Slide Number Placeholder 3"/>
          <p:cNvSpPr>
            <a:spLocks noGrp="1"/>
          </p:cNvSpPr>
          <p:nvPr>
            <p:ph type="sldNum" sz="quarter" idx="12"/>
          </p:nvPr>
        </p:nvSpPr>
        <p:spPr>
          <a:xfrm>
            <a:off x="6629400" y="6305550"/>
            <a:ext cx="2133600" cy="476250"/>
          </a:xfrm>
        </p:spPr>
        <p:txBody>
          <a:bodyPr/>
          <a:lstStyle/>
          <a:p>
            <a:fld id="{F9EE67B7-608E-4AD9-AF64-FF488EC2DE5B}" type="slidenum">
              <a:rPr lang="en-US" smtClean="0"/>
              <a:pPr/>
              <a:t>68</a:t>
            </a:fld>
            <a:endParaRPr lang="en-US" dirty="0"/>
          </a:p>
        </p:txBody>
      </p:sp>
      <p:sp>
        <p:nvSpPr>
          <p:cNvPr id="5" name="Rectangle 2"/>
          <p:cNvSpPr txBox="1">
            <a:spLocks noChangeArrowheads="1"/>
          </p:cNvSpPr>
          <p:nvPr/>
        </p:nvSpPr>
        <p:spPr>
          <a:xfrm>
            <a:off x="304800" y="152400"/>
            <a:ext cx="80010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Definitions (3 of 3)</a:t>
            </a:r>
          </a:p>
        </p:txBody>
      </p:sp>
      <p:pic>
        <p:nvPicPr>
          <p:cNvPr id="84993" name="Picture 1"/>
          <p:cNvPicPr>
            <a:picLocks noChangeAspect="1" noChangeArrowheads="1"/>
          </p:cNvPicPr>
          <p:nvPr/>
        </p:nvPicPr>
        <p:blipFill>
          <a:blip r:embed="rId2"/>
          <a:srcRect/>
          <a:stretch>
            <a:fillRect/>
          </a:stretch>
        </p:blipFill>
        <p:spPr bwMode="auto">
          <a:xfrm>
            <a:off x="838200" y="838200"/>
            <a:ext cx="7581900"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32955" y="66765"/>
            <a:ext cx="8229600" cy="1219200"/>
          </a:xfrm>
        </p:spPr>
        <p:txBody>
          <a:bodyPr/>
          <a:lstStyle/>
          <a:p>
            <a:r>
              <a:rPr lang="en-US" b="1" dirty="0" smtClean="0"/>
              <a:t>Data Metrics</a:t>
            </a:r>
          </a:p>
        </p:txBody>
      </p:sp>
      <p:sp>
        <p:nvSpPr>
          <p:cNvPr id="8" name="Slide Number Placeholder 7"/>
          <p:cNvSpPr>
            <a:spLocks noGrp="1"/>
          </p:cNvSpPr>
          <p:nvPr>
            <p:ph type="sldNum" sz="quarter" idx="12"/>
          </p:nvPr>
        </p:nvSpPr>
        <p:spPr>
          <a:xfrm>
            <a:off x="6629400" y="6303334"/>
            <a:ext cx="2133600" cy="476250"/>
          </a:xfrm>
        </p:spPr>
        <p:txBody>
          <a:bodyPr/>
          <a:lstStyle/>
          <a:p>
            <a:fld id="{D3F7D843-6E7F-4947-ADC1-43E50453DB61}" type="slidenum">
              <a:rPr lang="en-US"/>
              <a:pPr/>
              <a:t>7</a:t>
            </a:fld>
            <a:endParaRPr lang="en-US" dirty="0"/>
          </a:p>
        </p:txBody>
      </p:sp>
      <p:sp>
        <p:nvSpPr>
          <p:cNvPr id="23556" name="TextBox 8"/>
          <p:cNvSpPr txBox="1">
            <a:spLocks noChangeArrowheads="1"/>
          </p:cNvSpPr>
          <p:nvPr/>
        </p:nvSpPr>
        <p:spPr bwMode="auto">
          <a:xfrm>
            <a:off x="73602" y="1020883"/>
            <a:ext cx="5464629" cy="4893647"/>
          </a:xfrm>
          <a:prstGeom prst="rect">
            <a:avLst/>
          </a:prstGeom>
          <a:noFill/>
          <a:ln w="9525">
            <a:noFill/>
            <a:miter lim="800000"/>
            <a:headEnd/>
            <a:tailEnd/>
          </a:ln>
        </p:spPr>
        <p:txBody>
          <a:bodyPr wrap="square">
            <a:spAutoFit/>
          </a:bodyPr>
          <a:lstStyle/>
          <a:p>
            <a:pPr indent="457200">
              <a:buFont typeface="Arial" charset="0"/>
              <a:buChar char="•"/>
            </a:pPr>
            <a:r>
              <a:rPr lang="en-US" sz="2400" b="1" dirty="0"/>
              <a:t>Ingest</a:t>
            </a:r>
          </a:p>
          <a:p>
            <a:pPr indent="457200">
              <a:buFont typeface="Arial" charset="0"/>
              <a:buChar char="•"/>
            </a:pPr>
            <a:r>
              <a:rPr lang="en-US" sz="2400" b="1" dirty="0"/>
              <a:t>Archive</a:t>
            </a:r>
          </a:p>
          <a:p>
            <a:pPr indent="457200">
              <a:buFont typeface="Arial" charset="0"/>
              <a:buChar char="•"/>
            </a:pPr>
            <a:r>
              <a:rPr lang="en-US" sz="2400" b="1" dirty="0"/>
              <a:t>Total </a:t>
            </a:r>
            <a:r>
              <a:rPr lang="en-US" sz="2400" b="1" dirty="0" smtClean="0"/>
              <a:t>Archive</a:t>
            </a:r>
          </a:p>
          <a:p>
            <a:pPr indent="457200">
              <a:buFont typeface="Arial" charset="0"/>
              <a:buChar char="•"/>
            </a:pPr>
            <a:r>
              <a:rPr lang="en-US" sz="2400" b="1" dirty="0" smtClean="0"/>
              <a:t>Distribution</a:t>
            </a:r>
          </a:p>
          <a:p>
            <a:pPr lvl="1"/>
            <a:r>
              <a:rPr lang="en-US" sz="2400" b="1" dirty="0"/>
              <a:t> </a:t>
            </a:r>
            <a:r>
              <a:rPr lang="en-US" sz="2400" b="1" dirty="0" smtClean="0"/>
              <a:t>  - By DAAC</a:t>
            </a:r>
          </a:p>
          <a:p>
            <a:pPr lvl="1"/>
            <a:r>
              <a:rPr lang="en-US" sz="2400" b="1" dirty="0"/>
              <a:t> </a:t>
            </a:r>
            <a:r>
              <a:rPr lang="en-US" sz="2400" b="1" dirty="0" smtClean="0"/>
              <a:t>  - By Mission/Instrument</a:t>
            </a:r>
          </a:p>
          <a:p>
            <a:pPr lvl="1"/>
            <a:r>
              <a:rPr lang="en-US" sz="2400" b="1" dirty="0" smtClean="0"/>
              <a:t>   - Volume by Domain</a:t>
            </a:r>
          </a:p>
          <a:p>
            <a:pPr lvl="1"/>
            <a:r>
              <a:rPr lang="en-US" sz="2400" b="1" dirty="0" smtClean="0"/>
              <a:t>   - Products </a:t>
            </a:r>
            <a:r>
              <a:rPr lang="en-US" sz="2400" b="1" dirty="0"/>
              <a:t>by </a:t>
            </a:r>
            <a:r>
              <a:rPr lang="en-US" sz="2400" b="1" dirty="0" smtClean="0"/>
              <a:t>Domain</a:t>
            </a:r>
          </a:p>
          <a:p>
            <a:pPr lvl="1"/>
            <a:r>
              <a:rPr lang="en-US" sz="2400" b="1" dirty="0"/>
              <a:t> </a:t>
            </a:r>
            <a:r>
              <a:rPr lang="en-US" sz="2400" b="1" dirty="0" smtClean="0"/>
              <a:t>  - Products </a:t>
            </a:r>
            <a:r>
              <a:rPr lang="en-US" sz="2400" b="1" dirty="0"/>
              <a:t>by Product </a:t>
            </a:r>
            <a:r>
              <a:rPr lang="en-US" sz="2400" b="1" dirty="0" smtClean="0"/>
              <a:t>Level</a:t>
            </a:r>
          </a:p>
          <a:p>
            <a:pPr lvl="1"/>
            <a:r>
              <a:rPr lang="en-US" sz="2400" b="1" dirty="0"/>
              <a:t> </a:t>
            </a:r>
            <a:r>
              <a:rPr lang="en-US" sz="2400" b="1" dirty="0" smtClean="0"/>
              <a:t>  - Top </a:t>
            </a:r>
            <a:r>
              <a:rPr lang="en-US" sz="2400" b="1" dirty="0"/>
              <a:t>20 </a:t>
            </a:r>
            <a:r>
              <a:rPr lang="en-US" sz="2400" b="1" dirty="0" smtClean="0"/>
              <a:t>Countries</a:t>
            </a:r>
          </a:p>
          <a:p>
            <a:pPr lvl="1"/>
            <a:r>
              <a:rPr lang="en-US" sz="2400" b="1" dirty="0"/>
              <a:t> </a:t>
            </a:r>
            <a:r>
              <a:rPr lang="en-US" sz="2400" b="1" dirty="0" smtClean="0"/>
              <a:t>  - Unique </a:t>
            </a:r>
            <a:r>
              <a:rPr lang="en-US" sz="2400" b="1" dirty="0"/>
              <a:t>Product </a:t>
            </a:r>
            <a:r>
              <a:rPr lang="en-US" sz="2400" b="1" dirty="0" smtClean="0"/>
              <a:t>Count</a:t>
            </a:r>
          </a:p>
          <a:p>
            <a:pPr lvl="1"/>
            <a:r>
              <a:rPr lang="en-US" sz="2400" b="1" dirty="0"/>
              <a:t> </a:t>
            </a:r>
            <a:r>
              <a:rPr lang="en-US" sz="2400" b="1" dirty="0" smtClean="0"/>
              <a:t>  - Top </a:t>
            </a:r>
            <a:r>
              <a:rPr lang="en-US" sz="2400" b="1" dirty="0"/>
              <a:t>10 Products</a:t>
            </a:r>
          </a:p>
          <a:p>
            <a:endParaRPr lang="en-US" sz="2400" b="1" dirty="0"/>
          </a:p>
        </p:txBody>
      </p:sp>
      <p:sp>
        <p:nvSpPr>
          <p:cNvPr id="23558" name="Date Placeholder 8"/>
          <p:cNvSpPr>
            <a:spLocks noGrp="1"/>
          </p:cNvSpPr>
          <p:nvPr>
            <p:ph type="dt" sz="quarter" idx="10"/>
          </p:nvPr>
        </p:nvSpPr>
        <p:spPr>
          <a:xfrm>
            <a:off x="457200" y="6324600"/>
            <a:ext cx="2133600" cy="476250"/>
          </a:xfrm>
          <a:noFill/>
        </p:spPr>
        <p:txBody>
          <a:bodyPr/>
          <a:lstStyle/>
          <a:p>
            <a:r>
              <a:rPr lang="en-US" smtClean="0"/>
              <a:t>January 2018</a:t>
            </a:r>
            <a:endParaRPr lang="en-US" dirty="0"/>
          </a:p>
        </p:txBody>
      </p:sp>
      <p:sp>
        <p:nvSpPr>
          <p:cNvPr id="23559" name="Footer Placeholder 9"/>
          <p:cNvSpPr>
            <a:spLocks noGrp="1"/>
          </p:cNvSpPr>
          <p:nvPr>
            <p:ph type="ftr" sz="quarter" idx="11"/>
          </p:nvPr>
        </p:nvSpPr>
        <p:spPr>
          <a:xfrm>
            <a:off x="3124200" y="6324600"/>
            <a:ext cx="2895600" cy="476250"/>
          </a:xfrm>
          <a:noFill/>
        </p:spPr>
        <p:txBody>
          <a:bodyPr/>
          <a:lstStyle/>
          <a:p>
            <a:r>
              <a:rPr lang="en-US" smtClean="0"/>
              <a:t>FY2017 Annual Report</a:t>
            </a:r>
            <a:endParaRPr lang="en-US" dirty="0"/>
          </a:p>
        </p:txBody>
      </p:sp>
      <p:sp>
        <p:nvSpPr>
          <p:cNvPr id="9" name="TextBox 8"/>
          <p:cNvSpPr txBox="1">
            <a:spLocks noChangeArrowheads="1"/>
          </p:cNvSpPr>
          <p:nvPr/>
        </p:nvSpPr>
        <p:spPr bwMode="auto">
          <a:xfrm>
            <a:off x="5124450" y="3908591"/>
            <a:ext cx="4152900" cy="1200329"/>
          </a:xfrm>
          <a:prstGeom prst="rect">
            <a:avLst/>
          </a:prstGeom>
          <a:noFill/>
          <a:ln w="9525">
            <a:noFill/>
            <a:miter lim="800000"/>
            <a:headEnd/>
            <a:tailEnd/>
          </a:ln>
        </p:spPr>
        <p:txBody>
          <a:bodyPr wrap="square">
            <a:spAutoFit/>
          </a:bodyPr>
          <a:lstStyle/>
          <a:p>
            <a:pPr marL="342900" lvl="2" indent="-342900">
              <a:buFont typeface="Arial" pitchFamily="34" charset="0"/>
              <a:buChar char="•"/>
            </a:pPr>
            <a:r>
              <a:rPr lang="en-US" sz="2400" b="1" dirty="0" smtClean="0"/>
              <a:t>LANCE (Near Real-time)</a:t>
            </a:r>
          </a:p>
          <a:p>
            <a:pPr marL="0" lvl="2"/>
            <a:r>
              <a:rPr lang="en-US" sz="2400" b="1" dirty="0"/>
              <a:t> </a:t>
            </a:r>
            <a:r>
              <a:rPr lang="en-US" sz="2400" b="1" dirty="0" smtClean="0"/>
              <a:t>  - Products Production</a:t>
            </a:r>
          </a:p>
          <a:p>
            <a:pPr marL="0" lvl="2"/>
            <a:r>
              <a:rPr lang="en-US" sz="2400" b="1" dirty="0"/>
              <a:t> </a:t>
            </a:r>
            <a:r>
              <a:rPr lang="en-US" sz="2400" b="1" dirty="0" smtClean="0"/>
              <a:t>  - Distribution</a:t>
            </a:r>
            <a:endParaRPr lang="en-US" sz="2400" b="1" dirty="0"/>
          </a:p>
        </p:txBody>
      </p:sp>
      <p:sp>
        <p:nvSpPr>
          <p:cNvPr id="10" name="TextBox 8"/>
          <p:cNvSpPr txBox="1">
            <a:spLocks noChangeArrowheads="1"/>
          </p:cNvSpPr>
          <p:nvPr/>
        </p:nvSpPr>
        <p:spPr bwMode="auto">
          <a:xfrm>
            <a:off x="5113564" y="1053540"/>
            <a:ext cx="3810000" cy="2308324"/>
          </a:xfrm>
          <a:prstGeom prst="rect">
            <a:avLst/>
          </a:prstGeom>
          <a:noFill/>
          <a:ln w="9525">
            <a:noFill/>
            <a:miter lim="800000"/>
            <a:headEnd/>
            <a:tailEnd/>
          </a:ln>
        </p:spPr>
        <p:txBody>
          <a:bodyPr wrap="square">
            <a:spAutoFit/>
          </a:bodyPr>
          <a:lstStyle/>
          <a:p>
            <a:pPr indent="457200">
              <a:buFont typeface="Arial" charset="0"/>
              <a:buChar char="•"/>
            </a:pPr>
            <a:r>
              <a:rPr lang="en-US" sz="2400" b="1" dirty="0" smtClean="0"/>
              <a:t>Data </a:t>
            </a:r>
            <a:r>
              <a:rPr lang="en-US" sz="2400" b="1" dirty="0"/>
              <a:t>Users</a:t>
            </a:r>
          </a:p>
          <a:p>
            <a:pPr lvl="1" indent="457200">
              <a:buFont typeface="Lucida Grande" pitchFamily="-65" charset="0"/>
              <a:buChar char="−"/>
            </a:pPr>
            <a:r>
              <a:rPr lang="en-US" sz="2400" b="1" dirty="0"/>
              <a:t>Distinct Users</a:t>
            </a:r>
          </a:p>
          <a:p>
            <a:pPr lvl="1" indent="457200">
              <a:buFont typeface="Lucida Grande" pitchFamily="-65" charset="0"/>
              <a:buChar char="−"/>
            </a:pPr>
            <a:r>
              <a:rPr lang="en-US" sz="2400" b="1" dirty="0"/>
              <a:t>Repeat Users</a:t>
            </a:r>
          </a:p>
          <a:p>
            <a:pPr lvl="1" indent="457200">
              <a:buFont typeface="Lucida Grande" pitchFamily="-65" charset="0"/>
              <a:buChar char="−"/>
            </a:pPr>
            <a:r>
              <a:rPr lang="en-US" sz="2400" b="1" dirty="0"/>
              <a:t>Top 20 </a:t>
            </a:r>
            <a:r>
              <a:rPr lang="en-US" sz="2400" b="1" dirty="0" smtClean="0"/>
              <a:t>Countries</a:t>
            </a:r>
          </a:p>
          <a:p>
            <a:pPr lvl="1" indent="457200">
              <a:buFont typeface="Lucida Grande" pitchFamily="-65" charset="0"/>
              <a:buChar char="−"/>
            </a:pPr>
            <a:r>
              <a:rPr lang="en-US" sz="2400" b="1" dirty="0" smtClean="0"/>
              <a:t>Foreign Users</a:t>
            </a:r>
          </a:p>
          <a:p>
            <a:pPr lvl="1"/>
            <a:r>
              <a:rPr lang="en-US" sz="2400" b="1" dirty="0"/>
              <a:t> </a:t>
            </a:r>
            <a:r>
              <a:rPr lang="en-US" sz="2400" b="1" dirty="0" smtClean="0"/>
              <a:t>     Distribution</a:t>
            </a:r>
            <a:endParaRPr 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9491" y="0"/>
            <a:ext cx="8229600" cy="715963"/>
          </a:xfrm>
        </p:spPr>
        <p:txBody>
          <a:bodyPr/>
          <a:lstStyle/>
          <a:p>
            <a:pPr eaLnBrk="1" hangingPunct="1"/>
            <a:r>
              <a:rPr lang="en-US" sz="3600" b="1" dirty="0" smtClean="0"/>
              <a:t>Ingest</a:t>
            </a:r>
          </a:p>
        </p:txBody>
      </p:sp>
      <p:sp>
        <p:nvSpPr>
          <p:cNvPr id="8" name="Slide Number Placeholder 7"/>
          <p:cNvSpPr>
            <a:spLocks noGrp="1"/>
          </p:cNvSpPr>
          <p:nvPr>
            <p:ph type="sldNum" sz="quarter" idx="12"/>
          </p:nvPr>
        </p:nvSpPr>
        <p:spPr>
          <a:xfrm>
            <a:off x="6629400" y="6303334"/>
            <a:ext cx="2133600" cy="476250"/>
          </a:xfrm>
        </p:spPr>
        <p:txBody>
          <a:bodyPr/>
          <a:lstStyle/>
          <a:p>
            <a:fld id="{C54AF7C9-4732-43CC-A962-1DFF49D62D4F}" type="slidenum">
              <a:rPr lang="en-US"/>
              <a:pPr/>
              <a:t>8</a:t>
            </a:fld>
            <a:endParaRPr lang="en-US" dirty="0"/>
          </a:p>
        </p:txBody>
      </p:sp>
      <p:sp>
        <p:nvSpPr>
          <p:cNvPr id="24583" name="Date Placeholder 9"/>
          <p:cNvSpPr>
            <a:spLocks noGrp="1"/>
          </p:cNvSpPr>
          <p:nvPr>
            <p:ph type="dt" sz="quarter" idx="10"/>
          </p:nvPr>
        </p:nvSpPr>
        <p:spPr>
          <a:xfrm>
            <a:off x="457200" y="6324600"/>
            <a:ext cx="2133600" cy="476250"/>
          </a:xfrm>
          <a:noFill/>
        </p:spPr>
        <p:txBody>
          <a:bodyPr/>
          <a:lstStyle/>
          <a:p>
            <a:r>
              <a:rPr lang="en-US" smtClean="0"/>
              <a:t>January 2018</a:t>
            </a:r>
            <a:endParaRPr lang="en-US" dirty="0"/>
          </a:p>
        </p:txBody>
      </p:sp>
      <p:sp>
        <p:nvSpPr>
          <p:cNvPr id="24584" name="Footer Placeholder 10"/>
          <p:cNvSpPr>
            <a:spLocks noGrp="1"/>
          </p:cNvSpPr>
          <p:nvPr>
            <p:ph type="ftr" sz="quarter" idx="11"/>
          </p:nvPr>
        </p:nvSpPr>
        <p:spPr>
          <a:xfrm>
            <a:off x="3124200" y="6324600"/>
            <a:ext cx="2895600" cy="476250"/>
          </a:xfrm>
          <a:noFill/>
        </p:spPr>
        <p:txBody>
          <a:bodyPr/>
          <a:lstStyle/>
          <a:p>
            <a:r>
              <a:rPr lang="en-US" smtClean="0"/>
              <a:t>FY2017 Annual Report</a:t>
            </a:r>
            <a:endParaRPr lang="en-US" dirty="0"/>
          </a:p>
        </p:txBody>
      </p:sp>
      <p:sp>
        <p:nvSpPr>
          <p:cNvPr id="10" name="Rectangle 9"/>
          <p:cNvSpPr/>
          <p:nvPr/>
        </p:nvSpPr>
        <p:spPr>
          <a:xfrm>
            <a:off x="333179" y="782759"/>
            <a:ext cx="4572000" cy="1169551"/>
          </a:xfrm>
          <a:prstGeom prst="rect">
            <a:avLst/>
          </a:prstGeom>
        </p:spPr>
        <p:txBody>
          <a:bodyPr>
            <a:spAutoFit/>
          </a:bodyPr>
          <a:lstStyle/>
          <a:p>
            <a:r>
              <a:rPr lang="en-US" sz="1400" dirty="0">
                <a:latin typeface="Arial" panose="020B0604020202020204" pitchFamily="34" charset="0"/>
              </a:rPr>
              <a:t>Ingest is the amount of data coming into a DAAC over a period of time and includes all product levels.  For this report, the data is presented as the amount of data entered into each DAAC during FY2017.  The sum over all data centers is the total ingest for EOSDIS.</a:t>
            </a:r>
            <a:r>
              <a:rPr lang="en-US" sz="1400" dirty="0"/>
              <a:t> </a:t>
            </a:r>
          </a:p>
        </p:txBody>
      </p:sp>
      <p:pic>
        <p:nvPicPr>
          <p:cNvPr id="11" name="Picture 10"/>
          <p:cNvPicPr>
            <a:picLocks noChangeAspect="1"/>
          </p:cNvPicPr>
          <p:nvPr/>
        </p:nvPicPr>
        <p:blipFill>
          <a:blip r:embed="rId3"/>
          <a:stretch>
            <a:fillRect/>
          </a:stretch>
        </p:blipFill>
        <p:spPr>
          <a:xfrm>
            <a:off x="5334000" y="420378"/>
            <a:ext cx="3572076" cy="5882956"/>
          </a:xfrm>
          <a:prstGeom prst="rect">
            <a:avLst/>
          </a:prstGeom>
        </p:spPr>
      </p:pic>
      <p:pic>
        <p:nvPicPr>
          <p:cNvPr id="13" name="Picture 12"/>
          <p:cNvPicPr>
            <a:picLocks noChangeAspect="1"/>
          </p:cNvPicPr>
          <p:nvPr/>
        </p:nvPicPr>
        <p:blipFill>
          <a:blip r:embed="rId4"/>
          <a:stretch>
            <a:fillRect/>
          </a:stretch>
        </p:blipFill>
        <p:spPr>
          <a:xfrm>
            <a:off x="322786" y="2028180"/>
            <a:ext cx="4592786" cy="2760530"/>
          </a:xfrm>
          <a:prstGeom prst="rect">
            <a:avLst/>
          </a:prstGeom>
        </p:spPr>
      </p:pic>
      <p:pic>
        <p:nvPicPr>
          <p:cNvPr id="14" name="Picture 13"/>
          <p:cNvPicPr>
            <a:picLocks noChangeAspect="1"/>
          </p:cNvPicPr>
          <p:nvPr/>
        </p:nvPicPr>
        <p:blipFill>
          <a:blip r:embed="rId5"/>
          <a:stretch>
            <a:fillRect/>
          </a:stretch>
        </p:blipFill>
        <p:spPr>
          <a:xfrm>
            <a:off x="283162" y="5486400"/>
            <a:ext cx="5038646" cy="4468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sz="quarter"/>
          </p:nvPr>
        </p:nvSpPr>
        <p:spPr>
          <a:xfrm>
            <a:off x="2438400" y="0"/>
            <a:ext cx="3581400" cy="944563"/>
          </a:xfrm>
        </p:spPr>
        <p:txBody>
          <a:bodyPr/>
          <a:lstStyle/>
          <a:p>
            <a:pPr eaLnBrk="1" hangingPunct="1"/>
            <a:r>
              <a:rPr lang="en-US" sz="3600" b="1" dirty="0" smtClean="0"/>
              <a:t>Archive</a:t>
            </a:r>
          </a:p>
        </p:txBody>
      </p:sp>
      <p:sp>
        <p:nvSpPr>
          <p:cNvPr id="8" name="Slide Number Placeholder 7"/>
          <p:cNvSpPr>
            <a:spLocks noGrp="1"/>
          </p:cNvSpPr>
          <p:nvPr>
            <p:ph type="sldNum" sz="quarter" idx="12"/>
          </p:nvPr>
        </p:nvSpPr>
        <p:spPr>
          <a:xfrm>
            <a:off x="6629400" y="6303334"/>
            <a:ext cx="2133600" cy="476250"/>
          </a:xfrm>
        </p:spPr>
        <p:txBody>
          <a:bodyPr/>
          <a:lstStyle/>
          <a:p>
            <a:fld id="{35F5B6F0-5915-4469-B419-71B546C70605}" type="slidenum">
              <a:rPr lang="en-US"/>
              <a:pPr/>
              <a:t>9</a:t>
            </a:fld>
            <a:endParaRPr lang="en-US" dirty="0"/>
          </a:p>
        </p:txBody>
      </p:sp>
      <p:sp>
        <p:nvSpPr>
          <p:cNvPr id="26631" name="Date Placeholder 9"/>
          <p:cNvSpPr>
            <a:spLocks noGrp="1"/>
          </p:cNvSpPr>
          <p:nvPr>
            <p:ph type="dt" sz="quarter" idx="10"/>
          </p:nvPr>
        </p:nvSpPr>
        <p:spPr>
          <a:xfrm>
            <a:off x="457200" y="6324600"/>
            <a:ext cx="2133600" cy="476250"/>
          </a:xfrm>
          <a:noFill/>
        </p:spPr>
        <p:txBody>
          <a:bodyPr/>
          <a:lstStyle/>
          <a:p>
            <a:r>
              <a:rPr lang="en-US" smtClean="0"/>
              <a:t>January 2018</a:t>
            </a:r>
            <a:endParaRPr lang="en-US" dirty="0"/>
          </a:p>
        </p:txBody>
      </p:sp>
      <p:sp>
        <p:nvSpPr>
          <p:cNvPr id="26632" name="Footer Placeholder 10"/>
          <p:cNvSpPr>
            <a:spLocks noGrp="1"/>
          </p:cNvSpPr>
          <p:nvPr>
            <p:ph type="ftr" sz="quarter" idx="11"/>
          </p:nvPr>
        </p:nvSpPr>
        <p:spPr>
          <a:xfrm>
            <a:off x="3124200" y="6324600"/>
            <a:ext cx="2895600" cy="476250"/>
          </a:xfrm>
          <a:noFill/>
        </p:spPr>
        <p:txBody>
          <a:bodyPr/>
          <a:lstStyle/>
          <a:p>
            <a:r>
              <a:rPr lang="en-US" smtClean="0"/>
              <a:t>FY2017 Annual Report</a:t>
            </a:r>
            <a:endParaRPr lang="en-US" dirty="0"/>
          </a:p>
        </p:txBody>
      </p:sp>
      <p:sp>
        <p:nvSpPr>
          <p:cNvPr id="3" name="Rectangle 2"/>
          <p:cNvSpPr/>
          <p:nvPr/>
        </p:nvSpPr>
        <p:spPr>
          <a:xfrm>
            <a:off x="609600" y="849749"/>
            <a:ext cx="4191000" cy="1169551"/>
          </a:xfrm>
          <a:prstGeom prst="rect">
            <a:avLst/>
          </a:prstGeom>
        </p:spPr>
        <p:txBody>
          <a:bodyPr wrap="square">
            <a:spAutoFit/>
          </a:bodyPr>
          <a:lstStyle/>
          <a:p>
            <a:r>
              <a:rPr lang="en-US" sz="1400" dirty="0">
                <a:latin typeface="Arial" panose="020B0604020202020204" pitchFamily="34" charset="0"/>
              </a:rPr>
              <a:t>This table shows the amount of data added to the archive during </a:t>
            </a:r>
            <a:r>
              <a:rPr lang="en-US" sz="1400" dirty="0" smtClean="0">
                <a:latin typeface="Arial" panose="020B0604020202020204" pitchFamily="34" charset="0"/>
              </a:rPr>
              <a:t>FY2017 </a:t>
            </a:r>
            <a:r>
              <a:rPr lang="en-US" sz="1400" dirty="0">
                <a:latin typeface="Arial" panose="020B0604020202020204" pitchFamily="34" charset="0"/>
              </a:rPr>
              <a:t>and includes all products levels.  Archive metrics for </a:t>
            </a:r>
            <a:r>
              <a:rPr lang="en-US" sz="1400" dirty="0" smtClean="0">
                <a:latin typeface="Arial" panose="020B0604020202020204" pitchFamily="34" charset="0"/>
              </a:rPr>
              <a:t>NSIDC </a:t>
            </a:r>
            <a:r>
              <a:rPr lang="en-US" sz="1400" dirty="0">
                <a:latin typeface="Arial" panose="020B0604020202020204" pitchFamily="34" charset="0"/>
              </a:rPr>
              <a:t>V0 are not available at this time. NRT data are excluded in this table.</a:t>
            </a:r>
            <a:r>
              <a:rPr lang="en-US" sz="1400" dirty="0"/>
              <a:t> </a:t>
            </a:r>
          </a:p>
        </p:txBody>
      </p:sp>
      <p:pic>
        <p:nvPicPr>
          <p:cNvPr id="6" name="Picture 5"/>
          <p:cNvPicPr>
            <a:picLocks noChangeAspect="1"/>
          </p:cNvPicPr>
          <p:nvPr/>
        </p:nvPicPr>
        <p:blipFill>
          <a:blip r:embed="rId2"/>
          <a:stretch>
            <a:fillRect/>
          </a:stretch>
        </p:blipFill>
        <p:spPr>
          <a:xfrm>
            <a:off x="457200" y="5205506"/>
            <a:ext cx="4714941" cy="457840"/>
          </a:xfrm>
          <a:prstGeom prst="rect">
            <a:avLst/>
          </a:prstGeom>
        </p:spPr>
      </p:pic>
      <p:pic>
        <p:nvPicPr>
          <p:cNvPr id="11" name="Picture 10"/>
          <p:cNvPicPr>
            <a:picLocks noChangeAspect="1"/>
          </p:cNvPicPr>
          <p:nvPr/>
        </p:nvPicPr>
        <p:blipFill>
          <a:blip r:embed="rId3"/>
          <a:stretch>
            <a:fillRect/>
          </a:stretch>
        </p:blipFill>
        <p:spPr>
          <a:xfrm>
            <a:off x="934177" y="2019300"/>
            <a:ext cx="3541846" cy="2729830"/>
          </a:xfrm>
          <a:prstGeom prst="rect">
            <a:avLst/>
          </a:prstGeom>
        </p:spPr>
      </p:pic>
      <p:pic>
        <p:nvPicPr>
          <p:cNvPr id="12" name="Picture 11"/>
          <p:cNvPicPr>
            <a:picLocks noChangeAspect="1"/>
          </p:cNvPicPr>
          <p:nvPr/>
        </p:nvPicPr>
        <p:blipFill>
          <a:blip r:embed="rId4"/>
          <a:stretch>
            <a:fillRect/>
          </a:stretch>
        </p:blipFill>
        <p:spPr>
          <a:xfrm>
            <a:off x="5408982" y="310918"/>
            <a:ext cx="3363162" cy="3039504"/>
          </a:xfrm>
          <a:prstGeom prst="rect">
            <a:avLst/>
          </a:prstGeom>
        </p:spPr>
      </p:pic>
      <p:pic>
        <p:nvPicPr>
          <p:cNvPr id="13" name="Picture 12"/>
          <p:cNvPicPr>
            <a:picLocks noChangeAspect="1"/>
          </p:cNvPicPr>
          <p:nvPr/>
        </p:nvPicPr>
        <p:blipFill>
          <a:blip r:embed="rId5"/>
          <a:stretch>
            <a:fillRect/>
          </a:stretch>
        </p:blipFill>
        <p:spPr>
          <a:xfrm>
            <a:off x="5408982" y="3424831"/>
            <a:ext cx="3370914" cy="282536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24915</TotalTime>
  <Words>3457</Words>
  <Application>Microsoft Macintosh PowerPoint</Application>
  <PresentationFormat>On-screen Show (4:3)</PresentationFormat>
  <Paragraphs>397</Paragraphs>
  <Slides>68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Lucida Grande</vt:lpstr>
      <vt:lpstr>ヒラギノ角ゴ Pro W3</vt:lpstr>
      <vt:lpstr>Arial</vt:lpstr>
      <vt:lpstr>Default Design</vt:lpstr>
      <vt:lpstr>EOSDIS FY2017  Annual Metrics Report</vt:lpstr>
      <vt:lpstr>Preface</vt:lpstr>
      <vt:lpstr>Introduction</vt:lpstr>
      <vt:lpstr>PowerPoint Presentation</vt:lpstr>
      <vt:lpstr>EOSDIS Summary</vt:lpstr>
      <vt:lpstr>PowerPoint Presentation</vt:lpstr>
      <vt:lpstr>Data Metrics</vt:lpstr>
      <vt:lpstr>Ingest</vt:lpstr>
      <vt:lpstr>Archive</vt:lpstr>
      <vt:lpstr>Total Archive Size </vt:lpstr>
      <vt:lpstr>Distribution By DAAC</vt:lpstr>
      <vt:lpstr>PowerPoint Presentation</vt:lpstr>
      <vt:lpstr>Volume Distributed By Domain</vt:lpstr>
      <vt:lpstr>Product Distribution By Domain</vt:lpstr>
      <vt:lpstr>PowerPoint Presentation</vt:lpstr>
      <vt:lpstr>Data Distribution - Top 20 Countries</vt:lpstr>
      <vt:lpstr>PowerPoint Presentation</vt:lpstr>
      <vt:lpstr>Data Distribution - Top 10 Products</vt:lpstr>
      <vt:lpstr>Distinct Data Users</vt:lpstr>
      <vt:lpstr>Repeat Data Users</vt:lpstr>
      <vt:lpstr>Data Users - Top 20 Countries</vt:lpstr>
      <vt:lpstr>PowerPoint Presentation</vt:lpstr>
      <vt:lpstr>PowerPoint Presentation</vt:lpstr>
      <vt:lpstr>PowerPoint Presentation</vt:lpstr>
      <vt:lpstr>Web Metrics</vt:lpstr>
      <vt:lpstr>Web Visitors and Visits</vt:lpstr>
      <vt:lpstr>PowerPoint Presentation</vt:lpstr>
      <vt:lpstr>Repeat Web Visitors</vt:lpstr>
      <vt:lpstr>Top 20 Domains By # of Web Visitors</vt:lpstr>
      <vt:lpstr>Earthdata Top 20 Domains By  # of Web Visitors</vt:lpstr>
      <vt:lpstr>Top 20 Countries By # Web Visits</vt:lpstr>
      <vt:lpstr>Earthdata Top 20 Countries By  # Web Visits</vt:lpstr>
      <vt:lpstr>PowerPoint Presentation</vt:lpstr>
      <vt:lpstr>PowerPoint Presentation</vt:lpstr>
      <vt:lpstr>PowerPoint Presentation</vt:lpstr>
      <vt:lpstr>Total Users and Trends</vt:lpstr>
      <vt:lpstr>PowerPoint Presentation</vt:lpstr>
      <vt:lpstr>Total Archive Trend</vt:lpstr>
      <vt:lpstr>Data Volume Distribution Trend</vt:lpstr>
      <vt:lpstr>Data Product Distribution Trend</vt:lpstr>
      <vt:lpstr>PowerPoint Presentation</vt:lpstr>
      <vt:lpstr>Top 10 Products Trend by Volume FY2016 – FY2017</vt:lpstr>
      <vt:lpstr>Top 10 Products Trend by # of Files FY2016 – FY2017</vt:lpstr>
      <vt:lpstr>Known U.S. – Foreign Product Distribution Trend</vt:lpstr>
      <vt:lpstr>Web Trends</vt:lpstr>
      <vt:lpstr>Earthdata Web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Definitions (1 of 3)</vt:lpstr>
      <vt:lpstr>Definitions (2 of 3)</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EOSDIS FY14 Annual Report</dc:title>
  <dc:creator>Lalit Wanchoo</dc:creator>
  <cp:lastModifiedBy>Thomas Gaeng</cp:lastModifiedBy>
  <cp:revision>844</cp:revision>
  <cp:lastPrinted>2018-01-03T21:12:34Z</cp:lastPrinted>
  <dcterms:created xsi:type="dcterms:W3CDTF">2009-04-14T20:34:54Z</dcterms:created>
  <dcterms:modified xsi:type="dcterms:W3CDTF">2018-01-16T21:49:13Z</dcterms:modified>
</cp:coreProperties>
</file>