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292" r:id="rId2"/>
    <p:sldId id="290" r:id="rId3"/>
    <p:sldId id="257" r:id="rId4"/>
    <p:sldId id="258" r:id="rId5"/>
    <p:sldId id="309" r:id="rId6"/>
    <p:sldId id="281" r:id="rId7"/>
    <p:sldId id="261" r:id="rId8"/>
    <p:sldId id="262" r:id="rId9"/>
    <p:sldId id="263" r:id="rId10"/>
    <p:sldId id="264" r:id="rId11"/>
    <p:sldId id="265" r:id="rId12"/>
    <p:sldId id="266" r:id="rId13"/>
    <p:sldId id="306" r:id="rId14"/>
    <p:sldId id="269" r:id="rId15"/>
    <p:sldId id="297" r:id="rId16"/>
    <p:sldId id="285" r:id="rId17"/>
    <p:sldId id="267" r:id="rId18"/>
    <p:sldId id="268" r:id="rId19"/>
    <p:sldId id="284" r:id="rId20"/>
    <p:sldId id="294" r:id="rId21"/>
    <p:sldId id="302" r:id="rId22"/>
    <p:sldId id="303" r:id="rId23"/>
    <p:sldId id="282" r:id="rId24"/>
    <p:sldId id="271" r:id="rId25"/>
    <p:sldId id="313" r:id="rId26"/>
    <p:sldId id="272" r:id="rId27"/>
    <p:sldId id="273" r:id="rId28"/>
    <p:sldId id="314" r:id="rId29"/>
    <p:sldId id="275" r:id="rId30"/>
    <p:sldId id="315" r:id="rId31"/>
    <p:sldId id="301" r:id="rId32"/>
    <p:sldId id="283" r:id="rId33"/>
    <p:sldId id="293" r:id="rId34"/>
    <p:sldId id="304" r:id="rId35"/>
    <p:sldId id="279" r:id="rId36"/>
    <p:sldId id="280" r:id="rId37"/>
    <p:sldId id="305" r:id="rId38"/>
    <p:sldId id="286" r:id="rId39"/>
    <p:sldId id="291" r:id="rId40"/>
    <p:sldId id="288" r:id="rId41"/>
    <p:sldId id="278" r:id="rId42"/>
    <p:sldId id="316" r:id="rId43"/>
    <p:sldId id="307" r:id="rId44"/>
    <p:sldId id="259" r:id="rId45"/>
    <p:sldId id="260" r:id="rId46"/>
    <p:sldId id="298" r:id="rId47"/>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Arial" charset="0"/>
        <a:ea typeface="ヒラギノ角ゴ Pro W3" pitchFamily="-65" charset="-128"/>
        <a:cs typeface="+mn-cs"/>
      </a:defRPr>
    </a:lvl1pPr>
    <a:lvl2pPr marL="457200" algn="l" rtl="0" fontAlgn="base">
      <a:spcBef>
        <a:spcPct val="0"/>
      </a:spcBef>
      <a:spcAft>
        <a:spcPct val="0"/>
      </a:spcAft>
      <a:defRPr sz="1200" kern="1200">
        <a:solidFill>
          <a:schemeClr val="tx1"/>
        </a:solidFill>
        <a:latin typeface="Arial" charset="0"/>
        <a:ea typeface="ヒラギノ角ゴ Pro W3" pitchFamily="-65" charset="-128"/>
        <a:cs typeface="+mn-cs"/>
      </a:defRPr>
    </a:lvl2pPr>
    <a:lvl3pPr marL="914400" algn="l" rtl="0" fontAlgn="base">
      <a:spcBef>
        <a:spcPct val="0"/>
      </a:spcBef>
      <a:spcAft>
        <a:spcPct val="0"/>
      </a:spcAft>
      <a:defRPr sz="1200" kern="1200">
        <a:solidFill>
          <a:schemeClr val="tx1"/>
        </a:solidFill>
        <a:latin typeface="Arial" charset="0"/>
        <a:ea typeface="ヒラギノ角ゴ Pro W3" pitchFamily="-65" charset="-128"/>
        <a:cs typeface="+mn-cs"/>
      </a:defRPr>
    </a:lvl3pPr>
    <a:lvl4pPr marL="1371600" algn="l" rtl="0" fontAlgn="base">
      <a:spcBef>
        <a:spcPct val="0"/>
      </a:spcBef>
      <a:spcAft>
        <a:spcPct val="0"/>
      </a:spcAft>
      <a:defRPr sz="1200" kern="1200">
        <a:solidFill>
          <a:schemeClr val="tx1"/>
        </a:solidFill>
        <a:latin typeface="Arial" charset="0"/>
        <a:ea typeface="ヒラギノ角ゴ Pro W3" pitchFamily="-65" charset="-128"/>
        <a:cs typeface="+mn-cs"/>
      </a:defRPr>
    </a:lvl4pPr>
    <a:lvl5pPr marL="1828800" algn="l" rtl="0" fontAlgn="base">
      <a:spcBef>
        <a:spcPct val="0"/>
      </a:spcBef>
      <a:spcAft>
        <a:spcPct val="0"/>
      </a:spcAft>
      <a:defRPr sz="1200" kern="1200">
        <a:solidFill>
          <a:schemeClr val="tx1"/>
        </a:solidFill>
        <a:latin typeface="Arial" charset="0"/>
        <a:ea typeface="ヒラギノ角ゴ Pro W3" pitchFamily="-65" charset="-128"/>
        <a:cs typeface="+mn-cs"/>
      </a:defRPr>
    </a:lvl5pPr>
    <a:lvl6pPr marL="2286000" algn="l" defTabSz="914400" rtl="0" eaLnBrk="1" latinLnBrk="0" hangingPunct="1">
      <a:defRPr sz="1200" kern="1200">
        <a:solidFill>
          <a:schemeClr val="tx1"/>
        </a:solidFill>
        <a:latin typeface="Arial" charset="0"/>
        <a:ea typeface="ヒラギノ角ゴ Pro W3" pitchFamily="-65" charset="-128"/>
        <a:cs typeface="+mn-cs"/>
      </a:defRPr>
    </a:lvl6pPr>
    <a:lvl7pPr marL="2743200" algn="l" defTabSz="914400" rtl="0" eaLnBrk="1" latinLnBrk="0" hangingPunct="1">
      <a:defRPr sz="1200" kern="1200">
        <a:solidFill>
          <a:schemeClr val="tx1"/>
        </a:solidFill>
        <a:latin typeface="Arial" charset="0"/>
        <a:ea typeface="ヒラギノ角ゴ Pro W3" pitchFamily="-65" charset="-128"/>
        <a:cs typeface="+mn-cs"/>
      </a:defRPr>
    </a:lvl7pPr>
    <a:lvl8pPr marL="3200400" algn="l" defTabSz="914400" rtl="0" eaLnBrk="1" latinLnBrk="0" hangingPunct="1">
      <a:defRPr sz="1200" kern="1200">
        <a:solidFill>
          <a:schemeClr val="tx1"/>
        </a:solidFill>
        <a:latin typeface="Arial" charset="0"/>
        <a:ea typeface="ヒラギノ角ゴ Pro W3" pitchFamily="-65" charset="-128"/>
        <a:cs typeface="+mn-cs"/>
      </a:defRPr>
    </a:lvl8pPr>
    <a:lvl9pPr marL="3657600" algn="l" defTabSz="914400" rtl="0" eaLnBrk="1" latinLnBrk="0" hangingPunct="1">
      <a:defRPr sz="1200" kern="1200">
        <a:solidFill>
          <a:schemeClr val="tx1"/>
        </a:solidFill>
        <a:latin typeface="Arial" charset="0"/>
        <a:ea typeface="ヒラギノ角ゴ Pro W3"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845" autoAdjust="0"/>
    <p:restoredTop sz="94677" autoAdjust="0"/>
  </p:normalViewPr>
  <p:slideViewPr>
    <p:cSldViewPr>
      <p:cViewPr varScale="1">
        <p:scale>
          <a:sx n="91" d="100"/>
          <a:sy n="91" d="100"/>
        </p:scale>
        <p:origin x="18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165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a:lvl1pPr>
          </a:lstStyle>
          <a:p>
            <a:fld id="{2B1C9213-640C-4645-8F53-5E86159E7AAF}" type="datetime1">
              <a:rPr lang="en-US"/>
              <a:pPr/>
              <a:t>2/18/2015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a:lvl1pPr>
          </a:lstStyle>
          <a:p>
            <a:fld id="{1766A23C-5DE9-4B03-B6A6-FF8BCECA551D}" type="slidenum">
              <a:rPr lang="en-US"/>
              <a:pPr/>
              <a:t>‹#›</a:t>
            </a:fld>
            <a:endParaRPr lang="en-US" dirty="0"/>
          </a:p>
        </p:txBody>
      </p:sp>
    </p:spTree>
    <p:extLst>
      <p:ext uri="{BB962C8B-B14F-4D97-AF65-F5344CB8AC3E}">
        <p14:creationId xmlns:p14="http://schemas.microsoft.com/office/powerpoint/2010/main" val="28466204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lvl1pPr>
          </a:lstStyle>
          <a:p>
            <a:endParaRPr lang="en-US" dirty="0"/>
          </a:p>
        </p:txBody>
      </p:sp>
      <p:sp>
        <p:nvSpPr>
          <p:cNvPr id="1024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a:lvl1pPr>
          </a:lstStyle>
          <a:p>
            <a:endParaRPr lang="en-US" dirty="0"/>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a:lvl1pPr>
          </a:lstStyle>
          <a:p>
            <a:endParaRPr lang="en-US" dirty="0"/>
          </a:p>
        </p:txBody>
      </p:sp>
      <p:sp>
        <p:nvSpPr>
          <p:cNvPr id="1024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a:lvl1pPr>
          </a:lstStyle>
          <a:p>
            <a:fld id="{D238A511-D0FF-4DFD-B622-5EAC1905E698}" type="slidenum">
              <a:rPr lang="en-US"/>
              <a:pPr/>
              <a:t>‹#›</a:t>
            </a:fld>
            <a:endParaRPr lang="en-US" dirty="0"/>
          </a:p>
        </p:txBody>
      </p:sp>
    </p:spTree>
    <p:extLst>
      <p:ext uri="{BB962C8B-B14F-4D97-AF65-F5344CB8AC3E}">
        <p14:creationId xmlns:p14="http://schemas.microsoft.com/office/powerpoint/2010/main" val="319340960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110" charset="0"/>
        <a:ea typeface="ヒラギノ角ゴ Pro W3" pitchFamily="-65" charset="-128"/>
        <a:cs typeface="ヒラギノ角ゴ Pro W3" pitchFamily="-65" charset="-128"/>
      </a:defRPr>
    </a:lvl1pPr>
    <a:lvl2pPr marL="4572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081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extLst>
      <p:ext uri="{BB962C8B-B14F-4D97-AF65-F5344CB8AC3E}">
        <p14:creationId xmlns:p14="http://schemas.microsoft.com/office/powerpoint/2010/main" val="373056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7419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3477168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97310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2791525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a:ln/>
        </p:spPr>
      </p:sp>
      <p:sp>
        <p:nvSpPr>
          <p:cNvPr id="52227" name="Notes Placeholder 2"/>
          <p:cNvSpPr>
            <a:spLocks noGrp="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348445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3016174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utle Slide_Wo 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r>
              <a:rPr lang="en-US" smtClean="0"/>
              <a:t>January 2015</a:t>
            </a:r>
            <a:endParaRPr lang="en-US" dirty="0"/>
          </a:p>
        </p:txBody>
      </p:sp>
      <p:sp>
        <p:nvSpPr>
          <p:cNvPr id="5" name="Rectangle 5"/>
          <p:cNvSpPr>
            <a:spLocks noGrp="1" noChangeArrowheads="1"/>
          </p:cNvSpPr>
          <p:nvPr>
            <p:ph type="ftr" sz="quarter" idx="11"/>
          </p:nvPr>
        </p:nvSpPr>
        <p:spPr/>
        <p:txBody>
          <a:bodyPr/>
          <a:lstStyle>
            <a:lvl1pPr>
              <a:defRPr/>
            </a:lvl1pPr>
          </a:lstStyle>
          <a:p>
            <a:r>
              <a:rPr lang="en-US" smtClean="0"/>
              <a:t>FY2014 Annual Report</a:t>
            </a:r>
            <a:endParaRPr lang="en-US" dirty="0"/>
          </a:p>
        </p:txBody>
      </p:sp>
      <p:sp>
        <p:nvSpPr>
          <p:cNvPr id="6" name="Rectangle 6"/>
          <p:cNvSpPr>
            <a:spLocks noGrp="1" noChangeArrowheads="1"/>
          </p:cNvSpPr>
          <p:nvPr>
            <p:ph type="sldNum" sz="quarter" idx="12"/>
          </p:nvPr>
        </p:nvSpPr>
        <p:spPr/>
        <p:txBody>
          <a:bodyPr/>
          <a:lstStyle>
            <a:lvl1pPr>
              <a:defRPr/>
            </a:lvl1pPr>
          </a:lstStyle>
          <a:p>
            <a:fld id="{17BF3298-0E13-43DF-95D8-2A6CC0EBE8CB}" type="slidenum">
              <a:rPr lang="en-US" smtClean="0"/>
              <a:pPr/>
              <a:t>‹#›</a:t>
            </a:fld>
            <a:endParaRPr lang="en-US" dirty="0" smtClean="0"/>
          </a:p>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January 2015</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FY2014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824ED7C-64BB-42DF-B90F-2D60B0DF8BA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January 2015</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FY2014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F78E99CF-0626-4A5D-A23C-A578A5049F52}"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r>
              <a:rPr lang="en-US" smtClean="0"/>
              <a:t>January 2015</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FY2014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8FF24C2-BD5B-4C54-B50F-0F45E8236079}"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r>
              <a:rPr lang="en-US" smtClean="0"/>
              <a:t>January 2015</a:t>
            </a:r>
            <a:endParaRPr lang="en-US" dirty="0"/>
          </a:p>
        </p:txBody>
      </p:sp>
      <p:sp>
        <p:nvSpPr>
          <p:cNvPr id="7" name="Rectangle 5"/>
          <p:cNvSpPr>
            <a:spLocks noGrp="1" noChangeArrowheads="1"/>
          </p:cNvSpPr>
          <p:nvPr>
            <p:ph type="ftr" sz="quarter" idx="11"/>
          </p:nvPr>
        </p:nvSpPr>
        <p:spPr>
          <a:ln/>
        </p:spPr>
        <p:txBody>
          <a:bodyPr/>
          <a:lstStyle>
            <a:lvl1pPr>
              <a:defRPr/>
            </a:lvl1pPr>
          </a:lstStyle>
          <a:p>
            <a:r>
              <a:rPr lang="en-US" smtClean="0"/>
              <a:t>FY2014 Annual Report</a:t>
            </a:r>
            <a:endParaRPr lang="en-US" dirty="0"/>
          </a:p>
        </p:txBody>
      </p:sp>
      <p:sp>
        <p:nvSpPr>
          <p:cNvPr id="8" name="Rectangle 6"/>
          <p:cNvSpPr>
            <a:spLocks noGrp="1" noChangeArrowheads="1"/>
          </p:cNvSpPr>
          <p:nvPr>
            <p:ph type="sldNum" sz="quarter" idx="12"/>
          </p:nvPr>
        </p:nvSpPr>
        <p:spPr>
          <a:ln/>
        </p:spPr>
        <p:txBody>
          <a:bodyPr/>
          <a:lstStyle>
            <a:lvl1pPr>
              <a:defRPr/>
            </a:lvl1pPr>
          </a:lstStyle>
          <a:p>
            <a:fld id="{598B459E-DC0C-43D5-83D8-5FF2E6E8012F}"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3938588"/>
            <a:ext cx="4038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r>
              <a:rPr lang="en-US" smtClean="0"/>
              <a:t>January 2015</a:t>
            </a:r>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smtClean="0"/>
              <a:t>FY2014 Annual Report</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AADBADA9-B84A-43F0-83A8-8501FB2F9C7C}"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January 2015</a:t>
            </a:r>
            <a:endParaRPr lang="en-US" dirty="0"/>
          </a:p>
        </p:txBody>
      </p:sp>
      <p:sp>
        <p:nvSpPr>
          <p:cNvPr id="4" name="Footer Placeholder 3"/>
          <p:cNvSpPr>
            <a:spLocks noGrp="1"/>
          </p:cNvSpPr>
          <p:nvPr>
            <p:ph type="ftr" sz="quarter" idx="11"/>
          </p:nvPr>
        </p:nvSpPr>
        <p:spPr/>
        <p:txBody>
          <a:bodyPr/>
          <a:lstStyle/>
          <a:p>
            <a:r>
              <a:rPr lang="en-US" smtClean="0"/>
              <a:t>FY2014 Annual Report</a:t>
            </a:r>
            <a:endParaRPr lang="en-US" dirty="0"/>
          </a:p>
        </p:txBody>
      </p:sp>
      <p:sp>
        <p:nvSpPr>
          <p:cNvPr id="5" name="Slide Number Placeholder 4"/>
          <p:cNvSpPr>
            <a:spLocks noGrp="1"/>
          </p:cNvSpPr>
          <p:nvPr>
            <p:ph type="sldNum" sz="quarter" idx="12"/>
          </p:nvPr>
        </p:nvSpPr>
        <p:spPr/>
        <p:txBody>
          <a:bodyPr/>
          <a:lstStyle/>
          <a:p>
            <a:fld id="{17BF3298-0E13-43DF-95D8-2A6CC0EBE8C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r>
              <a:rPr lang="en-US" smtClean="0"/>
              <a:t>January 2015</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FY2014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5B1D0511-3328-4D16-8478-C5D0E6DC8984}"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smtClean="0"/>
              <a:t>January 2015</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smtClean="0"/>
              <a:t>FY2014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39F22A3E-291B-4D7E-896B-46DE7E72CEB0}"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smtClean="0"/>
              <a:t>January 2015</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FY2014 Annual Report</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8CEFCE88-91E9-4E25-922F-E4E8F5CB7697}"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smtClean="0"/>
              <a:t>January 2015</a:t>
            </a:r>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smtClean="0"/>
              <a:t>FY2014 Annual Report</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90A761A7-218F-4E05-81F7-719A75C0D83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smtClean="0"/>
              <a:t>January 2015</a:t>
            </a:r>
            <a:endParaRPr lang="en-US" dirty="0"/>
          </a:p>
        </p:txBody>
      </p:sp>
      <p:sp>
        <p:nvSpPr>
          <p:cNvPr id="4" name="Rectangle 5"/>
          <p:cNvSpPr>
            <a:spLocks noGrp="1" noChangeArrowheads="1"/>
          </p:cNvSpPr>
          <p:nvPr>
            <p:ph type="ftr" sz="quarter" idx="11"/>
          </p:nvPr>
        </p:nvSpPr>
        <p:spPr>
          <a:ln/>
        </p:spPr>
        <p:txBody>
          <a:bodyPr/>
          <a:lstStyle>
            <a:lvl1pPr>
              <a:defRPr/>
            </a:lvl1pPr>
          </a:lstStyle>
          <a:p>
            <a:r>
              <a:rPr lang="en-US" smtClean="0"/>
              <a:t>FY2014 Annual Report</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25EB2071-0631-4C81-97DB-442C19294439}"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_layou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324600"/>
            <a:ext cx="2133600" cy="476250"/>
          </a:xfrm>
          <a:ln/>
        </p:spPr>
        <p:txBody>
          <a:bodyPr/>
          <a:lstStyle>
            <a:lvl1pPr>
              <a:defRPr/>
            </a:lvl1pPr>
          </a:lstStyle>
          <a:p>
            <a:r>
              <a:rPr lang="en-US" smtClean="0"/>
              <a:t>January 2015</a:t>
            </a:r>
            <a:endParaRPr lang="en-US" dirty="0"/>
          </a:p>
        </p:txBody>
      </p:sp>
      <p:sp>
        <p:nvSpPr>
          <p:cNvPr id="3" name="Rectangle 5"/>
          <p:cNvSpPr>
            <a:spLocks noGrp="1" noChangeArrowheads="1"/>
          </p:cNvSpPr>
          <p:nvPr>
            <p:ph type="ftr" sz="quarter" idx="11"/>
          </p:nvPr>
        </p:nvSpPr>
        <p:spPr>
          <a:xfrm>
            <a:off x="3124200" y="6324600"/>
            <a:ext cx="2895600" cy="476250"/>
          </a:xfrm>
          <a:ln/>
        </p:spPr>
        <p:txBody>
          <a:bodyPr/>
          <a:lstStyle>
            <a:lvl1pPr>
              <a:defRPr/>
            </a:lvl1pPr>
          </a:lstStyle>
          <a:p>
            <a:r>
              <a:rPr lang="en-US" smtClean="0"/>
              <a:t>FY2014 Annual Report</a:t>
            </a:r>
            <a:endParaRPr lang="en-US" dirty="0"/>
          </a:p>
        </p:txBody>
      </p:sp>
      <p:sp>
        <p:nvSpPr>
          <p:cNvPr id="4" name="Rectangle 6"/>
          <p:cNvSpPr>
            <a:spLocks noGrp="1" noChangeArrowheads="1"/>
          </p:cNvSpPr>
          <p:nvPr>
            <p:ph type="sldNum" sz="quarter" idx="12"/>
          </p:nvPr>
        </p:nvSpPr>
        <p:spPr>
          <a:xfrm>
            <a:off x="6629400" y="6305550"/>
            <a:ext cx="2133600" cy="476250"/>
          </a:xfrm>
          <a:ln/>
        </p:spPr>
        <p:txBody>
          <a:bodyPr/>
          <a:lstStyle>
            <a:lvl1pPr>
              <a:defRPr/>
            </a:lvl1pPr>
          </a:lstStyle>
          <a:p>
            <a:fld id="{F9EE67B7-608E-4AD9-AF64-FF488EC2DE5B}"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January 2015</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FY2014 Annual Report</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EDB655C8-2F36-4C7B-9271-C19669C7380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January 2015</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FY2014 Annual Report</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B54BE4E1-A5FC-4A7D-BCE1-AB817540E169}"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324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smtClean="0"/>
              <a:t>January 2015</a:t>
            </a:r>
            <a:endParaRPr lang="en-US" dirty="0"/>
          </a:p>
        </p:txBody>
      </p:sp>
      <p:sp>
        <p:nvSpPr>
          <p:cNvPr id="1029" name="Rectangle 5"/>
          <p:cNvSpPr>
            <a:spLocks noGrp="1" noChangeArrowheads="1"/>
          </p:cNvSpPr>
          <p:nvPr>
            <p:ph type="ftr" sz="quarter" idx="3"/>
          </p:nvPr>
        </p:nvSpPr>
        <p:spPr bwMode="auto">
          <a:xfrm>
            <a:off x="3124200" y="63246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FY2014 Annual Report</a:t>
            </a:r>
            <a:endParaRPr lang="en-US" dirty="0"/>
          </a:p>
        </p:txBody>
      </p:sp>
      <p:sp>
        <p:nvSpPr>
          <p:cNvPr id="1030" name="Rectangle 6"/>
          <p:cNvSpPr>
            <a:spLocks noGrp="1" noChangeArrowheads="1"/>
          </p:cNvSpPr>
          <p:nvPr>
            <p:ph type="sldNum" sz="quarter" idx="4"/>
          </p:nvPr>
        </p:nvSpPr>
        <p:spPr bwMode="auto">
          <a:xfrm>
            <a:off x="66294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7BF3298-0E13-43DF-95D8-2A6CC0EBE8CB}"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92"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3" r:id="rId15"/>
  </p:sldLayoutIdLst>
  <p:hf hdr="0"/>
  <p:txStyles>
    <p:title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p:titleStyle>
    <p:bodyStyle>
      <a:lvl1pPr marL="577850" indent="-577850" algn="l" rtl="0" eaLnBrk="0" fontAlgn="base" hangingPunct="0">
        <a:spcBef>
          <a:spcPct val="20000"/>
        </a:spcBef>
        <a:spcAft>
          <a:spcPct val="0"/>
        </a:spcAft>
        <a:buChar char="•"/>
        <a:tabLst>
          <a:tab pos="577850" algn="l"/>
        </a:tabLst>
        <a:defRPr sz="3200">
          <a:solidFill>
            <a:schemeClr val="tx1"/>
          </a:solidFill>
          <a:latin typeface="+mn-lt"/>
          <a:ea typeface="ヒラギノ角ゴ Pro W3" pitchFamily="-65" charset="-128"/>
          <a:cs typeface="ヒラギノ角ゴ Pro W3"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pitchFamily="-110" charset="-128"/>
        </a:defRPr>
      </a:lvl2pPr>
      <a:lvl3pPr marL="1312863" indent="-228600" algn="l" rtl="0" eaLnBrk="0" fontAlgn="base" hangingPunct="0">
        <a:spcBef>
          <a:spcPct val="20000"/>
        </a:spcBef>
        <a:spcAft>
          <a:spcPct val="0"/>
        </a:spcAft>
        <a:buChar char="•"/>
        <a:defRPr sz="2400">
          <a:solidFill>
            <a:schemeClr val="tx1"/>
          </a:solidFill>
          <a:latin typeface="+mn-lt"/>
          <a:ea typeface="ヒラギノ角ゴ Pro W3"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5pPr>
      <a:lvl6pPr marL="2514600" indent="-228600" algn="l" rtl="0" fontAlgn="base">
        <a:spcBef>
          <a:spcPct val="20000"/>
        </a:spcBef>
        <a:spcAft>
          <a:spcPct val="0"/>
        </a:spcAft>
        <a:buChar char="»"/>
        <a:defRPr sz="2000">
          <a:solidFill>
            <a:schemeClr val="tx1"/>
          </a:solidFill>
          <a:latin typeface="+mn-lt"/>
          <a:ea typeface="ヒラギノ角ゴ Pro W3" pitchFamily="-110" charset="-128"/>
        </a:defRPr>
      </a:lvl6pPr>
      <a:lvl7pPr marL="2971800" indent="-228600" algn="l" rtl="0" fontAlgn="base">
        <a:spcBef>
          <a:spcPct val="20000"/>
        </a:spcBef>
        <a:spcAft>
          <a:spcPct val="0"/>
        </a:spcAft>
        <a:buChar char="»"/>
        <a:defRPr sz="2000">
          <a:solidFill>
            <a:schemeClr val="tx1"/>
          </a:solidFill>
          <a:latin typeface="+mn-lt"/>
          <a:ea typeface="ヒラギノ角ゴ Pro W3" pitchFamily="-110" charset="-128"/>
        </a:defRPr>
      </a:lvl7pPr>
      <a:lvl8pPr marL="3429000" indent="-228600" algn="l" rtl="0" fontAlgn="base">
        <a:spcBef>
          <a:spcPct val="20000"/>
        </a:spcBef>
        <a:spcAft>
          <a:spcPct val="0"/>
        </a:spcAft>
        <a:buChar char="»"/>
        <a:defRPr sz="2000">
          <a:solidFill>
            <a:schemeClr val="tx1"/>
          </a:solidFill>
          <a:latin typeface="+mn-lt"/>
          <a:ea typeface="ヒラギノ角ゴ Pro W3" pitchFamily="-110" charset="-128"/>
        </a:defRPr>
      </a:lvl8pPr>
      <a:lvl9pPr marL="3886200" indent="-228600" algn="l" rtl="0" fontAlgn="base">
        <a:spcBef>
          <a:spcPct val="20000"/>
        </a:spcBef>
        <a:spcAft>
          <a:spcPct val="0"/>
        </a:spcAft>
        <a:buChar char="»"/>
        <a:defRPr sz="2000">
          <a:solidFill>
            <a:schemeClr val="tx1"/>
          </a:solidFill>
          <a:latin typeface="+mn-lt"/>
          <a:ea typeface="ヒラギノ角ゴ Pro W3"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emf"/><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e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em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ctrTitle"/>
          </p:nvPr>
        </p:nvSpPr>
        <p:spPr>
          <a:xfrm>
            <a:off x="685800" y="1371600"/>
            <a:ext cx="7772400" cy="1676400"/>
          </a:xfrm>
        </p:spPr>
        <p:txBody>
          <a:bodyPr/>
          <a:lstStyle/>
          <a:p>
            <a:r>
              <a:rPr lang="en-US" b="1" dirty="0" smtClean="0"/>
              <a:t>EOSDIS FY2014</a:t>
            </a:r>
            <a:br>
              <a:rPr lang="en-US" b="1" dirty="0" smtClean="0"/>
            </a:br>
            <a:r>
              <a:rPr lang="en-US" b="1" dirty="0" smtClean="0"/>
              <a:t> Annual Metrics Report</a:t>
            </a:r>
          </a:p>
        </p:txBody>
      </p:sp>
      <p:sp>
        <p:nvSpPr>
          <p:cNvPr id="18435" name="Subtitle 5"/>
          <p:cNvSpPr>
            <a:spLocks noGrp="1"/>
          </p:cNvSpPr>
          <p:nvPr>
            <p:ph type="subTitle" idx="1"/>
          </p:nvPr>
        </p:nvSpPr>
        <p:spPr>
          <a:xfrm>
            <a:off x="1371600" y="3505200"/>
            <a:ext cx="6400800" cy="1905000"/>
          </a:xfrm>
        </p:spPr>
        <p:txBody>
          <a:bodyPr/>
          <a:lstStyle/>
          <a:p>
            <a:r>
              <a:rPr lang="en-US" b="1" dirty="0" smtClean="0"/>
              <a:t>Prepared By:</a:t>
            </a:r>
          </a:p>
          <a:p>
            <a:r>
              <a:rPr lang="en-US" b="1" dirty="0" smtClean="0"/>
              <a:t>Lalit Wanchoo, Adnet, Inc.</a:t>
            </a:r>
          </a:p>
          <a:p>
            <a:r>
              <a:rPr lang="en-US" b="1" dirty="0"/>
              <a:t>Young-In Won, Wyle, </a:t>
            </a:r>
            <a:r>
              <a:rPr lang="en-US" b="1" dirty="0" smtClean="0"/>
              <a:t>Inc.</a:t>
            </a:r>
          </a:p>
          <a:p>
            <a:r>
              <a:rPr lang="en-US" b="1" dirty="0" smtClean="0"/>
              <a:t>Brian Krupp, Adnet, Inc.</a:t>
            </a:r>
          </a:p>
          <a:p>
            <a:r>
              <a:rPr lang="en-US" b="1" dirty="0" smtClean="0"/>
              <a:t>January 2015</a:t>
            </a:r>
          </a:p>
          <a:p>
            <a:endParaRPr lang="en-US" b="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229600" cy="792163"/>
          </a:xfrm>
        </p:spPr>
        <p:txBody>
          <a:bodyPr/>
          <a:lstStyle/>
          <a:p>
            <a:pPr eaLnBrk="1" hangingPunct="1"/>
            <a:r>
              <a:rPr lang="en-US" sz="3600" b="1" dirty="0" smtClean="0"/>
              <a:t>Distribution By DAAC</a:t>
            </a:r>
          </a:p>
        </p:txBody>
      </p:sp>
      <p:sp>
        <p:nvSpPr>
          <p:cNvPr id="28675" name="Rectangle 3"/>
          <p:cNvSpPr>
            <a:spLocks noGrp="1" noChangeArrowheads="1"/>
          </p:cNvSpPr>
          <p:nvPr>
            <p:ph type="body" sz="half" idx="1"/>
          </p:nvPr>
        </p:nvSpPr>
        <p:spPr>
          <a:xfrm>
            <a:off x="533400" y="1066800"/>
            <a:ext cx="7772400" cy="381000"/>
          </a:xfrm>
        </p:spPr>
        <p:txBody>
          <a:bodyPr/>
          <a:lstStyle/>
          <a:p>
            <a:pPr eaLnBrk="1" hangingPunct="1">
              <a:buFontTx/>
              <a:buNone/>
            </a:pPr>
            <a:r>
              <a:rPr lang="en-US" sz="1400" dirty="0" smtClean="0"/>
              <a:t>Distribution presents the amount of data successfully distributed to Public Users. </a:t>
            </a:r>
          </a:p>
          <a:p>
            <a:pPr eaLnBrk="1" hangingPunct="1">
              <a:buFontTx/>
              <a:buNone/>
            </a:pPr>
            <a:endParaRPr lang="en-US" sz="1200" dirty="0" smtClean="0"/>
          </a:p>
          <a:p>
            <a:pPr eaLnBrk="1" hangingPunct="1">
              <a:buFontTx/>
              <a:buNone/>
            </a:pPr>
            <a:endParaRPr lang="en-US" sz="1200" dirty="0" smtClean="0"/>
          </a:p>
        </p:txBody>
      </p:sp>
      <p:sp>
        <p:nvSpPr>
          <p:cNvPr id="28676" name="Text Box 892"/>
          <p:cNvSpPr txBox="1">
            <a:spLocks noChangeArrowheads="1"/>
          </p:cNvSpPr>
          <p:nvPr/>
        </p:nvSpPr>
        <p:spPr bwMode="auto">
          <a:xfrm>
            <a:off x="1165225" y="4106863"/>
            <a:ext cx="184150" cy="366712"/>
          </a:xfrm>
          <a:prstGeom prst="rect">
            <a:avLst/>
          </a:prstGeom>
          <a:noFill/>
          <a:ln w="9525">
            <a:noFill/>
            <a:miter lim="800000"/>
            <a:headEnd/>
            <a:tailEnd/>
          </a:ln>
        </p:spPr>
        <p:txBody>
          <a:bodyPr>
            <a:spAutoFit/>
          </a:bodyPr>
          <a:lstStyle/>
          <a:p>
            <a:pPr>
              <a:spcBef>
                <a:spcPct val="50000"/>
              </a:spcBef>
            </a:pPr>
            <a:endParaRPr lang="en-US" sz="1800" dirty="0"/>
          </a:p>
        </p:txBody>
      </p:sp>
      <p:sp>
        <p:nvSpPr>
          <p:cNvPr id="10" name="Slide Number Placeholder 9"/>
          <p:cNvSpPr>
            <a:spLocks noGrp="1"/>
          </p:cNvSpPr>
          <p:nvPr>
            <p:ph type="sldNum" sz="quarter" idx="12"/>
          </p:nvPr>
        </p:nvSpPr>
        <p:spPr>
          <a:xfrm>
            <a:off x="6629400" y="6303334"/>
            <a:ext cx="2133600" cy="476250"/>
          </a:xfrm>
        </p:spPr>
        <p:txBody>
          <a:bodyPr/>
          <a:lstStyle/>
          <a:p>
            <a:fld id="{E406494C-CE2C-46D3-A4BF-2822B5896DB2}" type="slidenum">
              <a:rPr lang="en-US"/>
              <a:pPr/>
              <a:t>10</a:t>
            </a:fld>
            <a:endParaRPr lang="en-US" dirty="0"/>
          </a:p>
        </p:txBody>
      </p:sp>
      <p:sp>
        <p:nvSpPr>
          <p:cNvPr id="28682" name="Date Placeholder 11"/>
          <p:cNvSpPr>
            <a:spLocks noGrp="1"/>
          </p:cNvSpPr>
          <p:nvPr>
            <p:ph type="dt" sz="quarter" idx="10"/>
          </p:nvPr>
        </p:nvSpPr>
        <p:spPr>
          <a:xfrm>
            <a:off x="457200" y="6324600"/>
            <a:ext cx="2133600" cy="476250"/>
          </a:xfrm>
          <a:noFill/>
        </p:spPr>
        <p:txBody>
          <a:bodyPr/>
          <a:lstStyle/>
          <a:p>
            <a:r>
              <a:rPr lang="en-US" smtClean="0"/>
              <a:t>January 2015</a:t>
            </a:r>
            <a:endParaRPr lang="en-US" dirty="0"/>
          </a:p>
        </p:txBody>
      </p:sp>
      <p:sp>
        <p:nvSpPr>
          <p:cNvPr id="28683" name="Footer Placeholder 12"/>
          <p:cNvSpPr>
            <a:spLocks noGrp="1"/>
          </p:cNvSpPr>
          <p:nvPr>
            <p:ph type="ftr" sz="quarter" idx="11"/>
          </p:nvPr>
        </p:nvSpPr>
        <p:spPr>
          <a:xfrm>
            <a:off x="3124200" y="6324600"/>
            <a:ext cx="2895600" cy="476250"/>
          </a:xfrm>
          <a:noFill/>
        </p:spPr>
        <p:txBody>
          <a:bodyPr/>
          <a:lstStyle/>
          <a:p>
            <a:r>
              <a:rPr lang="en-US" smtClean="0"/>
              <a:t>FY2014 Annual Report</a:t>
            </a:r>
            <a:endParaRPr lang="en-US" dirty="0"/>
          </a:p>
        </p:txBody>
      </p:sp>
      <p:pic>
        <p:nvPicPr>
          <p:cNvPr id="6" name="Picture 5"/>
          <p:cNvPicPr>
            <a:picLocks noChangeAspect="1"/>
          </p:cNvPicPr>
          <p:nvPr/>
        </p:nvPicPr>
        <p:blipFill>
          <a:blip r:embed="rId2"/>
          <a:stretch>
            <a:fillRect/>
          </a:stretch>
        </p:blipFill>
        <p:spPr>
          <a:xfrm>
            <a:off x="474518" y="2680735"/>
            <a:ext cx="8065707" cy="3218967"/>
          </a:xfrm>
          <a:prstGeom prst="rect">
            <a:avLst/>
          </a:prstGeom>
        </p:spPr>
      </p:pic>
      <p:pic>
        <p:nvPicPr>
          <p:cNvPr id="7" name="Picture 6"/>
          <p:cNvPicPr>
            <a:picLocks noChangeAspect="1"/>
          </p:cNvPicPr>
          <p:nvPr/>
        </p:nvPicPr>
        <p:blipFill>
          <a:blip r:embed="rId3"/>
          <a:stretch>
            <a:fillRect/>
          </a:stretch>
        </p:blipFill>
        <p:spPr>
          <a:xfrm>
            <a:off x="474518" y="1450308"/>
            <a:ext cx="8224217" cy="9876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sz="quarter"/>
          </p:nvPr>
        </p:nvSpPr>
        <p:spPr>
          <a:xfrm>
            <a:off x="457200" y="228600"/>
            <a:ext cx="8229600" cy="609600"/>
          </a:xfrm>
        </p:spPr>
        <p:txBody>
          <a:bodyPr/>
          <a:lstStyle/>
          <a:p>
            <a:pPr eaLnBrk="1" hangingPunct="1"/>
            <a:r>
              <a:rPr lang="en-US" sz="3600" b="1" dirty="0" smtClean="0"/>
              <a:t>Volume Distributed By Domain</a:t>
            </a:r>
          </a:p>
        </p:txBody>
      </p:sp>
      <p:sp>
        <p:nvSpPr>
          <p:cNvPr id="29701" name="TextBox 5"/>
          <p:cNvSpPr txBox="1">
            <a:spLocks noChangeArrowheads="1"/>
          </p:cNvSpPr>
          <p:nvPr/>
        </p:nvSpPr>
        <p:spPr bwMode="auto">
          <a:xfrm>
            <a:off x="533400" y="838200"/>
            <a:ext cx="7696200" cy="276225"/>
          </a:xfrm>
          <a:prstGeom prst="rect">
            <a:avLst/>
          </a:prstGeom>
          <a:noFill/>
          <a:ln w="9525">
            <a:noFill/>
            <a:miter lim="800000"/>
            <a:headEnd/>
            <a:tailEnd/>
          </a:ln>
        </p:spPr>
        <p:txBody>
          <a:bodyPr>
            <a:spAutoFit/>
          </a:bodyPr>
          <a:lstStyle/>
          <a:p>
            <a:r>
              <a:rPr lang="en-US" dirty="0"/>
              <a:t>Volume Distribution presents the volume of data successfully distributed to Public Users by Domain. </a:t>
            </a:r>
          </a:p>
        </p:txBody>
      </p:sp>
      <p:sp>
        <p:nvSpPr>
          <p:cNvPr id="8" name="Slide Number Placeholder 7"/>
          <p:cNvSpPr>
            <a:spLocks noGrp="1"/>
          </p:cNvSpPr>
          <p:nvPr>
            <p:ph type="sldNum" sz="quarter" idx="12"/>
          </p:nvPr>
        </p:nvSpPr>
        <p:spPr>
          <a:xfrm>
            <a:off x="6629400" y="6303334"/>
            <a:ext cx="2133600" cy="476250"/>
          </a:xfrm>
        </p:spPr>
        <p:txBody>
          <a:bodyPr/>
          <a:lstStyle/>
          <a:p>
            <a:fld id="{E6A1A705-8027-4FFD-81FE-A94215399B2D}" type="slidenum">
              <a:rPr lang="en-US"/>
              <a:pPr/>
              <a:t>11</a:t>
            </a:fld>
            <a:endParaRPr lang="en-US" dirty="0"/>
          </a:p>
        </p:txBody>
      </p:sp>
      <p:sp>
        <p:nvSpPr>
          <p:cNvPr id="29704" name="Date Placeholder 9"/>
          <p:cNvSpPr>
            <a:spLocks noGrp="1"/>
          </p:cNvSpPr>
          <p:nvPr>
            <p:ph type="dt" sz="quarter" idx="10"/>
          </p:nvPr>
        </p:nvSpPr>
        <p:spPr>
          <a:noFill/>
        </p:spPr>
        <p:txBody>
          <a:bodyPr/>
          <a:lstStyle/>
          <a:p>
            <a:r>
              <a:rPr lang="en-US" smtClean="0"/>
              <a:t>January 2015</a:t>
            </a:r>
            <a:endParaRPr lang="en-US" dirty="0"/>
          </a:p>
        </p:txBody>
      </p:sp>
      <p:sp>
        <p:nvSpPr>
          <p:cNvPr id="29705" name="Footer Placeholder 10"/>
          <p:cNvSpPr>
            <a:spLocks noGrp="1"/>
          </p:cNvSpPr>
          <p:nvPr>
            <p:ph type="ftr" sz="quarter" idx="11"/>
          </p:nvPr>
        </p:nvSpPr>
        <p:spPr>
          <a:noFill/>
        </p:spPr>
        <p:txBody>
          <a:bodyPr/>
          <a:lstStyle/>
          <a:p>
            <a:r>
              <a:rPr lang="en-US" smtClean="0"/>
              <a:t>FY2014 Annual Report</a:t>
            </a:r>
            <a:endParaRPr lang="en-US" dirty="0"/>
          </a:p>
        </p:txBody>
      </p:sp>
      <p:pic>
        <p:nvPicPr>
          <p:cNvPr id="2" name="Picture 1"/>
          <p:cNvPicPr>
            <a:picLocks noChangeAspect="1"/>
          </p:cNvPicPr>
          <p:nvPr/>
        </p:nvPicPr>
        <p:blipFill>
          <a:blip r:embed="rId2"/>
          <a:stretch>
            <a:fillRect/>
          </a:stretch>
        </p:blipFill>
        <p:spPr>
          <a:xfrm>
            <a:off x="682098" y="3276600"/>
            <a:ext cx="7547502" cy="2651990"/>
          </a:xfrm>
          <a:prstGeom prst="rect">
            <a:avLst/>
          </a:prstGeom>
          <a:ln w="12700">
            <a:solidFill>
              <a:schemeClr val="tx1"/>
            </a:solidFill>
          </a:ln>
        </p:spPr>
      </p:pic>
      <p:pic>
        <p:nvPicPr>
          <p:cNvPr id="4" name="Picture 3"/>
          <p:cNvPicPr>
            <a:picLocks noChangeAspect="1"/>
          </p:cNvPicPr>
          <p:nvPr/>
        </p:nvPicPr>
        <p:blipFill>
          <a:blip r:embed="rId3"/>
          <a:stretch>
            <a:fillRect/>
          </a:stretch>
        </p:blipFill>
        <p:spPr>
          <a:xfrm>
            <a:off x="464127" y="1234210"/>
            <a:ext cx="8401016" cy="18289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53714"/>
            <a:ext cx="8229600" cy="609600"/>
          </a:xfrm>
        </p:spPr>
        <p:txBody>
          <a:bodyPr/>
          <a:lstStyle/>
          <a:p>
            <a:pPr eaLnBrk="1" hangingPunct="1"/>
            <a:r>
              <a:rPr lang="en-US" sz="3600" b="1" dirty="0" smtClean="0"/>
              <a:t>Product Distribution By Domain</a:t>
            </a:r>
          </a:p>
        </p:txBody>
      </p:sp>
      <p:sp>
        <p:nvSpPr>
          <p:cNvPr id="30724" name="Text Box 899"/>
          <p:cNvSpPr txBox="1">
            <a:spLocks noChangeArrowheads="1"/>
          </p:cNvSpPr>
          <p:nvPr/>
        </p:nvSpPr>
        <p:spPr bwMode="auto">
          <a:xfrm>
            <a:off x="974725" y="3998913"/>
            <a:ext cx="184150" cy="366712"/>
          </a:xfrm>
          <a:prstGeom prst="rect">
            <a:avLst/>
          </a:prstGeom>
          <a:noFill/>
          <a:ln w="9525">
            <a:noFill/>
            <a:miter lim="800000"/>
            <a:headEnd/>
            <a:tailEnd/>
          </a:ln>
        </p:spPr>
        <p:txBody>
          <a:bodyPr wrap="none">
            <a:spAutoFit/>
          </a:bodyPr>
          <a:lstStyle/>
          <a:p>
            <a:endParaRPr lang="en-US" sz="1800" dirty="0"/>
          </a:p>
        </p:txBody>
      </p:sp>
      <p:sp>
        <p:nvSpPr>
          <p:cNvPr id="30727" name="TextBox 7"/>
          <p:cNvSpPr txBox="1">
            <a:spLocks noChangeArrowheads="1"/>
          </p:cNvSpPr>
          <p:nvPr/>
        </p:nvSpPr>
        <p:spPr bwMode="auto">
          <a:xfrm>
            <a:off x="457200" y="838200"/>
            <a:ext cx="7772400" cy="276225"/>
          </a:xfrm>
          <a:prstGeom prst="rect">
            <a:avLst/>
          </a:prstGeom>
          <a:noFill/>
          <a:ln w="9525">
            <a:noFill/>
            <a:miter lim="800000"/>
            <a:headEnd/>
            <a:tailEnd/>
          </a:ln>
        </p:spPr>
        <p:txBody>
          <a:bodyPr>
            <a:spAutoFit/>
          </a:bodyPr>
          <a:lstStyle/>
          <a:p>
            <a:r>
              <a:rPr lang="en-US" dirty="0"/>
              <a:t>Product Distribution presents the number of products successfully distributed to Public Users by Domain. </a:t>
            </a:r>
          </a:p>
        </p:txBody>
      </p:sp>
      <p:sp>
        <p:nvSpPr>
          <p:cNvPr id="10" name="Slide Number Placeholder 9"/>
          <p:cNvSpPr>
            <a:spLocks noGrp="1"/>
          </p:cNvSpPr>
          <p:nvPr>
            <p:ph type="sldNum" sz="quarter" idx="12"/>
          </p:nvPr>
        </p:nvSpPr>
        <p:spPr>
          <a:xfrm>
            <a:off x="6629400" y="6303334"/>
            <a:ext cx="2133600" cy="476250"/>
          </a:xfrm>
        </p:spPr>
        <p:txBody>
          <a:bodyPr/>
          <a:lstStyle/>
          <a:p>
            <a:fld id="{90C9477E-92F7-4888-A18D-6B06A8F6BF5B}" type="slidenum">
              <a:rPr lang="en-US"/>
              <a:pPr/>
              <a:t>12</a:t>
            </a:fld>
            <a:endParaRPr lang="en-US" dirty="0"/>
          </a:p>
        </p:txBody>
      </p:sp>
      <p:sp>
        <p:nvSpPr>
          <p:cNvPr id="30730" name="Date Placeholder 11"/>
          <p:cNvSpPr>
            <a:spLocks noGrp="1"/>
          </p:cNvSpPr>
          <p:nvPr>
            <p:ph type="dt" sz="quarter" idx="10"/>
          </p:nvPr>
        </p:nvSpPr>
        <p:spPr>
          <a:noFill/>
        </p:spPr>
        <p:txBody>
          <a:bodyPr/>
          <a:lstStyle/>
          <a:p>
            <a:r>
              <a:rPr lang="en-US" smtClean="0"/>
              <a:t>January 2015</a:t>
            </a:r>
            <a:endParaRPr lang="en-US" dirty="0"/>
          </a:p>
        </p:txBody>
      </p:sp>
      <p:sp>
        <p:nvSpPr>
          <p:cNvPr id="30731" name="Footer Placeholder 12"/>
          <p:cNvSpPr>
            <a:spLocks noGrp="1"/>
          </p:cNvSpPr>
          <p:nvPr>
            <p:ph type="ftr" sz="quarter" idx="11"/>
          </p:nvPr>
        </p:nvSpPr>
        <p:spPr>
          <a:noFill/>
        </p:spPr>
        <p:txBody>
          <a:bodyPr/>
          <a:lstStyle/>
          <a:p>
            <a:r>
              <a:rPr lang="en-US" smtClean="0"/>
              <a:t>FY2014 Annual Report</a:t>
            </a:r>
            <a:endParaRPr lang="en-US" dirty="0"/>
          </a:p>
        </p:txBody>
      </p:sp>
      <p:pic>
        <p:nvPicPr>
          <p:cNvPr id="2" name="Picture 1"/>
          <p:cNvPicPr>
            <a:picLocks noChangeAspect="1"/>
          </p:cNvPicPr>
          <p:nvPr/>
        </p:nvPicPr>
        <p:blipFill>
          <a:blip r:embed="rId3"/>
          <a:stretch>
            <a:fillRect/>
          </a:stretch>
        </p:blipFill>
        <p:spPr>
          <a:xfrm>
            <a:off x="190499" y="1200865"/>
            <a:ext cx="8763002" cy="1741546"/>
          </a:xfrm>
          <a:prstGeom prst="rect">
            <a:avLst/>
          </a:prstGeom>
        </p:spPr>
      </p:pic>
      <p:pic>
        <p:nvPicPr>
          <p:cNvPr id="7" name="Picture 6"/>
          <p:cNvPicPr>
            <a:picLocks noChangeAspect="1"/>
          </p:cNvPicPr>
          <p:nvPr/>
        </p:nvPicPr>
        <p:blipFill>
          <a:blip r:embed="rId4"/>
          <a:stretch>
            <a:fillRect/>
          </a:stretch>
        </p:blipFill>
        <p:spPr>
          <a:xfrm>
            <a:off x="914400" y="3046469"/>
            <a:ext cx="7620000" cy="31740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2015</a:t>
            </a:r>
            <a:endParaRPr lang="en-US" dirty="0"/>
          </a:p>
        </p:txBody>
      </p:sp>
      <p:sp>
        <p:nvSpPr>
          <p:cNvPr id="3" name="Footer Placeholder 2"/>
          <p:cNvSpPr>
            <a:spLocks noGrp="1"/>
          </p:cNvSpPr>
          <p:nvPr>
            <p:ph type="ftr" sz="quarter" idx="11"/>
          </p:nvPr>
        </p:nvSpPr>
        <p:spPr/>
        <p:txBody>
          <a:bodyPr/>
          <a:lstStyle/>
          <a:p>
            <a:r>
              <a:rPr lang="en-US" smtClean="0"/>
              <a:t>FY2014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13</a:t>
            </a:fld>
            <a:endParaRPr lang="en-US" dirty="0"/>
          </a:p>
        </p:txBody>
      </p:sp>
      <p:sp>
        <p:nvSpPr>
          <p:cNvPr id="7" name="Rectangle 2"/>
          <p:cNvSpPr txBox="1">
            <a:spLocks noChangeArrowheads="1"/>
          </p:cNvSpPr>
          <p:nvPr/>
        </p:nvSpPr>
        <p:spPr>
          <a:xfrm>
            <a:off x="457200" y="152400"/>
            <a:ext cx="8229600" cy="7921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pPr eaLnBrk="1" hangingPunct="1"/>
            <a:r>
              <a:rPr lang="en-US" sz="3600" b="1" kern="0" dirty="0" smtClean="0"/>
              <a:t>Distribution By Product Leve</a:t>
            </a:r>
            <a:r>
              <a:rPr lang="en-US" sz="3600" b="1" kern="0" dirty="0"/>
              <a:t>l</a:t>
            </a:r>
            <a:endParaRPr lang="en-US" sz="3600" b="1" kern="0" dirty="0" smtClean="0"/>
          </a:p>
        </p:txBody>
      </p:sp>
      <p:sp>
        <p:nvSpPr>
          <p:cNvPr id="8" name="Rectangle 3"/>
          <p:cNvSpPr txBox="1">
            <a:spLocks noChangeArrowheads="1"/>
          </p:cNvSpPr>
          <p:nvPr/>
        </p:nvSpPr>
        <p:spPr>
          <a:xfrm>
            <a:off x="190500" y="819236"/>
            <a:ext cx="8763000" cy="381000"/>
          </a:xfrm>
          <a:prstGeom prst="rect">
            <a:avLst/>
          </a:prstGeom>
        </p:spPr>
        <p:txBody>
          <a:bodyPr/>
          <a:lstStyle>
            <a:lvl1pPr marL="577850" indent="-577850" algn="l" rtl="0" eaLnBrk="0" fontAlgn="base" hangingPunct="0">
              <a:spcBef>
                <a:spcPct val="20000"/>
              </a:spcBef>
              <a:spcAft>
                <a:spcPct val="0"/>
              </a:spcAft>
              <a:buChar char="•"/>
              <a:tabLst>
                <a:tab pos="577850" algn="l"/>
              </a:tabLst>
              <a:defRPr sz="3200">
                <a:solidFill>
                  <a:schemeClr val="tx1"/>
                </a:solidFill>
                <a:latin typeface="+mn-lt"/>
                <a:ea typeface="ヒラギノ角ゴ Pro W3" pitchFamily="-65" charset="-128"/>
                <a:cs typeface="ヒラギノ角ゴ Pro W3"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pitchFamily="-110" charset="-128"/>
              </a:defRPr>
            </a:lvl2pPr>
            <a:lvl3pPr marL="1312863" indent="-228600" algn="l" rtl="0" eaLnBrk="0" fontAlgn="base" hangingPunct="0">
              <a:spcBef>
                <a:spcPct val="20000"/>
              </a:spcBef>
              <a:spcAft>
                <a:spcPct val="0"/>
              </a:spcAft>
              <a:buChar char="•"/>
              <a:defRPr sz="2400">
                <a:solidFill>
                  <a:schemeClr val="tx1"/>
                </a:solidFill>
                <a:latin typeface="+mn-lt"/>
                <a:ea typeface="ヒラギノ角ゴ Pro W3"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5pPr>
            <a:lvl6pPr marL="2514600" indent="-228600" algn="l" rtl="0" fontAlgn="base">
              <a:spcBef>
                <a:spcPct val="20000"/>
              </a:spcBef>
              <a:spcAft>
                <a:spcPct val="0"/>
              </a:spcAft>
              <a:buChar char="»"/>
              <a:defRPr sz="2000">
                <a:solidFill>
                  <a:schemeClr val="tx1"/>
                </a:solidFill>
                <a:latin typeface="+mn-lt"/>
                <a:ea typeface="ヒラギノ角ゴ Pro W3" pitchFamily="-110" charset="-128"/>
              </a:defRPr>
            </a:lvl6pPr>
            <a:lvl7pPr marL="2971800" indent="-228600" algn="l" rtl="0" fontAlgn="base">
              <a:spcBef>
                <a:spcPct val="20000"/>
              </a:spcBef>
              <a:spcAft>
                <a:spcPct val="0"/>
              </a:spcAft>
              <a:buChar char="»"/>
              <a:defRPr sz="2000">
                <a:solidFill>
                  <a:schemeClr val="tx1"/>
                </a:solidFill>
                <a:latin typeface="+mn-lt"/>
                <a:ea typeface="ヒラギノ角ゴ Pro W3" pitchFamily="-110" charset="-128"/>
              </a:defRPr>
            </a:lvl7pPr>
            <a:lvl8pPr marL="3429000" indent="-228600" algn="l" rtl="0" fontAlgn="base">
              <a:spcBef>
                <a:spcPct val="20000"/>
              </a:spcBef>
              <a:spcAft>
                <a:spcPct val="0"/>
              </a:spcAft>
              <a:buChar char="»"/>
              <a:defRPr sz="2000">
                <a:solidFill>
                  <a:schemeClr val="tx1"/>
                </a:solidFill>
                <a:latin typeface="+mn-lt"/>
                <a:ea typeface="ヒラギノ角ゴ Pro W3" pitchFamily="-110" charset="-128"/>
              </a:defRPr>
            </a:lvl8pPr>
            <a:lvl9pPr marL="3886200" indent="-228600" algn="l" rtl="0" fontAlgn="base">
              <a:spcBef>
                <a:spcPct val="20000"/>
              </a:spcBef>
              <a:spcAft>
                <a:spcPct val="0"/>
              </a:spcAft>
              <a:buChar char="»"/>
              <a:defRPr sz="2000">
                <a:solidFill>
                  <a:schemeClr val="tx1"/>
                </a:solidFill>
                <a:latin typeface="+mn-lt"/>
                <a:ea typeface="ヒラギノ角ゴ Pro W3" pitchFamily="-110" charset="-128"/>
              </a:defRPr>
            </a:lvl9pPr>
          </a:lstStyle>
          <a:p>
            <a:pPr eaLnBrk="1" hangingPunct="1">
              <a:buFontTx/>
              <a:buNone/>
            </a:pPr>
            <a:r>
              <a:rPr lang="en-US" sz="1400" kern="0" dirty="0" smtClean="0"/>
              <a:t>Distribution presents the amount of data successfully distributed to Public Users and excludes NRT products. </a:t>
            </a:r>
          </a:p>
          <a:p>
            <a:pPr eaLnBrk="1" hangingPunct="1">
              <a:buFontTx/>
              <a:buNone/>
            </a:pPr>
            <a:endParaRPr lang="en-US" sz="1200" kern="0" dirty="0" smtClean="0"/>
          </a:p>
          <a:p>
            <a:pPr eaLnBrk="1" hangingPunct="1">
              <a:buFontTx/>
              <a:buNone/>
            </a:pPr>
            <a:endParaRPr lang="en-US" sz="1200" kern="0" dirty="0" smtClean="0"/>
          </a:p>
        </p:txBody>
      </p:sp>
      <p:pic>
        <p:nvPicPr>
          <p:cNvPr id="10" name="Picture 9"/>
          <p:cNvPicPr>
            <a:picLocks noChangeAspect="1"/>
          </p:cNvPicPr>
          <p:nvPr/>
        </p:nvPicPr>
        <p:blipFill>
          <a:blip r:embed="rId2"/>
          <a:stretch>
            <a:fillRect/>
          </a:stretch>
        </p:blipFill>
        <p:spPr>
          <a:xfrm>
            <a:off x="457200" y="1245692"/>
            <a:ext cx="7924800" cy="1386682"/>
          </a:xfrm>
          <a:prstGeom prst="rect">
            <a:avLst/>
          </a:prstGeom>
        </p:spPr>
      </p:pic>
      <p:pic>
        <p:nvPicPr>
          <p:cNvPr id="11" name="Picture 10"/>
          <p:cNvPicPr>
            <a:picLocks noChangeAspect="1"/>
          </p:cNvPicPr>
          <p:nvPr/>
        </p:nvPicPr>
        <p:blipFill>
          <a:blip r:embed="rId3"/>
          <a:stretch>
            <a:fillRect/>
          </a:stretch>
        </p:blipFill>
        <p:spPr>
          <a:xfrm>
            <a:off x="344071" y="2888047"/>
            <a:ext cx="8151058" cy="3371380"/>
          </a:xfrm>
          <a:prstGeom prst="rect">
            <a:avLst/>
          </a:prstGeom>
        </p:spPr>
      </p:pic>
    </p:spTree>
    <p:extLst>
      <p:ext uri="{BB962C8B-B14F-4D97-AF65-F5344CB8AC3E}">
        <p14:creationId xmlns:p14="http://schemas.microsoft.com/office/powerpoint/2010/main" val="3206996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sz="quarter"/>
          </p:nvPr>
        </p:nvSpPr>
        <p:spPr>
          <a:xfrm>
            <a:off x="500542" y="-51665"/>
            <a:ext cx="8229600" cy="835475"/>
          </a:xfrm>
        </p:spPr>
        <p:txBody>
          <a:bodyPr/>
          <a:lstStyle/>
          <a:p>
            <a:r>
              <a:rPr lang="en-US" sz="3600" b="1" dirty="0" smtClean="0"/>
              <a:t>Data Distribution - Top 20 Countries</a:t>
            </a:r>
          </a:p>
        </p:txBody>
      </p:sp>
      <p:sp>
        <p:nvSpPr>
          <p:cNvPr id="5" name="Slide Number Placeholder 4"/>
          <p:cNvSpPr>
            <a:spLocks noGrp="1"/>
          </p:cNvSpPr>
          <p:nvPr>
            <p:ph type="sldNum" sz="quarter" idx="12"/>
          </p:nvPr>
        </p:nvSpPr>
        <p:spPr>
          <a:xfrm>
            <a:off x="6629400" y="6305550"/>
            <a:ext cx="2133600" cy="476250"/>
          </a:xfrm>
        </p:spPr>
        <p:txBody>
          <a:bodyPr/>
          <a:lstStyle/>
          <a:p>
            <a:fld id="{92D5EDFD-394F-430A-80C0-A908432D9ACF}" type="slidenum">
              <a:rPr lang="en-US"/>
              <a:pPr/>
              <a:t>14</a:t>
            </a:fld>
            <a:endParaRPr lang="en-US" dirty="0"/>
          </a:p>
        </p:txBody>
      </p:sp>
      <p:sp>
        <p:nvSpPr>
          <p:cNvPr id="32774" name="Date Placeholder 7"/>
          <p:cNvSpPr>
            <a:spLocks noGrp="1"/>
          </p:cNvSpPr>
          <p:nvPr>
            <p:ph type="dt" sz="quarter" idx="10"/>
          </p:nvPr>
        </p:nvSpPr>
        <p:spPr>
          <a:noFill/>
        </p:spPr>
        <p:txBody>
          <a:bodyPr/>
          <a:lstStyle/>
          <a:p>
            <a:r>
              <a:rPr lang="en-US" smtClean="0"/>
              <a:t>January 2015</a:t>
            </a:r>
            <a:endParaRPr lang="en-US" dirty="0"/>
          </a:p>
        </p:txBody>
      </p:sp>
      <p:sp>
        <p:nvSpPr>
          <p:cNvPr id="32775" name="Footer Placeholder 8"/>
          <p:cNvSpPr>
            <a:spLocks noGrp="1"/>
          </p:cNvSpPr>
          <p:nvPr>
            <p:ph type="ftr" sz="quarter" idx="11"/>
          </p:nvPr>
        </p:nvSpPr>
        <p:spPr>
          <a:noFill/>
        </p:spPr>
        <p:txBody>
          <a:bodyPr/>
          <a:lstStyle/>
          <a:p>
            <a:r>
              <a:rPr lang="en-US" smtClean="0"/>
              <a:t>FY2014 Annual Report</a:t>
            </a:r>
            <a:endParaRPr lang="en-US" dirty="0"/>
          </a:p>
        </p:txBody>
      </p:sp>
      <p:sp>
        <p:nvSpPr>
          <p:cNvPr id="10" name="TextBox 9"/>
          <p:cNvSpPr txBox="1"/>
          <p:nvPr/>
        </p:nvSpPr>
        <p:spPr>
          <a:xfrm>
            <a:off x="1143000" y="5334000"/>
            <a:ext cx="7086600" cy="415498"/>
          </a:xfrm>
          <a:prstGeom prst="rect">
            <a:avLst/>
          </a:prstGeom>
          <a:noFill/>
        </p:spPr>
        <p:txBody>
          <a:bodyPr wrap="square" rtlCol="0">
            <a:spAutoFit/>
          </a:bodyPr>
          <a:lstStyle/>
          <a:p>
            <a:r>
              <a:rPr lang="en-US" sz="1050" dirty="0" smtClean="0"/>
              <a:t>*  Some products are inherently larger than other files in size and therefore may skew the results.</a:t>
            </a:r>
          </a:p>
          <a:p>
            <a:r>
              <a:rPr lang="en-US" sz="1050" dirty="0" smtClean="0"/>
              <a:t>** When counting # of products, metadata files are excluded.</a:t>
            </a:r>
            <a:endParaRPr lang="en-US" sz="1050" dirty="0"/>
          </a:p>
        </p:txBody>
      </p:sp>
      <p:pic>
        <p:nvPicPr>
          <p:cNvPr id="4" name="Picture 3"/>
          <p:cNvPicPr>
            <a:picLocks noChangeAspect="1"/>
          </p:cNvPicPr>
          <p:nvPr/>
        </p:nvPicPr>
        <p:blipFill>
          <a:blip r:embed="rId2"/>
          <a:stretch>
            <a:fillRect/>
          </a:stretch>
        </p:blipFill>
        <p:spPr>
          <a:xfrm>
            <a:off x="500542" y="1219200"/>
            <a:ext cx="8248603" cy="3731075"/>
          </a:xfrm>
          <a:prstGeom prst="rect">
            <a:avLst/>
          </a:prstGeom>
        </p:spPr>
      </p:pic>
      <p:sp>
        <p:nvSpPr>
          <p:cNvPr id="2" name="Rectangle 1"/>
          <p:cNvSpPr/>
          <p:nvPr/>
        </p:nvSpPr>
        <p:spPr>
          <a:xfrm>
            <a:off x="685800" y="762789"/>
            <a:ext cx="6324600" cy="276999"/>
          </a:xfrm>
          <a:prstGeom prst="rect">
            <a:avLst/>
          </a:prstGeom>
        </p:spPr>
        <p:txBody>
          <a:bodyPr wrap="square">
            <a:spAutoFit/>
          </a:bodyPr>
          <a:lstStyle/>
          <a:p>
            <a:r>
              <a:rPr lang="en-US" dirty="0" smtClean="0"/>
              <a:t>Affiliations </a:t>
            </a:r>
            <a:r>
              <a:rPr lang="en-US" dirty="0"/>
              <a:t>of the users who downloaded data from foreign countries are not known.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2015</a:t>
            </a:r>
            <a:endParaRPr lang="en-US" dirty="0"/>
          </a:p>
        </p:txBody>
      </p:sp>
      <p:sp>
        <p:nvSpPr>
          <p:cNvPr id="3" name="Footer Placeholder 2"/>
          <p:cNvSpPr>
            <a:spLocks noGrp="1"/>
          </p:cNvSpPr>
          <p:nvPr>
            <p:ph type="ftr" sz="quarter" idx="11"/>
          </p:nvPr>
        </p:nvSpPr>
        <p:spPr/>
        <p:txBody>
          <a:bodyPr/>
          <a:lstStyle/>
          <a:p>
            <a:r>
              <a:rPr lang="en-US" smtClean="0"/>
              <a:t>FY2014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15</a:t>
            </a:fld>
            <a:endParaRPr lang="en-US" dirty="0"/>
          </a:p>
        </p:txBody>
      </p:sp>
      <p:sp>
        <p:nvSpPr>
          <p:cNvPr id="5" name="Rectangle 3"/>
          <p:cNvSpPr txBox="1">
            <a:spLocks noChangeArrowheads="1"/>
          </p:cNvSpPr>
          <p:nvPr/>
        </p:nvSpPr>
        <p:spPr>
          <a:xfrm>
            <a:off x="0" y="990600"/>
            <a:ext cx="8839200" cy="762000"/>
          </a:xfrm>
          <a:prstGeom prst="rect">
            <a:avLst/>
          </a:prstGeom>
        </p:spPr>
        <p:txBody>
          <a:bodyPr/>
          <a:lstStyle/>
          <a:p>
            <a:pPr marL="457200" lvl="0">
              <a:spcBef>
                <a:spcPct val="20000"/>
              </a:spcBef>
              <a:tabLst>
                <a:tab pos="577850" algn="l"/>
              </a:tabLst>
            </a:pPr>
            <a:r>
              <a:rPr lang="en-US" sz="1600" dirty="0" smtClean="0"/>
              <a:t>Tables below show the number of unique data products distributed to public users during FY2014. In counting unique products, metadata were excluded. NRT products are not included.</a:t>
            </a:r>
            <a:endParaRPr kumimoji="0" lang="en-US" sz="1600"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sp>
        <p:nvSpPr>
          <p:cNvPr id="6" name="Rectangle 2"/>
          <p:cNvSpPr txBox="1">
            <a:spLocks noChangeArrowheads="1"/>
          </p:cNvSpPr>
          <p:nvPr/>
        </p:nvSpPr>
        <p:spPr>
          <a:xfrm>
            <a:off x="457200" y="153397"/>
            <a:ext cx="82296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Distribution of Unique Data Products</a:t>
            </a:r>
          </a:p>
        </p:txBody>
      </p:sp>
      <p:pic>
        <p:nvPicPr>
          <p:cNvPr id="7" name="Picture 6"/>
          <p:cNvPicPr>
            <a:picLocks noChangeAspect="1"/>
          </p:cNvPicPr>
          <p:nvPr/>
        </p:nvPicPr>
        <p:blipFill>
          <a:blip r:embed="rId2"/>
          <a:stretch>
            <a:fillRect/>
          </a:stretch>
        </p:blipFill>
        <p:spPr>
          <a:xfrm>
            <a:off x="383406" y="2090204"/>
            <a:ext cx="8455794" cy="353492"/>
          </a:xfrm>
          <a:prstGeom prst="rect">
            <a:avLst/>
          </a:prstGeom>
        </p:spPr>
      </p:pic>
      <p:pic>
        <p:nvPicPr>
          <p:cNvPr id="8" name="Picture 7"/>
          <p:cNvPicPr>
            <a:picLocks noChangeAspect="1"/>
          </p:cNvPicPr>
          <p:nvPr/>
        </p:nvPicPr>
        <p:blipFill>
          <a:blip r:embed="rId3"/>
          <a:stretch>
            <a:fillRect/>
          </a:stretch>
        </p:blipFill>
        <p:spPr>
          <a:xfrm>
            <a:off x="1606517" y="2898903"/>
            <a:ext cx="5626165" cy="26860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sz="quarter"/>
          </p:nvPr>
        </p:nvSpPr>
        <p:spPr>
          <a:xfrm>
            <a:off x="651701" y="136342"/>
            <a:ext cx="8139545" cy="584947"/>
          </a:xfrm>
        </p:spPr>
        <p:txBody>
          <a:bodyPr/>
          <a:lstStyle/>
          <a:p>
            <a:r>
              <a:rPr lang="en-US" sz="3600" b="1" dirty="0" smtClean="0"/>
              <a:t>Data Distribution - Top 10 Products</a:t>
            </a:r>
            <a:endParaRPr lang="en-US" b="1" dirty="0" smtClean="0"/>
          </a:p>
        </p:txBody>
      </p:sp>
      <p:sp>
        <p:nvSpPr>
          <p:cNvPr id="9" name="Slide Number Placeholder 8"/>
          <p:cNvSpPr>
            <a:spLocks noGrp="1"/>
          </p:cNvSpPr>
          <p:nvPr>
            <p:ph type="sldNum" sz="quarter" idx="12"/>
          </p:nvPr>
        </p:nvSpPr>
        <p:spPr/>
        <p:txBody>
          <a:bodyPr/>
          <a:lstStyle/>
          <a:p>
            <a:fld id="{6971F861-644D-40AF-99AB-0AB8C3D40B3F}" type="slidenum">
              <a:rPr lang="en-US"/>
              <a:pPr/>
              <a:t>16</a:t>
            </a:fld>
            <a:endParaRPr lang="en-US" dirty="0"/>
          </a:p>
        </p:txBody>
      </p:sp>
      <p:sp>
        <p:nvSpPr>
          <p:cNvPr id="33799" name="TextBox 14"/>
          <p:cNvSpPr txBox="1">
            <a:spLocks noChangeArrowheads="1"/>
          </p:cNvSpPr>
          <p:nvPr/>
        </p:nvSpPr>
        <p:spPr bwMode="auto">
          <a:xfrm>
            <a:off x="651701" y="5815927"/>
            <a:ext cx="7696200" cy="461665"/>
          </a:xfrm>
          <a:prstGeom prst="rect">
            <a:avLst/>
          </a:prstGeom>
          <a:noFill/>
          <a:ln w="9525">
            <a:noFill/>
            <a:miter lim="800000"/>
            <a:headEnd/>
            <a:tailEnd/>
          </a:ln>
        </p:spPr>
        <p:txBody>
          <a:bodyPr wrap="square">
            <a:spAutoFit/>
          </a:bodyPr>
          <a:lstStyle/>
          <a:p>
            <a:r>
              <a:rPr lang="en-US" dirty="0" smtClean="0"/>
              <a:t>*  Some products are inherently larger than other files in size and therefore may skew the results.</a:t>
            </a:r>
          </a:p>
          <a:p>
            <a:r>
              <a:rPr lang="en-US" dirty="0" smtClean="0"/>
              <a:t>** </a:t>
            </a:r>
            <a:r>
              <a:rPr lang="en-US" dirty="0"/>
              <a:t>When counting # of </a:t>
            </a:r>
            <a:r>
              <a:rPr lang="en-US" dirty="0" smtClean="0"/>
              <a:t>files</a:t>
            </a:r>
            <a:r>
              <a:rPr lang="en-US" dirty="0"/>
              <a:t>, </a:t>
            </a:r>
            <a:r>
              <a:rPr lang="en-US" dirty="0" smtClean="0"/>
              <a:t>metadata </a:t>
            </a:r>
            <a:r>
              <a:rPr lang="en-US" dirty="0"/>
              <a:t>files are </a:t>
            </a:r>
            <a:r>
              <a:rPr lang="en-US" dirty="0" smtClean="0"/>
              <a:t>excluded.</a:t>
            </a:r>
            <a:endParaRPr lang="en-US" dirty="0"/>
          </a:p>
        </p:txBody>
      </p:sp>
      <p:sp>
        <p:nvSpPr>
          <p:cNvPr id="33800" name="Date Placeholder 9"/>
          <p:cNvSpPr>
            <a:spLocks noGrp="1"/>
          </p:cNvSpPr>
          <p:nvPr>
            <p:ph type="dt" sz="quarter" idx="10"/>
          </p:nvPr>
        </p:nvSpPr>
        <p:spPr>
          <a:noFill/>
        </p:spPr>
        <p:txBody>
          <a:bodyPr/>
          <a:lstStyle/>
          <a:p>
            <a:r>
              <a:rPr lang="en-US" smtClean="0"/>
              <a:t>January 2015</a:t>
            </a:r>
            <a:endParaRPr lang="en-US" dirty="0"/>
          </a:p>
        </p:txBody>
      </p:sp>
      <p:sp>
        <p:nvSpPr>
          <p:cNvPr id="33801" name="Footer Placeholder 10"/>
          <p:cNvSpPr>
            <a:spLocks noGrp="1"/>
          </p:cNvSpPr>
          <p:nvPr>
            <p:ph type="ftr" sz="quarter" idx="11"/>
          </p:nvPr>
        </p:nvSpPr>
        <p:spPr>
          <a:noFill/>
        </p:spPr>
        <p:txBody>
          <a:bodyPr/>
          <a:lstStyle/>
          <a:p>
            <a:r>
              <a:rPr lang="en-US" smtClean="0"/>
              <a:t>FY2014 Annual Report</a:t>
            </a:r>
            <a:endParaRPr lang="en-US" dirty="0"/>
          </a:p>
        </p:txBody>
      </p:sp>
      <p:pic>
        <p:nvPicPr>
          <p:cNvPr id="5" name="Picture 4"/>
          <p:cNvPicPr>
            <a:picLocks noChangeAspect="1"/>
          </p:cNvPicPr>
          <p:nvPr/>
        </p:nvPicPr>
        <p:blipFill>
          <a:blip r:embed="rId2"/>
          <a:stretch>
            <a:fillRect/>
          </a:stretch>
        </p:blipFill>
        <p:spPr>
          <a:xfrm>
            <a:off x="152400" y="961000"/>
            <a:ext cx="8839200" cy="4572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sz="quarter"/>
          </p:nvPr>
        </p:nvSpPr>
        <p:spPr>
          <a:xfrm>
            <a:off x="446809" y="80735"/>
            <a:ext cx="8229600" cy="685800"/>
          </a:xfrm>
        </p:spPr>
        <p:txBody>
          <a:bodyPr/>
          <a:lstStyle/>
          <a:p>
            <a:pPr eaLnBrk="1" hangingPunct="1"/>
            <a:r>
              <a:rPr lang="en-US" sz="3600" b="1" dirty="0" smtClean="0"/>
              <a:t>Distinct Data Users</a:t>
            </a:r>
          </a:p>
        </p:txBody>
      </p:sp>
      <p:sp>
        <p:nvSpPr>
          <p:cNvPr id="34819" name="Rectangle 3"/>
          <p:cNvSpPr>
            <a:spLocks noGrp="1" noChangeArrowheads="1"/>
          </p:cNvSpPr>
          <p:nvPr>
            <p:ph type="body" idx="4294967295"/>
          </p:nvPr>
        </p:nvSpPr>
        <p:spPr>
          <a:xfrm>
            <a:off x="762000" y="838200"/>
            <a:ext cx="8229600" cy="381000"/>
          </a:xfrm>
        </p:spPr>
        <p:txBody>
          <a:bodyPr/>
          <a:lstStyle/>
          <a:p>
            <a:pPr eaLnBrk="1" hangingPunct="1">
              <a:buFontTx/>
              <a:buNone/>
            </a:pPr>
            <a:r>
              <a:rPr lang="en-US" sz="1400" dirty="0" smtClean="0"/>
              <a:t>Distinct Data Users presents the number of distinct public users who received data product files</a:t>
            </a:r>
            <a:r>
              <a:rPr lang="en-US" sz="1200" dirty="0" smtClean="0"/>
              <a:t>. </a:t>
            </a:r>
          </a:p>
        </p:txBody>
      </p:sp>
      <p:sp>
        <p:nvSpPr>
          <p:cNvPr id="8" name="Slide Number Placeholder 7"/>
          <p:cNvSpPr>
            <a:spLocks noGrp="1"/>
          </p:cNvSpPr>
          <p:nvPr>
            <p:ph type="sldNum" sz="quarter" idx="12"/>
          </p:nvPr>
        </p:nvSpPr>
        <p:spPr/>
        <p:txBody>
          <a:bodyPr/>
          <a:lstStyle/>
          <a:p>
            <a:fld id="{47452A8D-D0A6-40A0-9648-24BD5DC1AEAF}" type="slidenum">
              <a:rPr lang="en-US"/>
              <a:pPr/>
              <a:t>17</a:t>
            </a:fld>
            <a:endParaRPr lang="en-US" dirty="0"/>
          </a:p>
        </p:txBody>
      </p:sp>
      <p:sp>
        <p:nvSpPr>
          <p:cNvPr id="34824" name="Date Placeholder 9"/>
          <p:cNvSpPr>
            <a:spLocks noGrp="1"/>
          </p:cNvSpPr>
          <p:nvPr>
            <p:ph type="dt" sz="quarter" idx="10"/>
          </p:nvPr>
        </p:nvSpPr>
        <p:spPr>
          <a:noFill/>
        </p:spPr>
        <p:txBody>
          <a:bodyPr/>
          <a:lstStyle/>
          <a:p>
            <a:r>
              <a:rPr lang="en-US" smtClean="0"/>
              <a:t>January 2015</a:t>
            </a:r>
            <a:endParaRPr lang="en-US" dirty="0"/>
          </a:p>
        </p:txBody>
      </p:sp>
      <p:sp>
        <p:nvSpPr>
          <p:cNvPr id="34825" name="Footer Placeholder 10"/>
          <p:cNvSpPr>
            <a:spLocks noGrp="1"/>
          </p:cNvSpPr>
          <p:nvPr>
            <p:ph type="ftr" sz="quarter" idx="11"/>
          </p:nvPr>
        </p:nvSpPr>
        <p:spPr>
          <a:noFill/>
        </p:spPr>
        <p:txBody>
          <a:bodyPr/>
          <a:lstStyle/>
          <a:p>
            <a:r>
              <a:rPr lang="en-US" smtClean="0"/>
              <a:t>FY2014 Annual Report</a:t>
            </a:r>
            <a:endParaRPr lang="en-US" dirty="0"/>
          </a:p>
        </p:txBody>
      </p:sp>
      <p:pic>
        <p:nvPicPr>
          <p:cNvPr id="2" name="Picture 1"/>
          <p:cNvPicPr>
            <a:picLocks noChangeAspect="1"/>
          </p:cNvPicPr>
          <p:nvPr/>
        </p:nvPicPr>
        <p:blipFill>
          <a:blip r:embed="rId2"/>
          <a:stretch>
            <a:fillRect/>
          </a:stretch>
        </p:blipFill>
        <p:spPr>
          <a:xfrm>
            <a:off x="353291" y="1219200"/>
            <a:ext cx="8610600" cy="1603812"/>
          </a:xfrm>
          <a:prstGeom prst="rect">
            <a:avLst/>
          </a:prstGeom>
        </p:spPr>
      </p:pic>
      <p:pic>
        <p:nvPicPr>
          <p:cNvPr id="4" name="Picture 3"/>
          <p:cNvPicPr>
            <a:picLocks noChangeAspect="1"/>
          </p:cNvPicPr>
          <p:nvPr/>
        </p:nvPicPr>
        <p:blipFill>
          <a:blip r:embed="rId3"/>
          <a:stretch>
            <a:fillRect/>
          </a:stretch>
        </p:blipFill>
        <p:spPr>
          <a:xfrm>
            <a:off x="2308671" y="3042543"/>
            <a:ext cx="5377138" cy="296900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sz="quarter"/>
          </p:nvPr>
        </p:nvSpPr>
        <p:spPr>
          <a:xfrm>
            <a:off x="457200" y="0"/>
            <a:ext cx="8229600" cy="685800"/>
          </a:xfrm>
        </p:spPr>
        <p:txBody>
          <a:bodyPr/>
          <a:lstStyle/>
          <a:p>
            <a:pPr eaLnBrk="1" hangingPunct="1"/>
            <a:r>
              <a:rPr lang="en-US" sz="3600" b="1" dirty="0" smtClean="0"/>
              <a:t>Repeat Data Users</a:t>
            </a:r>
          </a:p>
        </p:txBody>
      </p:sp>
      <p:sp>
        <p:nvSpPr>
          <p:cNvPr id="35843" name="Rectangle 4"/>
          <p:cNvSpPr>
            <a:spLocks noGrp="1" noChangeArrowheads="1"/>
          </p:cNvSpPr>
          <p:nvPr>
            <p:ph sz="quarter" idx="1"/>
          </p:nvPr>
        </p:nvSpPr>
        <p:spPr>
          <a:xfrm>
            <a:off x="457200" y="609600"/>
            <a:ext cx="8458200" cy="457200"/>
          </a:xfrm>
        </p:spPr>
        <p:txBody>
          <a:bodyPr/>
          <a:lstStyle/>
          <a:p>
            <a:pPr eaLnBrk="1" hangingPunct="1">
              <a:buFontTx/>
              <a:buNone/>
            </a:pPr>
            <a:r>
              <a:rPr lang="en-US" sz="1400" dirty="0" smtClean="0"/>
              <a:t>Repeat users are distinct Public users who received data on more than one day in the fiscal year</a:t>
            </a:r>
            <a:r>
              <a:rPr lang="en-US" sz="1200" dirty="0" smtClean="0"/>
              <a:t>.</a:t>
            </a:r>
            <a:r>
              <a:rPr lang="en-US" sz="2400" dirty="0" smtClean="0"/>
              <a:t> </a:t>
            </a:r>
          </a:p>
          <a:p>
            <a:pPr eaLnBrk="1" hangingPunct="1"/>
            <a:endParaRPr lang="en-US" sz="2400" dirty="0" smtClean="0"/>
          </a:p>
        </p:txBody>
      </p:sp>
      <p:sp>
        <p:nvSpPr>
          <p:cNvPr id="8" name="Slide Number Placeholder 7"/>
          <p:cNvSpPr>
            <a:spLocks noGrp="1"/>
          </p:cNvSpPr>
          <p:nvPr>
            <p:ph type="sldNum" sz="quarter" idx="12"/>
          </p:nvPr>
        </p:nvSpPr>
        <p:spPr/>
        <p:txBody>
          <a:bodyPr/>
          <a:lstStyle/>
          <a:p>
            <a:fld id="{3A9B289B-81D7-496B-ADC3-2112396733D4}" type="slidenum">
              <a:rPr lang="en-US"/>
              <a:pPr/>
              <a:t>18</a:t>
            </a:fld>
            <a:endParaRPr lang="en-US" dirty="0"/>
          </a:p>
        </p:txBody>
      </p:sp>
      <p:sp>
        <p:nvSpPr>
          <p:cNvPr id="35848" name="Date Placeholder 9"/>
          <p:cNvSpPr>
            <a:spLocks noGrp="1"/>
          </p:cNvSpPr>
          <p:nvPr>
            <p:ph type="dt" sz="quarter" idx="10"/>
          </p:nvPr>
        </p:nvSpPr>
        <p:spPr>
          <a:noFill/>
        </p:spPr>
        <p:txBody>
          <a:bodyPr/>
          <a:lstStyle/>
          <a:p>
            <a:r>
              <a:rPr lang="en-US" smtClean="0"/>
              <a:t>January 2015</a:t>
            </a:r>
            <a:endParaRPr lang="en-US" dirty="0"/>
          </a:p>
        </p:txBody>
      </p:sp>
      <p:sp>
        <p:nvSpPr>
          <p:cNvPr id="35849" name="Footer Placeholder 10"/>
          <p:cNvSpPr>
            <a:spLocks noGrp="1"/>
          </p:cNvSpPr>
          <p:nvPr>
            <p:ph type="ftr" sz="quarter" idx="11"/>
          </p:nvPr>
        </p:nvSpPr>
        <p:spPr>
          <a:noFill/>
        </p:spPr>
        <p:txBody>
          <a:bodyPr/>
          <a:lstStyle/>
          <a:p>
            <a:r>
              <a:rPr lang="en-US" smtClean="0"/>
              <a:t>FY2014 Annual Report</a:t>
            </a:r>
            <a:endParaRPr lang="en-US" dirty="0"/>
          </a:p>
        </p:txBody>
      </p:sp>
      <p:pic>
        <p:nvPicPr>
          <p:cNvPr id="2" name="Picture 1"/>
          <p:cNvPicPr>
            <a:picLocks noChangeAspect="1"/>
          </p:cNvPicPr>
          <p:nvPr/>
        </p:nvPicPr>
        <p:blipFill>
          <a:blip r:embed="rId2"/>
          <a:stretch>
            <a:fillRect/>
          </a:stretch>
        </p:blipFill>
        <p:spPr>
          <a:xfrm>
            <a:off x="457200" y="1171523"/>
            <a:ext cx="8229600" cy="1692904"/>
          </a:xfrm>
          <a:prstGeom prst="rect">
            <a:avLst/>
          </a:prstGeom>
        </p:spPr>
      </p:pic>
      <p:pic>
        <p:nvPicPr>
          <p:cNvPr id="3" name="Picture 2"/>
          <p:cNvPicPr>
            <a:picLocks noChangeAspect="1"/>
          </p:cNvPicPr>
          <p:nvPr/>
        </p:nvPicPr>
        <p:blipFill>
          <a:blip r:embed="rId3"/>
          <a:stretch>
            <a:fillRect/>
          </a:stretch>
        </p:blipFill>
        <p:spPr>
          <a:xfrm>
            <a:off x="1886208" y="2944905"/>
            <a:ext cx="5809992" cy="310922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sz="quarter"/>
          </p:nvPr>
        </p:nvSpPr>
        <p:spPr>
          <a:xfrm>
            <a:off x="495300" y="85726"/>
            <a:ext cx="8153400" cy="838200"/>
          </a:xfrm>
        </p:spPr>
        <p:txBody>
          <a:bodyPr/>
          <a:lstStyle/>
          <a:p>
            <a:r>
              <a:rPr lang="en-US" sz="3600" b="1" dirty="0" smtClean="0"/>
              <a:t>Data Users - Top 20 Countries</a:t>
            </a:r>
          </a:p>
        </p:txBody>
      </p:sp>
      <p:sp>
        <p:nvSpPr>
          <p:cNvPr id="9" name="Slide Number Placeholder 8"/>
          <p:cNvSpPr>
            <a:spLocks noGrp="1"/>
          </p:cNvSpPr>
          <p:nvPr>
            <p:ph type="sldNum" sz="quarter" idx="12"/>
          </p:nvPr>
        </p:nvSpPr>
        <p:spPr/>
        <p:txBody>
          <a:bodyPr/>
          <a:lstStyle/>
          <a:p>
            <a:fld id="{2E13AA2A-486D-4578-9220-DB3CBD3E6941}" type="slidenum">
              <a:rPr lang="en-US"/>
              <a:pPr/>
              <a:t>19</a:t>
            </a:fld>
            <a:endParaRPr lang="en-US" dirty="0"/>
          </a:p>
        </p:txBody>
      </p:sp>
      <p:sp>
        <p:nvSpPr>
          <p:cNvPr id="36869" name="Date Placeholder 6"/>
          <p:cNvSpPr>
            <a:spLocks noGrp="1"/>
          </p:cNvSpPr>
          <p:nvPr>
            <p:ph type="dt" sz="quarter" idx="10"/>
          </p:nvPr>
        </p:nvSpPr>
        <p:spPr>
          <a:noFill/>
        </p:spPr>
        <p:txBody>
          <a:bodyPr/>
          <a:lstStyle/>
          <a:p>
            <a:r>
              <a:rPr lang="en-US" smtClean="0"/>
              <a:t>January 2015</a:t>
            </a:r>
            <a:endParaRPr lang="en-US" dirty="0"/>
          </a:p>
        </p:txBody>
      </p:sp>
      <p:sp>
        <p:nvSpPr>
          <p:cNvPr id="36870" name="Footer Placeholder 7"/>
          <p:cNvSpPr>
            <a:spLocks noGrp="1"/>
          </p:cNvSpPr>
          <p:nvPr>
            <p:ph type="ftr" sz="quarter" idx="11"/>
          </p:nvPr>
        </p:nvSpPr>
        <p:spPr>
          <a:noFill/>
        </p:spPr>
        <p:txBody>
          <a:bodyPr/>
          <a:lstStyle/>
          <a:p>
            <a:r>
              <a:rPr lang="en-US" smtClean="0"/>
              <a:t>FY2014 Annual Report</a:t>
            </a:r>
            <a:endParaRPr lang="en-US" dirty="0"/>
          </a:p>
        </p:txBody>
      </p:sp>
      <p:pic>
        <p:nvPicPr>
          <p:cNvPr id="2" name="Picture 1"/>
          <p:cNvPicPr>
            <a:picLocks noChangeAspect="1"/>
          </p:cNvPicPr>
          <p:nvPr/>
        </p:nvPicPr>
        <p:blipFill>
          <a:blip r:embed="rId2"/>
          <a:stretch>
            <a:fillRect/>
          </a:stretch>
        </p:blipFill>
        <p:spPr>
          <a:xfrm>
            <a:off x="2424034" y="1143000"/>
            <a:ext cx="4205366" cy="4724402"/>
          </a:xfrm>
          <a:prstGeom prst="rect">
            <a:avLst/>
          </a:prstGeom>
        </p:spPr>
      </p:pic>
      <p:sp>
        <p:nvSpPr>
          <p:cNvPr id="3" name="Rectangle 2"/>
          <p:cNvSpPr/>
          <p:nvPr/>
        </p:nvSpPr>
        <p:spPr>
          <a:xfrm>
            <a:off x="1752600" y="5957501"/>
            <a:ext cx="5867400" cy="276999"/>
          </a:xfrm>
          <a:prstGeom prst="rect">
            <a:avLst/>
          </a:prstGeom>
        </p:spPr>
        <p:txBody>
          <a:bodyPr wrap="square">
            <a:spAutoFit/>
          </a:bodyPr>
          <a:lstStyle/>
          <a:p>
            <a:r>
              <a:rPr lang="en-US" dirty="0" smtClean="0"/>
              <a:t>Affiliations </a:t>
            </a:r>
            <a:r>
              <a:rPr lang="en-US" dirty="0"/>
              <a:t>of the users who downloaded data from foreign countries are not known.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81000"/>
            <a:ext cx="8229600" cy="914400"/>
          </a:xfrm>
        </p:spPr>
        <p:txBody>
          <a:bodyPr/>
          <a:lstStyle/>
          <a:p>
            <a:r>
              <a:rPr lang="en-US" sz="3600" b="1" dirty="0" smtClean="0">
                <a:solidFill>
                  <a:srgbClr val="000000"/>
                </a:solidFill>
              </a:rPr>
              <a:t>Preface</a:t>
            </a:r>
          </a:p>
        </p:txBody>
      </p:sp>
      <p:sp>
        <p:nvSpPr>
          <p:cNvPr id="6" name="Slide Number Placeholder 5"/>
          <p:cNvSpPr>
            <a:spLocks noGrp="1"/>
          </p:cNvSpPr>
          <p:nvPr>
            <p:ph type="sldNum" sz="quarter" idx="12"/>
          </p:nvPr>
        </p:nvSpPr>
        <p:spPr>
          <a:xfrm>
            <a:off x="6629400" y="6303334"/>
            <a:ext cx="2133600" cy="476250"/>
          </a:xfrm>
        </p:spPr>
        <p:txBody>
          <a:bodyPr/>
          <a:lstStyle/>
          <a:p>
            <a:fld id="{3C60635A-2BC3-4C32-891E-31D7F58E7279}" type="slidenum">
              <a:rPr lang="en-US"/>
              <a:pPr/>
              <a:t>2</a:t>
            </a:fld>
            <a:endParaRPr lang="en-US" dirty="0"/>
          </a:p>
        </p:txBody>
      </p:sp>
      <p:sp>
        <p:nvSpPr>
          <p:cNvPr id="19461" name="Date Placeholder 6"/>
          <p:cNvSpPr>
            <a:spLocks noGrp="1"/>
          </p:cNvSpPr>
          <p:nvPr>
            <p:ph type="dt" sz="quarter" idx="10"/>
          </p:nvPr>
        </p:nvSpPr>
        <p:spPr>
          <a:xfrm>
            <a:off x="457200" y="6324600"/>
            <a:ext cx="2133600" cy="476250"/>
          </a:xfrm>
          <a:noFill/>
        </p:spPr>
        <p:txBody>
          <a:bodyPr/>
          <a:lstStyle/>
          <a:p>
            <a:r>
              <a:rPr lang="en-US" smtClean="0"/>
              <a:t>January 2015</a:t>
            </a:r>
            <a:endParaRPr lang="en-US" dirty="0"/>
          </a:p>
        </p:txBody>
      </p:sp>
      <p:sp>
        <p:nvSpPr>
          <p:cNvPr id="19462" name="Footer Placeholder 7"/>
          <p:cNvSpPr>
            <a:spLocks noGrp="1"/>
          </p:cNvSpPr>
          <p:nvPr>
            <p:ph type="ftr" sz="quarter" idx="11"/>
          </p:nvPr>
        </p:nvSpPr>
        <p:spPr>
          <a:xfrm>
            <a:off x="3124200" y="6324600"/>
            <a:ext cx="2895600" cy="476250"/>
          </a:xfrm>
          <a:noFill/>
        </p:spPr>
        <p:txBody>
          <a:bodyPr/>
          <a:lstStyle/>
          <a:p>
            <a:r>
              <a:rPr lang="en-US" smtClean="0"/>
              <a:t>FY2014 Annual Report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21474287"/>
              </p:ext>
            </p:extLst>
          </p:nvPr>
        </p:nvGraphicFramePr>
        <p:xfrm>
          <a:off x="533400" y="1291936"/>
          <a:ext cx="8229600" cy="4038600"/>
        </p:xfrm>
        <a:graphic>
          <a:graphicData uri="http://schemas.openxmlformats.org/drawingml/2006/table">
            <a:tbl>
              <a:tblPr/>
              <a:tblGrid>
                <a:gridCol w="8229600"/>
              </a:tblGrid>
              <a:tr h="4038600">
                <a:tc>
                  <a:txBody>
                    <a:bodyPr/>
                    <a:lstStyle/>
                    <a:p>
                      <a:pPr algn="l" fontAlgn="ctr"/>
                      <a:r>
                        <a:rPr lang="en-US" sz="1200" b="0" i="0" u="none" strike="noStrike" dirty="0" smtClean="0">
                          <a:latin typeface="+mn-lt"/>
                        </a:rPr>
                        <a:t>The Earth Sciences Data and Information System (ESDIS) Project (Code 423) prepared the following report on metrics from across the Earth Observation System Data and Information System (EOSDIS). The 12 Distributed Active Archive Centers (DAACs) of EOSDIS support different scientific disciplines and provide an individualized set of products and services to their science community and the public. Although discipline oriented, the DAACs engage in common data management functions of ingest, archive and distribution, as well as describing their data and services on web sites.</a:t>
                      </a:r>
                    </a:p>
                    <a:p>
                      <a:pPr algn="l" fontAlgn="ctr"/>
                      <a:endParaRPr lang="en-US" sz="1200" b="0" i="0" u="none" strike="noStrike" dirty="0" smtClean="0">
                        <a:latin typeface="+mn-lt"/>
                      </a:endParaRPr>
                    </a:p>
                    <a:p>
                      <a:pPr algn="l" fontAlgn="ctr"/>
                      <a:r>
                        <a:rPr lang="en-US" sz="1200" b="0" i="0" u="none" strike="noStrike" dirty="0" smtClean="0">
                          <a:latin typeface="+mn-lt"/>
                        </a:rPr>
                        <a:t>Metrics are collected on a daily basis from each DAAC.  The ESDIS Project collects these metrics in a tool called the ESDIS Metrics System (EMS).  DAAC analysts can view their detailed metrics to assess internal performance and trends.  The ESDIS Project combines these metrics, not for comparisons between the DAACs, but as a system level view of EOSDIS performance. This report provides snapshots of metrics as the combination of the individual DAACs and as a system.</a:t>
                      </a:r>
                    </a:p>
                    <a:p>
                      <a:pPr algn="l" fontAlgn="ctr"/>
                      <a:endParaRPr lang="en-US" sz="1200" b="0" i="0" u="none" strike="noStrike" dirty="0" smtClean="0">
                        <a:latin typeface="+mn-lt"/>
                      </a:endParaRPr>
                    </a:p>
                    <a:p>
                      <a:pPr algn="l" fontAlgn="ctr"/>
                      <a:r>
                        <a:rPr lang="en-US" sz="1200" b="0" i="0" u="none" strike="noStrike" dirty="0" smtClean="0">
                          <a:latin typeface="+mn-lt"/>
                        </a:rPr>
                        <a:t>In keeping with previous years, and in order to support trend comparisons, the metrics data are presented on a fiscal year basis, not by calendar year. These reports are posted online with metrics as far back as 1996. Each report includes some historical trend information.</a:t>
                      </a:r>
                    </a:p>
                    <a:p>
                      <a:pPr algn="l" fontAlgn="ctr"/>
                      <a:endParaRPr lang="en-US" sz="1200" b="0" i="0" u="none" strike="noStrike" dirty="0" smtClean="0">
                        <a:latin typeface="+mn-lt"/>
                      </a:endParaRPr>
                    </a:p>
                    <a:p>
                      <a:pPr algn="l" fontAlgn="ctr"/>
                      <a:r>
                        <a:rPr lang="en-US" sz="1200" b="0" i="0" u="none" strike="noStrike" dirty="0" smtClean="0">
                          <a:latin typeface="+mn-lt"/>
                        </a:rPr>
                        <a:t>If you have any questions or comments, please contact Jeanne Behnke at (301) 614-5326 or jeanne.behnke@nasa.gov.</a:t>
                      </a:r>
                      <a:endParaRPr lang="en-US" sz="1200" b="0" i="0" u="none" strike="noStrike" dirty="0">
                        <a:latin typeface="Arial"/>
                      </a:endParaRPr>
                    </a:p>
                  </a:txBody>
                  <a:tcPr marL="7002" marR="7002" marT="7002" marB="0" anchor="ctr">
                    <a:lnL>
                      <a:noFill/>
                    </a:lnL>
                    <a:lnR>
                      <a:noFill/>
                    </a:lnR>
                    <a:lnT>
                      <a:noFill/>
                    </a:lnT>
                    <a:lnB>
                      <a:noFill/>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2015</a:t>
            </a:r>
            <a:endParaRPr lang="en-US" dirty="0"/>
          </a:p>
        </p:txBody>
      </p:sp>
      <p:sp>
        <p:nvSpPr>
          <p:cNvPr id="3" name="Footer Placeholder 2"/>
          <p:cNvSpPr>
            <a:spLocks noGrp="1"/>
          </p:cNvSpPr>
          <p:nvPr>
            <p:ph type="ftr" sz="quarter" idx="11"/>
          </p:nvPr>
        </p:nvSpPr>
        <p:spPr/>
        <p:txBody>
          <a:bodyPr/>
          <a:lstStyle/>
          <a:p>
            <a:r>
              <a:rPr lang="en-US" smtClean="0"/>
              <a:t>FY2014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20</a:t>
            </a:fld>
            <a:endParaRPr lang="en-US" dirty="0"/>
          </a:p>
        </p:txBody>
      </p:sp>
      <p:sp>
        <p:nvSpPr>
          <p:cNvPr id="5" name="Title 1"/>
          <p:cNvSpPr txBox="1">
            <a:spLocks/>
          </p:cNvSpPr>
          <p:nvPr/>
        </p:nvSpPr>
        <p:spPr>
          <a:xfrm>
            <a:off x="457200" y="80672"/>
            <a:ext cx="82296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Foreign Distribution</a:t>
            </a:r>
          </a:p>
        </p:txBody>
      </p:sp>
      <p:sp>
        <p:nvSpPr>
          <p:cNvPr id="12" name="TextBox 11"/>
          <p:cNvSpPr txBox="1"/>
          <p:nvPr/>
        </p:nvSpPr>
        <p:spPr>
          <a:xfrm>
            <a:off x="990600" y="2953925"/>
            <a:ext cx="7696200" cy="861774"/>
          </a:xfrm>
          <a:prstGeom prst="rect">
            <a:avLst/>
          </a:prstGeom>
          <a:noFill/>
        </p:spPr>
        <p:txBody>
          <a:bodyPr wrap="square" rtlCol="0">
            <a:spAutoFit/>
          </a:bodyPr>
          <a:lstStyle/>
          <a:p>
            <a:r>
              <a:rPr lang="en-US" sz="1000" dirty="0" smtClean="0"/>
              <a:t>1    EU includes 28 European Union member countries.</a:t>
            </a:r>
          </a:p>
          <a:p>
            <a:r>
              <a:rPr lang="en-US" sz="1000" dirty="0" smtClean="0"/>
              <a:t>2    China includes only People’s Republic of China and does not include Taiwan or Hong Kong.</a:t>
            </a:r>
          </a:p>
          <a:p>
            <a:pPr marL="228600" indent="-228600">
              <a:buAutoNum type="arabicPlain" startAt="3"/>
            </a:pPr>
            <a:r>
              <a:rPr lang="en-US" sz="1000" dirty="0" smtClean="0"/>
              <a:t>This represents the data users whose countries are unknown</a:t>
            </a:r>
          </a:p>
          <a:p>
            <a:pPr marL="228600" indent="-228600">
              <a:buAutoNum type="arabicPlain" startAt="4"/>
            </a:pPr>
            <a:r>
              <a:rPr lang="en-US" sz="1000" dirty="0" smtClean="0"/>
              <a:t>These </a:t>
            </a:r>
            <a:r>
              <a:rPr lang="en-US" sz="1000" dirty="0"/>
              <a:t>represent the user counts across all DAACs and may be fewer than the sum of users from individual DAAC due to </a:t>
            </a:r>
            <a:r>
              <a:rPr lang="en-US" sz="1000" dirty="0" smtClean="0"/>
              <a:t>multi- </a:t>
            </a:r>
          </a:p>
          <a:p>
            <a:r>
              <a:rPr lang="en-US" sz="1000" dirty="0"/>
              <a:t> </a:t>
            </a:r>
            <a:r>
              <a:rPr lang="en-US" sz="1000" dirty="0" smtClean="0"/>
              <a:t>      DAAC </a:t>
            </a:r>
            <a:r>
              <a:rPr lang="en-US" sz="1000" dirty="0"/>
              <a:t>users </a:t>
            </a:r>
          </a:p>
        </p:txBody>
      </p:sp>
      <p:sp>
        <p:nvSpPr>
          <p:cNvPr id="10" name="TextBox 9"/>
          <p:cNvSpPr txBox="1"/>
          <p:nvPr/>
        </p:nvSpPr>
        <p:spPr>
          <a:xfrm>
            <a:off x="609600" y="726028"/>
            <a:ext cx="7696200" cy="461665"/>
          </a:xfrm>
          <a:prstGeom prst="rect">
            <a:avLst/>
          </a:prstGeom>
          <a:noFill/>
        </p:spPr>
        <p:txBody>
          <a:bodyPr wrap="square" rtlCol="0">
            <a:spAutoFit/>
          </a:bodyPr>
          <a:lstStyle/>
          <a:p>
            <a:r>
              <a:rPr lang="en-US" dirty="0" smtClean="0"/>
              <a:t>Distribution metrics for foreign public users are compared. Statistics are based on country information provided by the 12 EOSDIS DAACs.</a:t>
            </a:r>
            <a:endParaRPr lang="en-US" dirty="0"/>
          </a:p>
        </p:txBody>
      </p:sp>
      <p:pic>
        <p:nvPicPr>
          <p:cNvPr id="8" name="Picture 7"/>
          <p:cNvPicPr>
            <a:picLocks noChangeAspect="1"/>
          </p:cNvPicPr>
          <p:nvPr/>
        </p:nvPicPr>
        <p:blipFill>
          <a:blip r:embed="rId2"/>
          <a:stretch>
            <a:fillRect/>
          </a:stretch>
        </p:blipFill>
        <p:spPr>
          <a:xfrm>
            <a:off x="754746" y="3797325"/>
            <a:ext cx="7710708" cy="2549822"/>
          </a:xfrm>
          <a:prstGeom prst="rect">
            <a:avLst/>
          </a:prstGeom>
        </p:spPr>
      </p:pic>
      <p:pic>
        <p:nvPicPr>
          <p:cNvPr id="7" name="Picture 6"/>
          <p:cNvPicPr>
            <a:picLocks noChangeAspect="1"/>
          </p:cNvPicPr>
          <p:nvPr/>
        </p:nvPicPr>
        <p:blipFill>
          <a:blip r:embed="rId3"/>
          <a:stretch>
            <a:fillRect/>
          </a:stretch>
        </p:blipFill>
        <p:spPr>
          <a:xfrm>
            <a:off x="642533" y="1318415"/>
            <a:ext cx="7680346" cy="13754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2015</a:t>
            </a:r>
            <a:endParaRPr lang="en-US" dirty="0"/>
          </a:p>
        </p:txBody>
      </p:sp>
      <p:sp>
        <p:nvSpPr>
          <p:cNvPr id="3" name="Footer Placeholder 2"/>
          <p:cNvSpPr>
            <a:spLocks noGrp="1"/>
          </p:cNvSpPr>
          <p:nvPr>
            <p:ph type="ftr" sz="quarter" idx="11"/>
          </p:nvPr>
        </p:nvSpPr>
        <p:spPr/>
        <p:txBody>
          <a:bodyPr/>
          <a:lstStyle/>
          <a:p>
            <a:r>
              <a:rPr lang="en-US" smtClean="0"/>
              <a:t>FY2014 Annual Report</a:t>
            </a:r>
            <a:endParaRPr lang="en-US" dirty="0"/>
          </a:p>
        </p:txBody>
      </p:sp>
      <p:sp>
        <p:nvSpPr>
          <p:cNvPr id="4" name="Slide Number Placeholder 3"/>
          <p:cNvSpPr>
            <a:spLocks noGrp="1"/>
          </p:cNvSpPr>
          <p:nvPr>
            <p:ph type="sldNum" sz="quarter" idx="12"/>
          </p:nvPr>
        </p:nvSpPr>
        <p:spPr>
          <a:xfrm>
            <a:off x="6629400" y="6305550"/>
            <a:ext cx="2133600" cy="476250"/>
          </a:xfrm>
        </p:spPr>
        <p:txBody>
          <a:bodyPr/>
          <a:lstStyle/>
          <a:p>
            <a:fld id="{F9EE67B7-608E-4AD9-AF64-FF488EC2DE5B}" type="slidenum">
              <a:rPr lang="en-US" smtClean="0"/>
              <a:pPr/>
              <a:t>21</a:t>
            </a:fld>
            <a:endParaRPr lang="en-US" dirty="0"/>
          </a:p>
        </p:txBody>
      </p:sp>
      <p:sp>
        <p:nvSpPr>
          <p:cNvPr id="8" name="Rectangle 2"/>
          <p:cNvSpPr txBox="1">
            <a:spLocks noChangeArrowheads="1"/>
          </p:cNvSpPr>
          <p:nvPr/>
        </p:nvSpPr>
        <p:spPr>
          <a:xfrm>
            <a:off x="152400" y="31173"/>
            <a:ext cx="88392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Production of Near</a:t>
            </a:r>
            <a:r>
              <a:rPr kumimoji="0" lang="en-US" sz="3600" b="1" i="0" u="none" strike="noStrike" kern="0" cap="none" spc="0" normalizeH="0" noProof="0" dirty="0" smtClean="0">
                <a:ln>
                  <a:noFill/>
                </a:ln>
                <a:solidFill>
                  <a:schemeClr val="tx2"/>
                </a:solidFill>
                <a:effectLst/>
                <a:uLnTx/>
                <a:uFillTx/>
                <a:latin typeface="+mj-lt"/>
                <a:ea typeface="ヒラギノ角ゴ Pro W3" pitchFamily="-65" charset="-128"/>
                <a:cs typeface="ヒラギノ角ゴ Pro W3" pitchFamily="-65" charset="-128"/>
              </a:rPr>
              <a:t> Real-Time</a:t>
            </a: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 Products</a:t>
            </a:r>
          </a:p>
        </p:txBody>
      </p:sp>
      <p:sp>
        <p:nvSpPr>
          <p:cNvPr id="9" name="Rectangle 3"/>
          <p:cNvSpPr txBox="1">
            <a:spLocks noChangeArrowheads="1"/>
          </p:cNvSpPr>
          <p:nvPr/>
        </p:nvSpPr>
        <p:spPr>
          <a:xfrm>
            <a:off x="381000" y="720050"/>
            <a:ext cx="8001000" cy="762000"/>
          </a:xfrm>
          <a:prstGeom prst="rect">
            <a:avLst/>
          </a:prstGeom>
        </p:spPr>
        <p:txBody>
          <a:bodyPr/>
          <a:lstStyle/>
          <a:p>
            <a:pPr marL="457200" lvl="0">
              <a:spcBef>
                <a:spcPct val="20000"/>
              </a:spcBef>
              <a:tabLst>
                <a:tab pos="577850" algn="l"/>
              </a:tabLst>
            </a:pPr>
            <a:r>
              <a:rPr lang="en-US" kern="0" dirty="0" smtClean="0">
                <a:latin typeface="+mn-lt"/>
                <a:cs typeface="ヒラギノ角ゴ Pro W3" pitchFamily="-65" charset="-128"/>
              </a:rPr>
              <a:t>Near Real-Time (NRT) production represents the amount of data generated by the Land Atmosphere Near Real-time Capability for EOS (LANCE) data providers, including the two identical processing systems, NRT and NRT2. </a:t>
            </a:r>
            <a:endParaRPr kumimoji="0" lang="en-US"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sp>
        <p:nvSpPr>
          <p:cNvPr id="13" name="TextBox 12"/>
          <p:cNvSpPr txBox="1"/>
          <p:nvPr/>
        </p:nvSpPr>
        <p:spPr>
          <a:xfrm>
            <a:off x="1600200" y="3429000"/>
            <a:ext cx="4840941" cy="276999"/>
          </a:xfrm>
          <a:prstGeom prst="rect">
            <a:avLst/>
          </a:prstGeom>
          <a:noFill/>
        </p:spPr>
        <p:txBody>
          <a:bodyPr wrap="none" rtlCol="0">
            <a:spAutoFit/>
          </a:bodyPr>
          <a:lstStyle/>
          <a:p>
            <a:r>
              <a:rPr lang="en-US" dirty="0" smtClean="0"/>
              <a:t>Volume and file count include the data products deleted from archive </a:t>
            </a:r>
            <a:endParaRPr lang="en-US" dirty="0"/>
          </a:p>
        </p:txBody>
      </p:sp>
      <p:pic>
        <p:nvPicPr>
          <p:cNvPr id="5" name="Picture 4"/>
          <p:cNvPicPr>
            <a:picLocks noChangeAspect="1"/>
          </p:cNvPicPr>
          <p:nvPr/>
        </p:nvPicPr>
        <p:blipFill>
          <a:blip r:embed="rId2"/>
          <a:stretch>
            <a:fillRect/>
          </a:stretch>
        </p:blipFill>
        <p:spPr>
          <a:xfrm>
            <a:off x="910934" y="1467045"/>
            <a:ext cx="7322131" cy="1895280"/>
          </a:xfrm>
          <a:prstGeom prst="rect">
            <a:avLst/>
          </a:prstGeom>
        </p:spPr>
      </p:pic>
      <p:pic>
        <p:nvPicPr>
          <p:cNvPr id="6" name="Picture 5"/>
          <p:cNvPicPr>
            <a:picLocks noChangeAspect="1"/>
          </p:cNvPicPr>
          <p:nvPr/>
        </p:nvPicPr>
        <p:blipFill>
          <a:blip r:embed="rId3"/>
          <a:stretch>
            <a:fillRect/>
          </a:stretch>
        </p:blipFill>
        <p:spPr>
          <a:xfrm>
            <a:off x="381000" y="3772674"/>
            <a:ext cx="8467646" cy="2286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4644690" y="4214622"/>
            <a:ext cx="4048237" cy="2048256"/>
          </a:xfrm>
          <a:prstGeom prst="rect">
            <a:avLst/>
          </a:prstGeom>
          <a:noFill/>
          <a:ln w="9525">
            <a:noFill/>
            <a:miter lim="800000"/>
            <a:headEnd/>
            <a:tailEnd/>
          </a:ln>
          <a:effectLst/>
        </p:spPr>
      </p:pic>
      <p:pic>
        <p:nvPicPr>
          <p:cNvPr id="70660" name="Picture 4"/>
          <p:cNvPicPr>
            <a:picLocks noChangeAspect="1" noChangeArrowheads="1"/>
          </p:cNvPicPr>
          <p:nvPr/>
        </p:nvPicPr>
        <p:blipFill>
          <a:blip r:embed="rId3"/>
          <a:srcRect/>
          <a:stretch>
            <a:fillRect/>
          </a:stretch>
        </p:blipFill>
        <p:spPr bwMode="auto">
          <a:xfrm>
            <a:off x="630382" y="4204305"/>
            <a:ext cx="4014308" cy="2048256"/>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smtClean="0"/>
              <a:t>January 2015</a:t>
            </a:r>
            <a:endParaRPr lang="en-US" dirty="0"/>
          </a:p>
        </p:txBody>
      </p:sp>
      <p:sp>
        <p:nvSpPr>
          <p:cNvPr id="3" name="Footer Placeholder 2"/>
          <p:cNvSpPr>
            <a:spLocks noGrp="1"/>
          </p:cNvSpPr>
          <p:nvPr>
            <p:ph type="ftr" sz="quarter" idx="11"/>
          </p:nvPr>
        </p:nvSpPr>
        <p:spPr/>
        <p:txBody>
          <a:bodyPr/>
          <a:lstStyle/>
          <a:p>
            <a:r>
              <a:rPr lang="en-US" smtClean="0"/>
              <a:t>FY2014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22</a:t>
            </a:fld>
            <a:endParaRPr lang="en-US" dirty="0"/>
          </a:p>
        </p:txBody>
      </p:sp>
      <p:sp>
        <p:nvSpPr>
          <p:cNvPr id="8" name="Rectangle 2"/>
          <p:cNvSpPr txBox="1">
            <a:spLocks noChangeArrowheads="1"/>
          </p:cNvSpPr>
          <p:nvPr/>
        </p:nvSpPr>
        <p:spPr>
          <a:xfrm>
            <a:off x="76200" y="67056"/>
            <a:ext cx="89916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Distribution of Near</a:t>
            </a:r>
            <a:r>
              <a:rPr kumimoji="0" lang="en-US" sz="3600" b="1" i="0" u="none" strike="noStrike" kern="0" cap="none" spc="0" normalizeH="0" noProof="0" dirty="0" smtClean="0">
                <a:ln>
                  <a:noFill/>
                </a:ln>
                <a:solidFill>
                  <a:schemeClr val="tx2"/>
                </a:solidFill>
                <a:effectLst/>
                <a:uLnTx/>
                <a:uFillTx/>
                <a:latin typeface="+mj-lt"/>
                <a:ea typeface="ヒラギノ角ゴ Pro W3" pitchFamily="-65" charset="-128"/>
                <a:cs typeface="ヒラギノ角ゴ Pro W3" pitchFamily="-65" charset="-128"/>
              </a:rPr>
              <a:t> Real-Time</a:t>
            </a: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 Products</a:t>
            </a:r>
          </a:p>
        </p:txBody>
      </p:sp>
      <p:sp>
        <p:nvSpPr>
          <p:cNvPr id="9" name="TextBox 8"/>
          <p:cNvSpPr txBox="1"/>
          <p:nvPr/>
        </p:nvSpPr>
        <p:spPr>
          <a:xfrm>
            <a:off x="1524000" y="3419475"/>
            <a:ext cx="6917278" cy="784830"/>
          </a:xfrm>
          <a:prstGeom prst="rect">
            <a:avLst/>
          </a:prstGeom>
          <a:noFill/>
        </p:spPr>
        <p:txBody>
          <a:bodyPr wrap="none" rtlCol="0">
            <a:spAutoFit/>
          </a:bodyPr>
          <a:lstStyle/>
          <a:p>
            <a:r>
              <a:rPr lang="en-US" sz="900" dirty="0" smtClean="0"/>
              <a:t>*   Excludes metadata</a:t>
            </a:r>
          </a:p>
          <a:p>
            <a:r>
              <a:rPr lang="en-US" sz="900" dirty="0" smtClean="0"/>
              <a:t>** Represents the number of unique IP hosts/e-mail addresses used to retrieve NRT products, excluding registered users</a:t>
            </a:r>
          </a:p>
          <a:p>
            <a:r>
              <a:rPr lang="en-US" sz="900" dirty="0" smtClean="0"/>
              <a:t>*** Represents the number of the registered users who retrieved data for each instrument. It must be noted that sum of theses users</a:t>
            </a:r>
          </a:p>
          <a:p>
            <a:r>
              <a:rPr lang="en-US" sz="900" dirty="0" smtClean="0"/>
              <a:t>       may be greater than the total number of unique registered users since one user could retrieve data for multiple instruments</a:t>
            </a:r>
          </a:p>
          <a:p>
            <a:r>
              <a:rPr lang="en-US" sz="900" dirty="0"/>
              <a:t>1 These products do not have any mission or instrument mapping but have been distributed, such as ancillary data.</a:t>
            </a:r>
          </a:p>
        </p:txBody>
      </p:sp>
      <p:sp>
        <p:nvSpPr>
          <p:cNvPr id="10" name="Rectangle 3"/>
          <p:cNvSpPr txBox="1">
            <a:spLocks noChangeArrowheads="1"/>
          </p:cNvSpPr>
          <p:nvPr/>
        </p:nvSpPr>
        <p:spPr>
          <a:xfrm>
            <a:off x="0" y="762000"/>
            <a:ext cx="8534400" cy="990600"/>
          </a:xfrm>
          <a:prstGeom prst="rect">
            <a:avLst/>
          </a:prstGeom>
        </p:spPr>
        <p:txBody>
          <a:bodyPr/>
          <a:lstStyle/>
          <a:p>
            <a:pPr marL="457200" lvl="0">
              <a:spcBef>
                <a:spcPct val="20000"/>
              </a:spcBef>
              <a:tabLst>
                <a:tab pos="577850" algn="l"/>
              </a:tabLst>
            </a:pPr>
            <a:r>
              <a:rPr lang="en-US" sz="1400" kern="0" dirty="0" smtClean="0">
                <a:latin typeface="+mn-lt"/>
                <a:cs typeface="ヒラギノ角ゴ Pro W3" pitchFamily="-65" charset="-128"/>
              </a:rPr>
              <a:t>Near Real-time (NRT) Distribution provides the amount of data successfully distributed to registered users of the Land Atmosphere Near Real-time Capability for EOS (LANCE). LANCE provides access to near real-time data (&lt;3 hours from observation) from MODIS, AIRS, MLS and OMI instruments. Metrics for distribution volume, numbers of files distributed and users are presented.</a:t>
            </a:r>
            <a:endParaRPr kumimoji="0" lang="en-US" sz="1400"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pic>
        <p:nvPicPr>
          <p:cNvPr id="5" name="Picture 4"/>
          <p:cNvPicPr>
            <a:picLocks noChangeAspect="1"/>
          </p:cNvPicPr>
          <p:nvPr/>
        </p:nvPicPr>
        <p:blipFill>
          <a:blip r:embed="rId4"/>
          <a:stretch>
            <a:fillRect/>
          </a:stretch>
        </p:blipFill>
        <p:spPr>
          <a:xfrm>
            <a:off x="1600200" y="1728599"/>
            <a:ext cx="5334000" cy="169087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sz="quarter"/>
          </p:nvPr>
        </p:nvSpPr>
        <p:spPr>
          <a:xfrm>
            <a:off x="481445" y="228600"/>
            <a:ext cx="8229600" cy="1295400"/>
          </a:xfrm>
        </p:spPr>
        <p:txBody>
          <a:bodyPr/>
          <a:lstStyle/>
          <a:p>
            <a:r>
              <a:rPr lang="en-US" b="1" dirty="0" smtClean="0"/>
              <a:t>Web Metrics</a:t>
            </a:r>
          </a:p>
        </p:txBody>
      </p:sp>
      <p:sp>
        <p:nvSpPr>
          <p:cNvPr id="9" name="Slide Number Placeholder 8"/>
          <p:cNvSpPr>
            <a:spLocks noGrp="1"/>
          </p:cNvSpPr>
          <p:nvPr>
            <p:ph type="sldNum" sz="quarter" idx="12"/>
          </p:nvPr>
        </p:nvSpPr>
        <p:spPr/>
        <p:txBody>
          <a:bodyPr/>
          <a:lstStyle/>
          <a:p>
            <a:fld id="{1BD978AB-B455-45F6-8BE5-C7E6F2297C96}" type="slidenum">
              <a:rPr lang="en-US"/>
              <a:pPr/>
              <a:t>23</a:t>
            </a:fld>
            <a:endParaRPr lang="en-US" dirty="0"/>
          </a:p>
        </p:txBody>
      </p:sp>
      <p:sp>
        <p:nvSpPr>
          <p:cNvPr id="37892" name="TextBox 9"/>
          <p:cNvSpPr txBox="1">
            <a:spLocks noChangeArrowheads="1"/>
          </p:cNvSpPr>
          <p:nvPr/>
        </p:nvSpPr>
        <p:spPr bwMode="auto">
          <a:xfrm>
            <a:off x="2286000" y="2133600"/>
            <a:ext cx="4572000" cy="3970318"/>
          </a:xfrm>
          <a:prstGeom prst="rect">
            <a:avLst/>
          </a:prstGeom>
          <a:noFill/>
          <a:ln w="9525">
            <a:noFill/>
            <a:miter lim="800000"/>
            <a:headEnd/>
            <a:tailEnd/>
          </a:ln>
        </p:spPr>
        <p:txBody>
          <a:bodyPr wrap="square">
            <a:spAutoFit/>
          </a:bodyPr>
          <a:lstStyle/>
          <a:p>
            <a:pPr marL="182563" indent="457200">
              <a:lnSpc>
                <a:spcPct val="150000"/>
              </a:lnSpc>
              <a:buFont typeface="Arial" charset="0"/>
              <a:buChar char="•"/>
            </a:pPr>
            <a:r>
              <a:rPr lang="en-US" sz="2800" dirty="0"/>
              <a:t>Visitors and </a:t>
            </a:r>
            <a:r>
              <a:rPr lang="en-US" sz="2800" dirty="0" smtClean="0"/>
              <a:t>Visits</a:t>
            </a:r>
            <a:endParaRPr lang="en-US" sz="2800" dirty="0"/>
          </a:p>
          <a:p>
            <a:pPr marL="182563" indent="457200">
              <a:lnSpc>
                <a:spcPct val="150000"/>
              </a:lnSpc>
              <a:buFont typeface="Arial" charset="0"/>
              <a:buChar char="•"/>
            </a:pPr>
            <a:r>
              <a:rPr lang="en-US" sz="2800" dirty="0"/>
              <a:t>Repeat Visitors</a:t>
            </a:r>
          </a:p>
          <a:p>
            <a:pPr marL="182563" indent="457200">
              <a:lnSpc>
                <a:spcPct val="150000"/>
              </a:lnSpc>
              <a:buFont typeface="Arial" charset="0"/>
              <a:buChar char="•"/>
            </a:pPr>
            <a:r>
              <a:rPr lang="en-US" sz="2800" dirty="0"/>
              <a:t>Top 20 Domains</a:t>
            </a:r>
          </a:p>
          <a:p>
            <a:pPr marL="182563" indent="457200">
              <a:lnSpc>
                <a:spcPct val="150000"/>
              </a:lnSpc>
              <a:buFont typeface="Arial" charset="0"/>
              <a:buChar char="•"/>
            </a:pPr>
            <a:r>
              <a:rPr lang="en-US" sz="2800" dirty="0"/>
              <a:t>Top 20 </a:t>
            </a:r>
            <a:r>
              <a:rPr lang="en-US" sz="2800" dirty="0" smtClean="0"/>
              <a:t>Countries</a:t>
            </a:r>
          </a:p>
          <a:p>
            <a:pPr marL="182563" indent="457200">
              <a:lnSpc>
                <a:spcPct val="150000"/>
              </a:lnSpc>
              <a:buFont typeface="Arial" charset="0"/>
              <a:buChar char="•"/>
            </a:pPr>
            <a:r>
              <a:rPr lang="en-US" sz="2800" dirty="0" smtClean="0"/>
              <a:t>LANCE Web Metrics</a:t>
            </a:r>
          </a:p>
          <a:p>
            <a:pPr marL="182563" indent="457200">
              <a:lnSpc>
                <a:spcPct val="150000"/>
              </a:lnSpc>
              <a:buFont typeface="Arial" charset="0"/>
              <a:buChar char="•"/>
            </a:pPr>
            <a:endParaRPr lang="en-US" sz="2800" dirty="0"/>
          </a:p>
        </p:txBody>
      </p:sp>
      <p:sp>
        <p:nvSpPr>
          <p:cNvPr id="37893" name="Date Placeholder 6"/>
          <p:cNvSpPr>
            <a:spLocks noGrp="1"/>
          </p:cNvSpPr>
          <p:nvPr>
            <p:ph type="dt" sz="quarter" idx="10"/>
          </p:nvPr>
        </p:nvSpPr>
        <p:spPr>
          <a:noFill/>
        </p:spPr>
        <p:txBody>
          <a:bodyPr/>
          <a:lstStyle/>
          <a:p>
            <a:r>
              <a:rPr lang="en-US" smtClean="0"/>
              <a:t>January 2015</a:t>
            </a:r>
            <a:endParaRPr lang="en-US" dirty="0"/>
          </a:p>
        </p:txBody>
      </p:sp>
      <p:sp>
        <p:nvSpPr>
          <p:cNvPr id="37894" name="Footer Placeholder 7"/>
          <p:cNvSpPr>
            <a:spLocks noGrp="1"/>
          </p:cNvSpPr>
          <p:nvPr>
            <p:ph type="ftr" sz="quarter" idx="11"/>
          </p:nvPr>
        </p:nvSpPr>
        <p:spPr>
          <a:noFill/>
        </p:spPr>
        <p:txBody>
          <a:bodyPr/>
          <a:lstStyle/>
          <a:p>
            <a:r>
              <a:rPr lang="en-US" smtClean="0"/>
              <a:t>FY2014 Annual Report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sz="quarter"/>
          </p:nvPr>
        </p:nvSpPr>
        <p:spPr>
          <a:xfrm>
            <a:off x="457200" y="76319"/>
            <a:ext cx="8229600" cy="685800"/>
          </a:xfrm>
        </p:spPr>
        <p:txBody>
          <a:bodyPr/>
          <a:lstStyle/>
          <a:p>
            <a:r>
              <a:rPr lang="en-US" sz="3600" b="1" dirty="0" smtClean="0"/>
              <a:t>Web Visitors and Visits</a:t>
            </a:r>
          </a:p>
        </p:txBody>
      </p:sp>
      <p:sp>
        <p:nvSpPr>
          <p:cNvPr id="38915" name="TextBox 5"/>
          <p:cNvSpPr txBox="1">
            <a:spLocks noChangeArrowheads="1"/>
          </p:cNvSpPr>
          <p:nvPr/>
        </p:nvSpPr>
        <p:spPr bwMode="auto">
          <a:xfrm>
            <a:off x="818354" y="761822"/>
            <a:ext cx="7467600" cy="1600438"/>
          </a:xfrm>
          <a:prstGeom prst="rect">
            <a:avLst/>
          </a:prstGeom>
          <a:noFill/>
          <a:ln w="9525">
            <a:noFill/>
            <a:miter lim="800000"/>
            <a:headEnd/>
            <a:tailEnd/>
          </a:ln>
        </p:spPr>
        <p:txBody>
          <a:bodyPr wrap="square">
            <a:spAutoFit/>
          </a:bodyPr>
          <a:lstStyle/>
          <a:p>
            <a:r>
              <a:rPr lang="en-US" sz="1400" dirty="0" smtClean="0"/>
              <a:t>EOSDIS web activity is measured by number of Visits made, the number of pages Viewed and the number of distinct Visitors. Visits of at least one minute are considered to represent significant work accomplished, and many of the shorter visits are of less than a second.  Eleven of the twelve EOSDIS DAACs report web metrics at this time; all except OBPG. Note that the sum of monthly visitors could be greater than the number of unique visitor for a given year since one user could be counted more than once if he/she visited the same website in different months. </a:t>
            </a:r>
            <a:r>
              <a:rPr lang="en-US" sz="1400" dirty="0"/>
              <a:t>E</a:t>
            </a:r>
            <a:r>
              <a:rPr lang="en-US" sz="1400" dirty="0" smtClean="0"/>
              <a:t>xcludes </a:t>
            </a:r>
            <a:r>
              <a:rPr lang="en-US" sz="1400" dirty="0" err="1" smtClean="0"/>
              <a:t>Earthdata</a:t>
            </a:r>
            <a:r>
              <a:rPr lang="en-US" sz="1400" dirty="0" smtClean="0"/>
              <a:t> website activity.</a:t>
            </a:r>
            <a:endParaRPr lang="en-US" sz="1400" dirty="0"/>
          </a:p>
        </p:txBody>
      </p:sp>
      <p:sp>
        <p:nvSpPr>
          <p:cNvPr id="7" name="Slide Number Placeholder 6"/>
          <p:cNvSpPr>
            <a:spLocks noGrp="1"/>
          </p:cNvSpPr>
          <p:nvPr>
            <p:ph type="sldNum" sz="quarter" idx="12"/>
          </p:nvPr>
        </p:nvSpPr>
        <p:spPr/>
        <p:txBody>
          <a:bodyPr/>
          <a:lstStyle/>
          <a:p>
            <a:fld id="{49A9DB17-841B-4802-A800-958FB26CB477}" type="slidenum">
              <a:rPr lang="en-US"/>
              <a:pPr/>
              <a:t>24</a:t>
            </a:fld>
            <a:endParaRPr lang="en-US" dirty="0"/>
          </a:p>
        </p:txBody>
      </p:sp>
      <p:sp>
        <p:nvSpPr>
          <p:cNvPr id="38920" name="Date Placeholder 9"/>
          <p:cNvSpPr>
            <a:spLocks noGrp="1"/>
          </p:cNvSpPr>
          <p:nvPr>
            <p:ph type="dt" sz="quarter" idx="10"/>
          </p:nvPr>
        </p:nvSpPr>
        <p:spPr>
          <a:noFill/>
        </p:spPr>
        <p:txBody>
          <a:bodyPr/>
          <a:lstStyle/>
          <a:p>
            <a:r>
              <a:rPr lang="en-US" smtClean="0"/>
              <a:t>January 2015</a:t>
            </a:r>
            <a:endParaRPr lang="en-US" dirty="0"/>
          </a:p>
        </p:txBody>
      </p:sp>
      <p:sp>
        <p:nvSpPr>
          <p:cNvPr id="38921" name="Footer Placeholder 10"/>
          <p:cNvSpPr>
            <a:spLocks noGrp="1"/>
          </p:cNvSpPr>
          <p:nvPr>
            <p:ph type="ftr" sz="quarter" idx="11"/>
          </p:nvPr>
        </p:nvSpPr>
        <p:spPr>
          <a:noFill/>
        </p:spPr>
        <p:txBody>
          <a:bodyPr/>
          <a:lstStyle/>
          <a:p>
            <a:r>
              <a:rPr lang="en-US" smtClean="0"/>
              <a:t>FY2014 Annual Report</a:t>
            </a:r>
            <a:endParaRPr lang="en-US" dirty="0"/>
          </a:p>
        </p:txBody>
      </p:sp>
      <p:pic>
        <p:nvPicPr>
          <p:cNvPr id="2" name="Picture 1"/>
          <p:cNvPicPr>
            <a:picLocks noChangeAspect="1"/>
          </p:cNvPicPr>
          <p:nvPr/>
        </p:nvPicPr>
        <p:blipFill>
          <a:blip r:embed="rId2"/>
          <a:stretch>
            <a:fillRect/>
          </a:stretch>
        </p:blipFill>
        <p:spPr>
          <a:xfrm>
            <a:off x="304800" y="2514838"/>
            <a:ext cx="3924302" cy="3698587"/>
          </a:xfrm>
          <a:prstGeom prst="rect">
            <a:avLst/>
          </a:prstGeom>
        </p:spPr>
      </p:pic>
      <p:pic>
        <p:nvPicPr>
          <p:cNvPr id="3" name="Picture 2"/>
          <p:cNvPicPr>
            <a:picLocks noChangeAspect="1"/>
          </p:cNvPicPr>
          <p:nvPr/>
        </p:nvPicPr>
        <p:blipFill>
          <a:blip r:embed="rId3"/>
          <a:stretch>
            <a:fillRect/>
          </a:stretch>
        </p:blipFill>
        <p:spPr>
          <a:xfrm>
            <a:off x="4552154" y="2438400"/>
            <a:ext cx="4210846" cy="358170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2015</a:t>
            </a:r>
            <a:endParaRPr lang="en-US" dirty="0"/>
          </a:p>
        </p:txBody>
      </p:sp>
      <p:sp>
        <p:nvSpPr>
          <p:cNvPr id="3" name="Footer Placeholder 2"/>
          <p:cNvSpPr>
            <a:spLocks noGrp="1"/>
          </p:cNvSpPr>
          <p:nvPr>
            <p:ph type="ftr" sz="quarter" idx="11"/>
          </p:nvPr>
        </p:nvSpPr>
        <p:spPr/>
        <p:txBody>
          <a:bodyPr/>
          <a:lstStyle/>
          <a:p>
            <a:r>
              <a:rPr lang="en-US" smtClean="0"/>
              <a:t>FY2014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25</a:t>
            </a:fld>
            <a:endParaRPr lang="en-US" dirty="0"/>
          </a:p>
        </p:txBody>
      </p:sp>
      <p:sp>
        <p:nvSpPr>
          <p:cNvPr id="6" name="Title 1"/>
          <p:cNvSpPr txBox="1">
            <a:spLocks/>
          </p:cNvSpPr>
          <p:nvPr/>
        </p:nvSpPr>
        <p:spPr>
          <a:xfrm>
            <a:off x="457200" y="76319"/>
            <a:ext cx="82296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r>
              <a:rPr lang="en-US" sz="3600" b="1" kern="0" dirty="0" err="1" smtClean="0"/>
              <a:t>Earthdata</a:t>
            </a:r>
            <a:r>
              <a:rPr lang="en-US" sz="3600" b="1" kern="0" dirty="0" smtClean="0"/>
              <a:t> Web Visitors and Visits</a:t>
            </a:r>
          </a:p>
        </p:txBody>
      </p:sp>
      <p:sp>
        <p:nvSpPr>
          <p:cNvPr id="7" name="TextBox 5"/>
          <p:cNvSpPr txBox="1">
            <a:spLocks noChangeArrowheads="1"/>
          </p:cNvSpPr>
          <p:nvPr/>
        </p:nvSpPr>
        <p:spPr bwMode="auto">
          <a:xfrm>
            <a:off x="818354" y="761822"/>
            <a:ext cx="7467600" cy="1384995"/>
          </a:xfrm>
          <a:prstGeom prst="rect">
            <a:avLst/>
          </a:prstGeom>
          <a:noFill/>
          <a:ln w="9525">
            <a:noFill/>
            <a:miter lim="800000"/>
            <a:headEnd/>
            <a:tailEnd/>
          </a:ln>
        </p:spPr>
        <p:txBody>
          <a:bodyPr wrap="square">
            <a:spAutoFit/>
          </a:bodyPr>
          <a:lstStyle/>
          <a:p>
            <a:r>
              <a:rPr lang="en-US" sz="1400" dirty="0" smtClean="0"/>
              <a:t>EOSDIS web activity is measured by number of Visits made, the number of pages Viewed and the number of distinct Visitors. Visits of at least one minute are considered to represent significant work accomplished, and many of the shorter visits are of less than a second.  This is for </a:t>
            </a:r>
            <a:r>
              <a:rPr lang="en-US" sz="1400" dirty="0" err="1" smtClean="0"/>
              <a:t>Earthdata</a:t>
            </a:r>
            <a:r>
              <a:rPr lang="en-US" sz="1400" dirty="0" smtClean="0"/>
              <a:t> website only. Note that the sum of monthly visitors could be greater than the number of unique visitor for a given year since one user could be counted more than once if he/she visited the same website in different months.</a:t>
            </a:r>
            <a:endParaRPr lang="en-US" sz="1400" dirty="0"/>
          </a:p>
        </p:txBody>
      </p:sp>
      <p:pic>
        <p:nvPicPr>
          <p:cNvPr id="11" name="Picture 10"/>
          <p:cNvPicPr>
            <a:picLocks noChangeAspect="1"/>
          </p:cNvPicPr>
          <p:nvPr/>
        </p:nvPicPr>
        <p:blipFill>
          <a:blip r:embed="rId2"/>
          <a:stretch>
            <a:fillRect/>
          </a:stretch>
        </p:blipFill>
        <p:spPr>
          <a:xfrm>
            <a:off x="609600" y="2370064"/>
            <a:ext cx="3758896" cy="3650040"/>
          </a:xfrm>
          <a:prstGeom prst="rect">
            <a:avLst/>
          </a:prstGeom>
        </p:spPr>
      </p:pic>
      <p:pic>
        <p:nvPicPr>
          <p:cNvPr id="12" name="Picture 11"/>
          <p:cNvPicPr>
            <a:picLocks noChangeAspect="1"/>
          </p:cNvPicPr>
          <p:nvPr/>
        </p:nvPicPr>
        <p:blipFill>
          <a:blip r:embed="rId3"/>
          <a:stretch>
            <a:fillRect/>
          </a:stretch>
        </p:blipFill>
        <p:spPr>
          <a:xfrm>
            <a:off x="4572000" y="2451313"/>
            <a:ext cx="4166878" cy="3110376"/>
          </a:xfrm>
          <a:prstGeom prst="rect">
            <a:avLst/>
          </a:prstGeom>
        </p:spPr>
      </p:pic>
    </p:spTree>
    <p:extLst>
      <p:ext uri="{BB962C8B-B14F-4D97-AF65-F5344CB8AC3E}">
        <p14:creationId xmlns:p14="http://schemas.microsoft.com/office/powerpoint/2010/main" val="1690981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sz="quarter"/>
          </p:nvPr>
        </p:nvSpPr>
        <p:spPr>
          <a:xfrm>
            <a:off x="460664" y="147710"/>
            <a:ext cx="8229600" cy="411162"/>
          </a:xfrm>
        </p:spPr>
        <p:txBody>
          <a:bodyPr/>
          <a:lstStyle/>
          <a:p>
            <a:r>
              <a:rPr lang="en-US" sz="3600" b="1" dirty="0" smtClean="0"/>
              <a:t>Repeat Web Visitors</a:t>
            </a:r>
          </a:p>
        </p:txBody>
      </p:sp>
      <p:sp>
        <p:nvSpPr>
          <p:cNvPr id="39939" name="Content Placeholder 2"/>
          <p:cNvSpPr>
            <a:spLocks noGrp="1"/>
          </p:cNvSpPr>
          <p:nvPr>
            <p:ph sz="quarter" idx="1"/>
          </p:nvPr>
        </p:nvSpPr>
        <p:spPr>
          <a:xfrm>
            <a:off x="358188" y="699397"/>
            <a:ext cx="8305800" cy="947737"/>
          </a:xfrm>
        </p:spPr>
        <p:txBody>
          <a:bodyPr/>
          <a:lstStyle/>
          <a:p>
            <a:pPr indent="0">
              <a:buFontTx/>
              <a:buNone/>
            </a:pPr>
            <a:r>
              <a:rPr lang="en-US" sz="1400" dirty="0" smtClean="0">
                <a:solidFill>
                  <a:srgbClr val="000000"/>
                </a:solidFill>
                <a:cs typeface="Arial" charset="0"/>
              </a:rPr>
              <a:t>EOSDIS Web Visitors are characterized by the number of visits they make and how frequently they return. Visitors counted in the table below are those that stayed for one minute or more. Repeat Visitors are counted from the start of the Fiscal Year. Metrics data is collected per data center and summed for an EOSDIS total.</a:t>
            </a:r>
            <a:endParaRPr lang="en-US" sz="1400" dirty="0" smtClean="0"/>
          </a:p>
        </p:txBody>
      </p:sp>
      <p:sp>
        <p:nvSpPr>
          <p:cNvPr id="7" name="Slide Number Placeholder 6"/>
          <p:cNvSpPr>
            <a:spLocks noGrp="1"/>
          </p:cNvSpPr>
          <p:nvPr>
            <p:ph type="sldNum" sz="quarter" idx="12"/>
          </p:nvPr>
        </p:nvSpPr>
        <p:spPr/>
        <p:txBody>
          <a:bodyPr/>
          <a:lstStyle/>
          <a:p>
            <a:fld id="{6116A98A-B0E8-4D7E-8A5C-71C72A3CCC0B}" type="slidenum">
              <a:rPr lang="en-US"/>
              <a:pPr/>
              <a:t>26</a:t>
            </a:fld>
            <a:endParaRPr lang="en-US" dirty="0"/>
          </a:p>
        </p:txBody>
      </p:sp>
      <p:sp>
        <p:nvSpPr>
          <p:cNvPr id="39941" name="TextBox 13"/>
          <p:cNvSpPr txBox="1">
            <a:spLocks noChangeArrowheads="1"/>
          </p:cNvSpPr>
          <p:nvPr/>
        </p:nvSpPr>
        <p:spPr bwMode="auto">
          <a:xfrm>
            <a:off x="990600" y="1596450"/>
            <a:ext cx="6858000" cy="276225"/>
          </a:xfrm>
          <a:prstGeom prst="rect">
            <a:avLst/>
          </a:prstGeom>
          <a:noFill/>
          <a:ln w="9525">
            <a:noFill/>
            <a:miter lim="800000"/>
            <a:headEnd/>
            <a:tailEnd/>
          </a:ln>
        </p:spPr>
        <p:txBody>
          <a:bodyPr>
            <a:spAutoFit/>
          </a:bodyPr>
          <a:lstStyle/>
          <a:p>
            <a:r>
              <a:rPr lang="en-US" dirty="0" smtClean="0"/>
              <a:t>FY2014 </a:t>
            </a:r>
            <a:r>
              <a:rPr lang="en-US" dirty="0"/>
              <a:t>Web Visitors for Visits of one </a:t>
            </a:r>
            <a:r>
              <a:rPr lang="en-US" dirty="0" smtClean="0"/>
              <a:t>minute or more</a:t>
            </a:r>
            <a:endParaRPr lang="en-US" dirty="0"/>
          </a:p>
        </p:txBody>
      </p:sp>
      <p:sp>
        <p:nvSpPr>
          <p:cNvPr id="39944" name="Date Placeholder 9"/>
          <p:cNvSpPr>
            <a:spLocks noGrp="1"/>
          </p:cNvSpPr>
          <p:nvPr>
            <p:ph type="dt" sz="quarter" idx="10"/>
          </p:nvPr>
        </p:nvSpPr>
        <p:spPr>
          <a:noFill/>
        </p:spPr>
        <p:txBody>
          <a:bodyPr/>
          <a:lstStyle/>
          <a:p>
            <a:r>
              <a:rPr lang="en-US" smtClean="0"/>
              <a:t>January 2015</a:t>
            </a:r>
            <a:endParaRPr lang="en-US" dirty="0"/>
          </a:p>
        </p:txBody>
      </p:sp>
      <p:sp>
        <p:nvSpPr>
          <p:cNvPr id="39945" name="Footer Placeholder 10"/>
          <p:cNvSpPr>
            <a:spLocks noGrp="1"/>
          </p:cNvSpPr>
          <p:nvPr>
            <p:ph type="ftr" sz="quarter" idx="11"/>
          </p:nvPr>
        </p:nvSpPr>
        <p:spPr>
          <a:noFill/>
        </p:spPr>
        <p:txBody>
          <a:bodyPr/>
          <a:lstStyle/>
          <a:p>
            <a:r>
              <a:rPr lang="en-US" smtClean="0"/>
              <a:t>FY2014 Annual Report</a:t>
            </a:r>
            <a:endParaRPr lang="en-US" dirty="0"/>
          </a:p>
        </p:txBody>
      </p:sp>
      <p:sp>
        <p:nvSpPr>
          <p:cNvPr id="5" name="Rectangle 4"/>
          <p:cNvSpPr/>
          <p:nvPr/>
        </p:nvSpPr>
        <p:spPr>
          <a:xfrm>
            <a:off x="699655" y="2541772"/>
            <a:ext cx="5859104" cy="276999"/>
          </a:xfrm>
          <a:prstGeom prst="rect">
            <a:avLst/>
          </a:prstGeom>
        </p:spPr>
        <p:txBody>
          <a:bodyPr wrap="none">
            <a:spAutoFit/>
          </a:bodyPr>
          <a:lstStyle/>
          <a:p>
            <a:r>
              <a:rPr lang="en-US" dirty="0"/>
              <a:t>* represents the sum of the metrics from all 11 data </a:t>
            </a:r>
            <a:r>
              <a:rPr lang="en-US" dirty="0" smtClean="0"/>
              <a:t>centers and excludes </a:t>
            </a:r>
            <a:r>
              <a:rPr lang="en-US" dirty="0" err="1" smtClean="0"/>
              <a:t>Earthdata</a:t>
            </a:r>
            <a:endParaRPr lang="en-US" dirty="0"/>
          </a:p>
        </p:txBody>
      </p:sp>
      <p:pic>
        <p:nvPicPr>
          <p:cNvPr id="6" name="Picture 5"/>
          <p:cNvPicPr>
            <a:picLocks noChangeAspect="1"/>
          </p:cNvPicPr>
          <p:nvPr/>
        </p:nvPicPr>
        <p:blipFill>
          <a:blip r:embed="rId2"/>
          <a:stretch>
            <a:fillRect/>
          </a:stretch>
        </p:blipFill>
        <p:spPr>
          <a:xfrm>
            <a:off x="1776755" y="2928752"/>
            <a:ext cx="5285690" cy="3237257"/>
          </a:xfrm>
          <a:prstGeom prst="rect">
            <a:avLst/>
          </a:prstGeom>
        </p:spPr>
      </p:pic>
      <p:pic>
        <p:nvPicPr>
          <p:cNvPr id="8" name="Picture 7"/>
          <p:cNvPicPr>
            <a:picLocks noChangeAspect="1"/>
          </p:cNvPicPr>
          <p:nvPr/>
        </p:nvPicPr>
        <p:blipFill>
          <a:blip r:embed="rId3"/>
          <a:stretch>
            <a:fillRect/>
          </a:stretch>
        </p:blipFill>
        <p:spPr>
          <a:xfrm>
            <a:off x="152400" y="1803791"/>
            <a:ext cx="8839200" cy="74276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sz="quarter"/>
          </p:nvPr>
        </p:nvSpPr>
        <p:spPr>
          <a:xfrm>
            <a:off x="381000" y="38237"/>
            <a:ext cx="8382000" cy="762000"/>
          </a:xfrm>
        </p:spPr>
        <p:txBody>
          <a:bodyPr/>
          <a:lstStyle/>
          <a:p>
            <a:r>
              <a:rPr lang="en-US" sz="3600" b="1" dirty="0" smtClean="0"/>
              <a:t>Top 20 Domains By # of Web Visitors</a:t>
            </a:r>
          </a:p>
        </p:txBody>
      </p:sp>
      <p:sp>
        <p:nvSpPr>
          <p:cNvPr id="40963" name="TextBox 8"/>
          <p:cNvSpPr txBox="1">
            <a:spLocks noChangeArrowheads="1"/>
          </p:cNvSpPr>
          <p:nvPr/>
        </p:nvSpPr>
        <p:spPr bwMode="auto">
          <a:xfrm>
            <a:off x="571500" y="684329"/>
            <a:ext cx="8001000" cy="954107"/>
          </a:xfrm>
          <a:prstGeom prst="rect">
            <a:avLst/>
          </a:prstGeom>
          <a:noFill/>
          <a:ln w="9525">
            <a:noFill/>
            <a:miter lim="800000"/>
            <a:headEnd/>
            <a:tailEnd/>
          </a:ln>
        </p:spPr>
        <p:txBody>
          <a:bodyPr wrap="square">
            <a:spAutoFit/>
          </a:bodyPr>
          <a:lstStyle/>
          <a:p>
            <a:r>
              <a:rPr lang="en-US" sz="1400" dirty="0"/>
              <a:t>The </a:t>
            </a:r>
            <a:r>
              <a:rPr lang="en-US" sz="1400" dirty="0" smtClean="0"/>
              <a:t>FY2014 Top </a:t>
            </a:r>
            <a:r>
              <a:rPr lang="en-US" sz="1400" dirty="0"/>
              <a:t>20 Domains for visits &gt;= 1 minute is sorted by the # of Visitors.  </a:t>
            </a:r>
            <a:r>
              <a:rPr lang="en-US" sz="1400" dirty="0" smtClean="0"/>
              <a:t>Data came from 11 DAACs (all DAACs on Slide # 10 except OBPG provide web metrics) and excludes </a:t>
            </a:r>
            <a:r>
              <a:rPr lang="en-US" sz="1400" dirty="0" err="1" smtClean="0"/>
              <a:t>Earthdata</a:t>
            </a:r>
            <a:r>
              <a:rPr lang="en-US" sz="1400" dirty="0" smtClean="0"/>
              <a:t> website. All statistics are based on domains resolved by NetInsight, using host information. Domain information was obtained using a NASA DNS translation program.</a:t>
            </a:r>
            <a:endParaRPr lang="en-US" sz="1400" dirty="0"/>
          </a:p>
        </p:txBody>
      </p:sp>
      <p:sp>
        <p:nvSpPr>
          <p:cNvPr id="7" name="Slide Number Placeholder 6"/>
          <p:cNvSpPr>
            <a:spLocks noGrp="1"/>
          </p:cNvSpPr>
          <p:nvPr>
            <p:ph type="sldNum" sz="quarter" idx="12"/>
          </p:nvPr>
        </p:nvSpPr>
        <p:spPr/>
        <p:txBody>
          <a:bodyPr/>
          <a:lstStyle/>
          <a:p>
            <a:fld id="{C42BACEF-094B-4DBF-B93B-2FBDCEF15342}" type="slidenum">
              <a:rPr lang="en-US"/>
              <a:pPr/>
              <a:t>27</a:t>
            </a:fld>
            <a:endParaRPr lang="en-US" dirty="0"/>
          </a:p>
        </p:txBody>
      </p:sp>
      <p:sp>
        <p:nvSpPr>
          <p:cNvPr id="40967" name="Date Placeholder 8"/>
          <p:cNvSpPr>
            <a:spLocks noGrp="1"/>
          </p:cNvSpPr>
          <p:nvPr>
            <p:ph type="dt" sz="quarter" idx="10"/>
          </p:nvPr>
        </p:nvSpPr>
        <p:spPr>
          <a:noFill/>
        </p:spPr>
        <p:txBody>
          <a:bodyPr/>
          <a:lstStyle/>
          <a:p>
            <a:r>
              <a:rPr lang="en-US" smtClean="0"/>
              <a:t>January 2015</a:t>
            </a:r>
            <a:endParaRPr lang="en-US" dirty="0"/>
          </a:p>
        </p:txBody>
      </p:sp>
      <p:sp>
        <p:nvSpPr>
          <p:cNvPr id="40968" name="Footer Placeholder 9"/>
          <p:cNvSpPr>
            <a:spLocks noGrp="1"/>
          </p:cNvSpPr>
          <p:nvPr>
            <p:ph type="ftr" sz="quarter" idx="11"/>
          </p:nvPr>
        </p:nvSpPr>
        <p:spPr>
          <a:noFill/>
        </p:spPr>
        <p:txBody>
          <a:bodyPr/>
          <a:lstStyle/>
          <a:p>
            <a:r>
              <a:rPr lang="en-US" smtClean="0"/>
              <a:t>FY2014 Annual Report</a:t>
            </a:r>
            <a:endParaRPr lang="en-US" dirty="0"/>
          </a:p>
        </p:txBody>
      </p:sp>
      <p:pic>
        <p:nvPicPr>
          <p:cNvPr id="3" name="Picture 2"/>
          <p:cNvPicPr>
            <a:picLocks noChangeAspect="1"/>
          </p:cNvPicPr>
          <p:nvPr/>
        </p:nvPicPr>
        <p:blipFill>
          <a:blip r:embed="rId2"/>
          <a:stretch>
            <a:fillRect/>
          </a:stretch>
        </p:blipFill>
        <p:spPr>
          <a:xfrm>
            <a:off x="384544" y="1867952"/>
            <a:ext cx="4572000" cy="2819726"/>
          </a:xfrm>
          <a:prstGeom prst="rect">
            <a:avLst/>
          </a:prstGeom>
        </p:spPr>
      </p:pic>
      <p:pic>
        <p:nvPicPr>
          <p:cNvPr id="4" name="Picture 3"/>
          <p:cNvPicPr>
            <a:picLocks noChangeAspect="1"/>
          </p:cNvPicPr>
          <p:nvPr/>
        </p:nvPicPr>
        <p:blipFill>
          <a:blip r:embed="rId3"/>
          <a:stretch>
            <a:fillRect/>
          </a:stretch>
        </p:blipFill>
        <p:spPr>
          <a:xfrm>
            <a:off x="5257800" y="1638436"/>
            <a:ext cx="3785412" cy="397447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sz="quarter"/>
          </p:nvPr>
        </p:nvSpPr>
        <p:spPr>
          <a:xfrm>
            <a:off x="381000" y="152400"/>
            <a:ext cx="8382000" cy="838200"/>
          </a:xfrm>
        </p:spPr>
        <p:txBody>
          <a:bodyPr/>
          <a:lstStyle/>
          <a:p>
            <a:r>
              <a:rPr lang="en-US" sz="3600" b="1" dirty="0" err="1" smtClean="0"/>
              <a:t>Earthdata</a:t>
            </a:r>
            <a:r>
              <a:rPr lang="en-US" sz="3600" b="1" dirty="0" smtClean="0"/>
              <a:t> Top 20 Domains By </a:t>
            </a:r>
            <a:br>
              <a:rPr lang="en-US" sz="3600" b="1" dirty="0" smtClean="0"/>
            </a:br>
            <a:r>
              <a:rPr lang="en-US" sz="3600" b="1" dirty="0" smtClean="0"/>
              <a:t># of Web Visitors</a:t>
            </a:r>
          </a:p>
        </p:txBody>
      </p:sp>
      <p:sp>
        <p:nvSpPr>
          <p:cNvPr id="40963" name="TextBox 8"/>
          <p:cNvSpPr txBox="1">
            <a:spLocks noChangeArrowheads="1"/>
          </p:cNvSpPr>
          <p:nvPr/>
        </p:nvSpPr>
        <p:spPr bwMode="auto">
          <a:xfrm>
            <a:off x="571500" y="1094589"/>
            <a:ext cx="8001000" cy="738664"/>
          </a:xfrm>
          <a:prstGeom prst="rect">
            <a:avLst/>
          </a:prstGeom>
          <a:noFill/>
          <a:ln w="9525">
            <a:noFill/>
            <a:miter lim="800000"/>
            <a:headEnd/>
            <a:tailEnd/>
          </a:ln>
        </p:spPr>
        <p:txBody>
          <a:bodyPr wrap="square">
            <a:spAutoFit/>
          </a:bodyPr>
          <a:lstStyle/>
          <a:p>
            <a:r>
              <a:rPr lang="en-US" sz="1400" dirty="0"/>
              <a:t>The </a:t>
            </a:r>
            <a:r>
              <a:rPr lang="en-US" sz="1400" dirty="0" smtClean="0"/>
              <a:t>FY2014 Top </a:t>
            </a:r>
            <a:r>
              <a:rPr lang="en-US" sz="1400" dirty="0"/>
              <a:t>20 Domains for visits &gt;= 1 minute is sorted by the # of Visitors. </a:t>
            </a:r>
            <a:r>
              <a:rPr lang="en-US" sz="1400" dirty="0" smtClean="0"/>
              <a:t>All statistics are based on domains resolved by NetInsight, using host information. Domain information was obtained using a NASA DNS translation program.</a:t>
            </a:r>
            <a:endParaRPr lang="en-US" sz="1400" dirty="0"/>
          </a:p>
        </p:txBody>
      </p:sp>
      <p:sp>
        <p:nvSpPr>
          <p:cNvPr id="7" name="Slide Number Placeholder 6"/>
          <p:cNvSpPr>
            <a:spLocks noGrp="1"/>
          </p:cNvSpPr>
          <p:nvPr>
            <p:ph type="sldNum" sz="quarter" idx="12"/>
          </p:nvPr>
        </p:nvSpPr>
        <p:spPr/>
        <p:txBody>
          <a:bodyPr/>
          <a:lstStyle/>
          <a:p>
            <a:fld id="{C42BACEF-094B-4DBF-B93B-2FBDCEF15342}" type="slidenum">
              <a:rPr lang="en-US"/>
              <a:pPr/>
              <a:t>28</a:t>
            </a:fld>
            <a:endParaRPr lang="en-US" dirty="0"/>
          </a:p>
        </p:txBody>
      </p:sp>
      <p:sp>
        <p:nvSpPr>
          <p:cNvPr id="40967" name="Date Placeholder 8"/>
          <p:cNvSpPr>
            <a:spLocks noGrp="1"/>
          </p:cNvSpPr>
          <p:nvPr>
            <p:ph type="dt" sz="quarter" idx="10"/>
          </p:nvPr>
        </p:nvSpPr>
        <p:spPr>
          <a:noFill/>
        </p:spPr>
        <p:txBody>
          <a:bodyPr/>
          <a:lstStyle/>
          <a:p>
            <a:r>
              <a:rPr lang="en-US" smtClean="0"/>
              <a:t>January 2015</a:t>
            </a:r>
            <a:endParaRPr lang="en-US" dirty="0"/>
          </a:p>
        </p:txBody>
      </p:sp>
      <p:sp>
        <p:nvSpPr>
          <p:cNvPr id="40968" name="Footer Placeholder 9"/>
          <p:cNvSpPr>
            <a:spLocks noGrp="1"/>
          </p:cNvSpPr>
          <p:nvPr>
            <p:ph type="ftr" sz="quarter" idx="11"/>
          </p:nvPr>
        </p:nvSpPr>
        <p:spPr>
          <a:noFill/>
        </p:spPr>
        <p:txBody>
          <a:bodyPr/>
          <a:lstStyle/>
          <a:p>
            <a:r>
              <a:rPr lang="en-US" smtClean="0"/>
              <a:t>FY2014 Annual Report</a:t>
            </a:r>
            <a:endParaRPr lang="en-US" dirty="0"/>
          </a:p>
        </p:txBody>
      </p:sp>
      <p:pic>
        <p:nvPicPr>
          <p:cNvPr id="5" name="Picture 4"/>
          <p:cNvPicPr>
            <a:picLocks noChangeAspect="1"/>
          </p:cNvPicPr>
          <p:nvPr/>
        </p:nvPicPr>
        <p:blipFill>
          <a:blip r:embed="rId2"/>
          <a:stretch>
            <a:fillRect/>
          </a:stretch>
        </p:blipFill>
        <p:spPr>
          <a:xfrm>
            <a:off x="228600" y="2401722"/>
            <a:ext cx="4572000" cy="3184214"/>
          </a:xfrm>
          <a:prstGeom prst="rect">
            <a:avLst/>
          </a:prstGeom>
        </p:spPr>
      </p:pic>
      <p:pic>
        <p:nvPicPr>
          <p:cNvPr id="6" name="Picture 5"/>
          <p:cNvPicPr>
            <a:picLocks noChangeAspect="1"/>
          </p:cNvPicPr>
          <p:nvPr/>
        </p:nvPicPr>
        <p:blipFill>
          <a:blip r:embed="rId3"/>
          <a:stretch>
            <a:fillRect/>
          </a:stretch>
        </p:blipFill>
        <p:spPr>
          <a:xfrm>
            <a:off x="4953000" y="1975342"/>
            <a:ext cx="4009228" cy="4065080"/>
          </a:xfrm>
          <a:prstGeom prst="rect">
            <a:avLst/>
          </a:prstGeom>
        </p:spPr>
      </p:pic>
    </p:spTree>
    <p:extLst>
      <p:ext uri="{BB962C8B-B14F-4D97-AF65-F5344CB8AC3E}">
        <p14:creationId xmlns:p14="http://schemas.microsoft.com/office/powerpoint/2010/main" val="4036860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sz="quarter"/>
          </p:nvPr>
        </p:nvSpPr>
        <p:spPr>
          <a:xfrm>
            <a:off x="457200" y="0"/>
            <a:ext cx="8229600" cy="944562"/>
          </a:xfrm>
        </p:spPr>
        <p:txBody>
          <a:bodyPr/>
          <a:lstStyle/>
          <a:p>
            <a:r>
              <a:rPr lang="en-US" sz="3600" b="1" dirty="0" smtClean="0"/>
              <a:t>Top 20 Countries By # Web Visits</a:t>
            </a:r>
          </a:p>
        </p:txBody>
      </p:sp>
      <p:sp>
        <p:nvSpPr>
          <p:cNvPr id="39939" name="Content Placeholder 2"/>
          <p:cNvSpPr>
            <a:spLocks noGrp="1"/>
          </p:cNvSpPr>
          <p:nvPr>
            <p:ph sz="quarter" idx="1"/>
          </p:nvPr>
        </p:nvSpPr>
        <p:spPr>
          <a:xfrm>
            <a:off x="361507" y="858051"/>
            <a:ext cx="8305800" cy="838200"/>
          </a:xfrm>
        </p:spPr>
        <p:txBody>
          <a:bodyPr/>
          <a:lstStyle/>
          <a:p>
            <a:pPr marL="114300" indent="0">
              <a:buFontTx/>
              <a:buNone/>
              <a:tabLst>
                <a:tab pos="114300" algn="l"/>
              </a:tabLst>
            </a:pPr>
            <a:r>
              <a:rPr lang="en-US" sz="1400" dirty="0" smtClean="0"/>
              <a:t>The FY2014 Top 20 Countries for visits &gt;= 1 minute is sorted by the # of Visits. Data came from 11 DAACs (all DAACs on Slide # 10 except OBPG provide web metrics) and excludes </a:t>
            </a:r>
            <a:r>
              <a:rPr lang="en-US" sz="1400" dirty="0" err="1" smtClean="0"/>
              <a:t>Earthdata</a:t>
            </a:r>
            <a:r>
              <a:rPr lang="en-US" sz="1400" dirty="0" smtClean="0"/>
              <a:t> website. Country information is based on the </a:t>
            </a:r>
            <a:r>
              <a:rPr lang="en-US" sz="1400" dirty="0" err="1" smtClean="0"/>
              <a:t>NetInsight</a:t>
            </a:r>
            <a:r>
              <a:rPr lang="en-US" sz="1400" dirty="0" smtClean="0"/>
              <a:t> geographical data from </a:t>
            </a:r>
            <a:r>
              <a:rPr lang="en-US" sz="1400" dirty="0" err="1" smtClean="0"/>
              <a:t>Quova</a:t>
            </a:r>
            <a:r>
              <a:rPr lang="en-US" sz="1400" dirty="0" smtClean="0"/>
              <a:t>, the </a:t>
            </a:r>
            <a:r>
              <a:rPr lang="en-US" sz="1400" dirty="0" err="1" smtClean="0"/>
              <a:t>Neustar</a:t>
            </a:r>
            <a:r>
              <a:rPr lang="en-US" sz="1400" dirty="0" smtClean="0"/>
              <a:t> IP Intelligence and IP </a:t>
            </a:r>
            <a:r>
              <a:rPr lang="en-US" sz="1400" dirty="0" err="1" smtClean="0"/>
              <a:t>Geolocation</a:t>
            </a:r>
            <a:r>
              <a:rPr lang="en-US" sz="1400" dirty="0" smtClean="0"/>
              <a:t> Service.</a:t>
            </a:r>
          </a:p>
          <a:p>
            <a:pPr indent="0"/>
            <a:endParaRPr lang="en-US" dirty="0" smtClean="0"/>
          </a:p>
        </p:txBody>
      </p:sp>
      <p:sp>
        <p:nvSpPr>
          <p:cNvPr id="7" name="Slide Number Placeholder 6"/>
          <p:cNvSpPr>
            <a:spLocks noGrp="1"/>
          </p:cNvSpPr>
          <p:nvPr>
            <p:ph type="sldNum" sz="quarter" idx="12"/>
          </p:nvPr>
        </p:nvSpPr>
        <p:spPr/>
        <p:txBody>
          <a:bodyPr/>
          <a:lstStyle/>
          <a:p>
            <a:fld id="{8BBA5882-8BA6-4D2F-B597-95FF897A8283}" type="slidenum">
              <a:rPr lang="en-US"/>
              <a:pPr/>
              <a:t>29</a:t>
            </a:fld>
            <a:endParaRPr lang="en-US" dirty="0"/>
          </a:p>
        </p:txBody>
      </p:sp>
      <p:sp>
        <p:nvSpPr>
          <p:cNvPr id="41991" name="Date Placeholder 8"/>
          <p:cNvSpPr>
            <a:spLocks noGrp="1"/>
          </p:cNvSpPr>
          <p:nvPr>
            <p:ph type="dt" sz="quarter" idx="10"/>
          </p:nvPr>
        </p:nvSpPr>
        <p:spPr>
          <a:noFill/>
        </p:spPr>
        <p:txBody>
          <a:bodyPr/>
          <a:lstStyle/>
          <a:p>
            <a:r>
              <a:rPr lang="en-US" smtClean="0"/>
              <a:t>January 2015</a:t>
            </a:r>
            <a:endParaRPr lang="en-US" dirty="0"/>
          </a:p>
        </p:txBody>
      </p:sp>
      <p:sp>
        <p:nvSpPr>
          <p:cNvPr id="41992" name="Footer Placeholder 9"/>
          <p:cNvSpPr>
            <a:spLocks noGrp="1"/>
          </p:cNvSpPr>
          <p:nvPr>
            <p:ph type="ftr" sz="quarter" idx="11"/>
          </p:nvPr>
        </p:nvSpPr>
        <p:spPr>
          <a:noFill/>
        </p:spPr>
        <p:txBody>
          <a:bodyPr/>
          <a:lstStyle/>
          <a:p>
            <a:r>
              <a:rPr lang="en-US" smtClean="0"/>
              <a:t>FY2014 Annual Report</a:t>
            </a:r>
            <a:endParaRPr lang="en-US" dirty="0"/>
          </a:p>
        </p:txBody>
      </p:sp>
      <p:pic>
        <p:nvPicPr>
          <p:cNvPr id="2" name="Picture 1"/>
          <p:cNvPicPr>
            <a:picLocks noChangeAspect="1"/>
          </p:cNvPicPr>
          <p:nvPr/>
        </p:nvPicPr>
        <p:blipFill>
          <a:blip r:embed="rId2"/>
          <a:stretch>
            <a:fillRect/>
          </a:stretch>
        </p:blipFill>
        <p:spPr>
          <a:xfrm>
            <a:off x="152400" y="1946243"/>
            <a:ext cx="4419600" cy="3288284"/>
          </a:xfrm>
          <a:prstGeom prst="rect">
            <a:avLst/>
          </a:prstGeom>
        </p:spPr>
      </p:pic>
      <p:pic>
        <p:nvPicPr>
          <p:cNvPr id="10" name="Picture 9"/>
          <p:cNvPicPr>
            <a:picLocks noChangeAspect="1"/>
          </p:cNvPicPr>
          <p:nvPr/>
        </p:nvPicPr>
        <p:blipFill>
          <a:blip r:embed="rId3"/>
          <a:stretch>
            <a:fillRect/>
          </a:stretch>
        </p:blipFill>
        <p:spPr>
          <a:xfrm>
            <a:off x="4678027" y="2535219"/>
            <a:ext cx="3989280" cy="22860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64573" y="0"/>
            <a:ext cx="8229600" cy="1143000"/>
          </a:xfrm>
        </p:spPr>
        <p:txBody>
          <a:bodyPr/>
          <a:lstStyle/>
          <a:p>
            <a:pPr eaLnBrk="1" hangingPunct="1"/>
            <a:r>
              <a:rPr lang="en-US" sz="3600" b="1" dirty="0" smtClean="0"/>
              <a:t>Introduction</a:t>
            </a:r>
          </a:p>
        </p:txBody>
      </p:sp>
      <p:sp>
        <p:nvSpPr>
          <p:cNvPr id="20494" name="Date Placeholder 6"/>
          <p:cNvSpPr>
            <a:spLocks noGrp="1"/>
          </p:cNvSpPr>
          <p:nvPr>
            <p:ph type="dt" sz="half" idx="10"/>
          </p:nvPr>
        </p:nvSpPr>
        <p:spPr>
          <a:xfrm>
            <a:off x="457200" y="6324600"/>
            <a:ext cx="2133600" cy="476250"/>
          </a:xfrm>
          <a:noFill/>
        </p:spPr>
        <p:txBody>
          <a:bodyPr/>
          <a:lstStyle/>
          <a:p>
            <a:r>
              <a:rPr lang="en-US" smtClean="0"/>
              <a:t>January 2015</a:t>
            </a:r>
            <a:endParaRPr lang="en-US" dirty="0"/>
          </a:p>
        </p:txBody>
      </p:sp>
      <p:sp>
        <p:nvSpPr>
          <p:cNvPr id="20495" name="Footer Placeholder 7"/>
          <p:cNvSpPr>
            <a:spLocks noGrp="1"/>
          </p:cNvSpPr>
          <p:nvPr>
            <p:ph type="ftr" sz="quarter" idx="11"/>
          </p:nvPr>
        </p:nvSpPr>
        <p:spPr>
          <a:xfrm>
            <a:off x="3124200" y="6324600"/>
            <a:ext cx="2895600" cy="476250"/>
          </a:xfrm>
          <a:noFill/>
        </p:spPr>
        <p:txBody>
          <a:bodyPr/>
          <a:lstStyle/>
          <a:p>
            <a:r>
              <a:rPr lang="en-US" smtClean="0"/>
              <a:t>FY2014 Annual Report</a:t>
            </a:r>
            <a:endParaRPr lang="en-US" dirty="0"/>
          </a:p>
        </p:txBody>
      </p:sp>
      <p:sp>
        <p:nvSpPr>
          <p:cNvPr id="5" name="Slide Number Placeholder 4"/>
          <p:cNvSpPr>
            <a:spLocks noGrp="1"/>
          </p:cNvSpPr>
          <p:nvPr>
            <p:ph type="sldNum" sz="quarter" idx="12"/>
          </p:nvPr>
        </p:nvSpPr>
        <p:spPr>
          <a:xfrm>
            <a:off x="6934200" y="6448426"/>
            <a:ext cx="2133600" cy="476250"/>
          </a:xfrm>
        </p:spPr>
        <p:txBody>
          <a:bodyPr/>
          <a:lstStyle/>
          <a:p>
            <a:fld id="{D1A5130F-31FC-4835-9E3C-20701B795ACA}" type="slidenum">
              <a:rPr lang="en-US"/>
              <a:pPr/>
              <a:t>3</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481973922"/>
              </p:ext>
            </p:extLst>
          </p:nvPr>
        </p:nvGraphicFramePr>
        <p:xfrm>
          <a:off x="1371600" y="838200"/>
          <a:ext cx="7133896" cy="5359340"/>
        </p:xfrm>
        <a:graphic>
          <a:graphicData uri="http://schemas.openxmlformats.org/presentationml/2006/ole">
            <mc:AlternateContent xmlns:mc="http://schemas.openxmlformats.org/markup-compatibility/2006">
              <mc:Choice xmlns:v="urn:schemas-microsoft-com:vml" Requires="v">
                <p:oleObj spid="_x0000_s1036" name="Worksheet" r:id="rId3" imgW="7620000" imgH="5724435" progId="Excel.Sheet.12">
                  <p:embed/>
                </p:oleObj>
              </mc:Choice>
              <mc:Fallback>
                <p:oleObj name="Worksheet" r:id="rId3" imgW="7620000" imgH="5724435" progId="Excel.Sheet.12">
                  <p:embed/>
                  <p:pic>
                    <p:nvPicPr>
                      <p:cNvPr id="0" name=""/>
                      <p:cNvPicPr/>
                      <p:nvPr/>
                    </p:nvPicPr>
                    <p:blipFill>
                      <a:blip r:embed="rId4"/>
                      <a:stretch>
                        <a:fillRect/>
                      </a:stretch>
                    </p:blipFill>
                    <p:spPr>
                      <a:xfrm>
                        <a:off x="1371600" y="838200"/>
                        <a:ext cx="7133896" cy="5359340"/>
                      </a:xfrm>
                      <a:prstGeom prst="rect">
                        <a:avLst/>
                      </a:prstGeom>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sz="quarter"/>
          </p:nvPr>
        </p:nvSpPr>
        <p:spPr>
          <a:xfrm>
            <a:off x="457200" y="0"/>
            <a:ext cx="8229600" cy="944562"/>
          </a:xfrm>
        </p:spPr>
        <p:txBody>
          <a:bodyPr/>
          <a:lstStyle/>
          <a:p>
            <a:r>
              <a:rPr lang="en-US" sz="3600" b="1" dirty="0" err="1" smtClean="0"/>
              <a:t>Earthdata</a:t>
            </a:r>
            <a:r>
              <a:rPr lang="en-US" sz="3600" b="1" dirty="0" smtClean="0"/>
              <a:t> Top 20 Countries By </a:t>
            </a:r>
            <a:br>
              <a:rPr lang="en-US" sz="3600" b="1" dirty="0" smtClean="0"/>
            </a:br>
            <a:r>
              <a:rPr lang="en-US" sz="3600" b="1" dirty="0" smtClean="0"/>
              <a:t># Web Visits</a:t>
            </a:r>
          </a:p>
        </p:txBody>
      </p:sp>
      <p:sp>
        <p:nvSpPr>
          <p:cNvPr id="39939" name="Content Placeholder 2"/>
          <p:cNvSpPr>
            <a:spLocks noGrp="1"/>
          </p:cNvSpPr>
          <p:nvPr>
            <p:ph sz="quarter" idx="1"/>
          </p:nvPr>
        </p:nvSpPr>
        <p:spPr>
          <a:xfrm>
            <a:off x="373117" y="980308"/>
            <a:ext cx="8305800" cy="838200"/>
          </a:xfrm>
        </p:spPr>
        <p:txBody>
          <a:bodyPr/>
          <a:lstStyle/>
          <a:p>
            <a:pPr marL="114300" indent="0">
              <a:buFontTx/>
              <a:buNone/>
              <a:tabLst>
                <a:tab pos="114300" algn="l"/>
              </a:tabLst>
            </a:pPr>
            <a:r>
              <a:rPr lang="en-US" sz="1400" dirty="0" smtClean="0"/>
              <a:t>The FY2014 Top 20 Countries for visits &gt;= 1 minute is sorted by the # of Visits. Country information is based on the </a:t>
            </a:r>
            <a:r>
              <a:rPr lang="en-US" sz="1400" dirty="0" err="1" smtClean="0"/>
              <a:t>NetInsight</a:t>
            </a:r>
            <a:r>
              <a:rPr lang="en-US" sz="1400" dirty="0" smtClean="0"/>
              <a:t> geographical data from </a:t>
            </a:r>
            <a:r>
              <a:rPr lang="en-US" sz="1400" dirty="0" err="1" smtClean="0"/>
              <a:t>Quova</a:t>
            </a:r>
            <a:r>
              <a:rPr lang="en-US" sz="1400" dirty="0" smtClean="0"/>
              <a:t>, the </a:t>
            </a:r>
            <a:r>
              <a:rPr lang="en-US" sz="1400" dirty="0" err="1" smtClean="0"/>
              <a:t>Neustar</a:t>
            </a:r>
            <a:r>
              <a:rPr lang="en-US" sz="1400" dirty="0" smtClean="0"/>
              <a:t> IP Intelligence and IP Geolocation Service.</a:t>
            </a:r>
          </a:p>
          <a:p>
            <a:pPr indent="0"/>
            <a:endParaRPr lang="en-US" dirty="0" smtClean="0"/>
          </a:p>
        </p:txBody>
      </p:sp>
      <p:sp>
        <p:nvSpPr>
          <p:cNvPr id="7" name="Slide Number Placeholder 6"/>
          <p:cNvSpPr>
            <a:spLocks noGrp="1"/>
          </p:cNvSpPr>
          <p:nvPr>
            <p:ph type="sldNum" sz="quarter" idx="12"/>
          </p:nvPr>
        </p:nvSpPr>
        <p:spPr/>
        <p:txBody>
          <a:bodyPr/>
          <a:lstStyle/>
          <a:p>
            <a:fld id="{8BBA5882-8BA6-4D2F-B597-95FF897A8283}" type="slidenum">
              <a:rPr lang="en-US"/>
              <a:pPr/>
              <a:t>30</a:t>
            </a:fld>
            <a:endParaRPr lang="en-US" dirty="0"/>
          </a:p>
        </p:txBody>
      </p:sp>
      <p:sp>
        <p:nvSpPr>
          <p:cNvPr id="41991" name="Date Placeholder 8"/>
          <p:cNvSpPr>
            <a:spLocks noGrp="1"/>
          </p:cNvSpPr>
          <p:nvPr>
            <p:ph type="dt" sz="quarter" idx="10"/>
          </p:nvPr>
        </p:nvSpPr>
        <p:spPr>
          <a:noFill/>
        </p:spPr>
        <p:txBody>
          <a:bodyPr/>
          <a:lstStyle/>
          <a:p>
            <a:r>
              <a:rPr lang="en-US" smtClean="0"/>
              <a:t>January 2015</a:t>
            </a:r>
            <a:endParaRPr lang="en-US" dirty="0"/>
          </a:p>
        </p:txBody>
      </p:sp>
      <p:sp>
        <p:nvSpPr>
          <p:cNvPr id="41992" name="Footer Placeholder 9"/>
          <p:cNvSpPr>
            <a:spLocks noGrp="1"/>
          </p:cNvSpPr>
          <p:nvPr>
            <p:ph type="ftr" sz="quarter" idx="11"/>
          </p:nvPr>
        </p:nvSpPr>
        <p:spPr>
          <a:noFill/>
        </p:spPr>
        <p:txBody>
          <a:bodyPr/>
          <a:lstStyle/>
          <a:p>
            <a:r>
              <a:rPr lang="en-US" smtClean="0"/>
              <a:t>FY2014 Annual Report</a:t>
            </a:r>
            <a:endParaRPr lang="en-US" dirty="0"/>
          </a:p>
        </p:txBody>
      </p:sp>
      <p:pic>
        <p:nvPicPr>
          <p:cNvPr id="3" name="Picture 2"/>
          <p:cNvPicPr>
            <a:picLocks noChangeAspect="1"/>
          </p:cNvPicPr>
          <p:nvPr/>
        </p:nvPicPr>
        <p:blipFill>
          <a:blip r:embed="rId2"/>
          <a:stretch>
            <a:fillRect/>
          </a:stretch>
        </p:blipFill>
        <p:spPr>
          <a:xfrm>
            <a:off x="405088" y="1927826"/>
            <a:ext cx="4371424" cy="3101374"/>
          </a:xfrm>
          <a:prstGeom prst="rect">
            <a:avLst/>
          </a:prstGeom>
        </p:spPr>
      </p:pic>
      <p:pic>
        <p:nvPicPr>
          <p:cNvPr id="4" name="Picture 3"/>
          <p:cNvPicPr>
            <a:picLocks noChangeAspect="1"/>
          </p:cNvPicPr>
          <p:nvPr/>
        </p:nvPicPr>
        <p:blipFill>
          <a:blip r:embed="rId3"/>
          <a:stretch>
            <a:fillRect/>
          </a:stretch>
        </p:blipFill>
        <p:spPr>
          <a:xfrm>
            <a:off x="4876800" y="2307306"/>
            <a:ext cx="4001386" cy="2227220"/>
          </a:xfrm>
          <a:prstGeom prst="rect">
            <a:avLst/>
          </a:prstGeom>
        </p:spPr>
      </p:pic>
    </p:spTree>
    <p:extLst>
      <p:ext uri="{BB962C8B-B14F-4D97-AF65-F5344CB8AC3E}">
        <p14:creationId xmlns:p14="http://schemas.microsoft.com/office/powerpoint/2010/main" val="1933427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476250"/>
          </a:xfrm>
        </p:spPr>
        <p:txBody>
          <a:bodyPr/>
          <a:lstStyle/>
          <a:p>
            <a:r>
              <a:rPr lang="en-US" smtClean="0"/>
              <a:t>January 2015</a:t>
            </a:r>
            <a:endParaRPr lang="en-US" dirty="0"/>
          </a:p>
        </p:txBody>
      </p:sp>
      <p:sp>
        <p:nvSpPr>
          <p:cNvPr id="3" name="Footer Placeholder 2"/>
          <p:cNvSpPr>
            <a:spLocks noGrp="1"/>
          </p:cNvSpPr>
          <p:nvPr>
            <p:ph type="ftr" sz="quarter" idx="11"/>
          </p:nvPr>
        </p:nvSpPr>
        <p:spPr/>
        <p:txBody>
          <a:bodyPr/>
          <a:lstStyle/>
          <a:p>
            <a:r>
              <a:rPr lang="en-US" smtClean="0"/>
              <a:t>FY2014 Annual Report</a:t>
            </a:r>
            <a:endParaRPr lang="en-US" dirty="0"/>
          </a:p>
        </p:txBody>
      </p:sp>
      <p:sp>
        <p:nvSpPr>
          <p:cNvPr id="5" name="Title 1"/>
          <p:cNvSpPr txBox="1">
            <a:spLocks/>
          </p:cNvSpPr>
          <p:nvPr/>
        </p:nvSpPr>
        <p:spPr>
          <a:xfrm>
            <a:off x="457200" y="76200"/>
            <a:ext cx="82296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LANCE Web Metrics</a:t>
            </a:r>
          </a:p>
        </p:txBody>
      </p:sp>
      <p:sp>
        <p:nvSpPr>
          <p:cNvPr id="6" name="TextBox 5"/>
          <p:cNvSpPr txBox="1">
            <a:spLocks noChangeArrowheads="1"/>
          </p:cNvSpPr>
          <p:nvPr/>
        </p:nvSpPr>
        <p:spPr bwMode="auto">
          <a:xfrm>
            <a:off x="914400" y="717704"/>
            <a:ext cx="7772400" cy="2246769"/>
          </a:xfrm>
          <a:prstGeom prst="rect">
            <a:avLst/>
          </a:prstGeom>
          <a:noFill/>
          <a:ln w="9525">
            <a:noFill/>
            <a:miter lim="800000"/>
            <a:headEnd/>
            <a:tailEnd/>
          </a:ln>
        </p:spPr>
        <p:txBody>
          <a:bodyPr wrap="square">
            <a:spAutoFit/>
          </a:bodyPr>
          <a:lstStyle/>
          <a:p>
            <a:r>
              <a:rPr lang="en-US" sz="1400" dirty="0" smtClean="0"/>
              <a:t>LANCE web activity is measured by number of visits made, the number of pages viewed and the number of distinct visitors for the LANCE website. The number of hosts counts the distinct IP addresses of the visitors. Repeat visitors is a count of those visitors who made at least two visits since the start of web activity measurements or in the fiscal year.</a:t>
            </a:r>
          </a:p>
          <a:p>
            <a:endParaRPr lang="en-US" sz="1400" dirty="0" smtClean="0"/>
          </a:p>
          <a:p>
            <a:r>
              <a:rPr lang="en-US" sz="1400" dirty="0" smtClean="0"/>
              <a:t>Web metrics are presented for visits of one minute or greater. Visits of at least one minute are considered to represent significant work accomplished, and many of the shorter visits are of less than a second. The sum of monthly visitors could be greater than the number of unique visitors for a given year since one user could be counted more than once in the monthly visitor count if  he/she visited the LANCE websites in different months.</a:t>
            </a:r>
            <a:endParaRPr lang="en-US" sz="1400" dirty="0"/>
          </a:p>
        </p:txBody>
      </p:sp>
      <p:sp>
        <p:nvSpPr>
          <p:cNvPr id="7" name="Slide Number Placeholder 6"/>
          <p:cNvSpPr txBox="1">
            <a:spLocks/>
          </p:cNvSpPr>
          <p:nvPr/>
        </p:nvSpPr>
        <p:spPr bwMode="auto">
          <a:xfrm>
            <a:off x="66294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A9DB17-841B-4802-A800-958FB26CB477}"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6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4" name="Slide Number Placeholder 3"/>
          <p:cNvSpPr>
            <a:spLocks noGrp="1"/>
          </p:cNvSpPr>
          <p:nvPr>
            <p:ph type="sldNum" sz="quarter" idx="12"/>
          </p:nvPr>
        </p:nvSpPr>
        <p:spPr/>
        <p:txBody>
          <a:bodyPr/>
          <a:lstStyle/>
          <a:p>
            <a:fld id="{F9EE67B7-608E-4AD9-AF64-FF488EC2DE5B}" type="slidenum">
              <a:rPr lang="en-US" smtClean="0"/>
              <a:pPr/>
              <a:t>31</a:t>
            </a:fld>
            <a:endParaRPr lang="en-US" dirty="0"/>
          </a:p>
        </p:txBody>
      </p:sp>
      <p:pic>
        <p:nvPicPr>
          <p:cNvPr id="9" name="Picture 8"/>
          <p:cNvPicPr>
            <a:picLocks noChangeAspect="1"/>
          </p:cNvPicPr>
          <p:nvPr/>
        </p:nvPicPr>
        <p:blipFill>
          <a:blip r:embed="rId2"/>
          <a:stretch>
            <a:fillRect/>
          </a:stretch>
        </p:blipFill>
        <p:spPr>
          <a:xfrm>
            <a:off x="4114800" y="3019402"/>
            <a:ext cx="4834547" cy="3176291"/>
          </a:xfrm>
          <a:prstGeom prst="rect">
            <a:avLst/>
          </a:prstGeom>
        </p:spPr>
      </p:pic>
      <p:pic>
        <p:nvPicPr>
          <p:cNvPr id="10" name="Picture 9"/>
          <p:cNvPicPr>
            <a:picLocks noChangeAspect="1"/>
          </p:cNvPicPr>
          <p:nvPr/>
        </p:nvPicPr>
        <p:blipFill>
          <a:blip r:embed="rId3"/>
          <a:stretch>
            <a:fillRect/>
          </a:stretch>
        </p:blipFill>
        <p:spPr>
          <a:xfrm>
            <a:off x="838200" y="3019891"/>
            <a:ext cx="3206774" cy="303811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sz="quarter"/>
          </p:nvPr>
        </p:nvSpPr>
        <p:spPr>
          <a:xfrm>
            <a:off x="1155405" y="228600"/>
            <a:ext cx="6553200" cy="609600"/>
          </a:xfrm>
        </p:spPr>
        <p:txBody>
          <a:bodyPr/>
          <a:lstStyle/>
          <a:p>
            <a:r>
              <a:rPr lang="en-US" b="1" dirty="0" smtClean="0"/>
              <a:t>Total Users and Trends</a:t>
            </a:r>
          </a:p>
        </p:txBody>
      </p:sp>
      <p:sp>
        <p:nvSpPr>
          <p:cNvPr id="9" name="Slide Number Placeholder 8"/>
          <p:cNvSpPr>
            <a:spLocks noGrp="1"/>
          </p:cNvSpPr>
          <p:nvPr>
            <p:ph type="sldNum" sz="quarter" idx="12"/>
          </p:nvPr>
        </p:nvSpPr>
        <p:spPr/>
        <p:txBody>
          <a:bodyPr/>
          <a:lstStyle/>
          <a:p>
            <a:fld id="{1A33305F-EEAC-45B7-B201-76627AF9AD6D}" type="slidenum">
              <a:rPr lang="en-US"/>
              <a:pPr/>
              <a:t>32</a:t>
            </a:fld>
            <a:endParaRPr lang="en-US" dirty="0"/>
          </a:p>
        </p:txBody>
      </p:sp>
      <p:sp>
        <p:nvSpPr>
          <p:cNvPr id="43012" name="Rectangle 9"/>
          <p:cNvSpPr>
            <a:spLocks noChangeArrowheads="1"/>
          </p:cNvSpPr>
          <p:nvPr/>
        </p:nvSpPr>
        <p:spPr bwMode="auto">
          <a:xfrm>
            <a:off x="460664" y="913543"/>
            <a:ext cx="8458200" cy="5078313"/>
          </a:xfrm>
          <a:prstGeom prst="rect">
            <a:avLst/>
          </a:prstGeom>
          <a:noFill/>
          <a:ln w="9525">
            <a:noFill/>
            <a:miter lim="800000"/>
            <a:headEnd/>
            <a:tailEnd/>
          </a:ln>
        </p:spPr>
        <p:txBody>
          <a:bodyPr>
            <a:spAutoFit/>
          </a:bodyPr>
          <a:lstStyle/>
          <a:p>
            <a:pPr indent="457200">
              <a:lnSpc>
                <a:spcPct val="150000"/>
              </a:lnSpc>
              <a:buFont typeface="Arial" charset="0"/>
              <a:buChar char="•"/>
            </a:pPr>
            <a:r>
              <a:rPr lang="en-US" sz="2400" b="1" dirty="0" smtClean="0">
                <a:solidFill>
                  <a:schemeClr val="tx2"/>
                </a:solidFill>
              </a:rPr>
              <a:t>Total Users</a:t>
            </a:r>
          </a:p>
          <a:p>
            <a:pPr indent="457200">
              <a:lnSpc>
                <a:spcPct val="150000"/>
              </a:lnSpc>
              <a:buFont typeface="Arial" charset="0"/>
              <a:buChar char="•"/>
            </a:pPr>
            <a:r>
              <a:rPr lang="en-US" sz="2400" b="1" dirty="0" smtClean="0">
                <a:solidFill>
                  <a:schemeClr val="tx2"/>
                </a:solidFill>
              </a:rPr>
              <a:t>Total Archive Trend</a:t>
            </a:r>
          </a:p>
          <a:p>
            <a:pPr indent="457200">
              <a:lnSpc>
                <a:spcPct val="150000"/>
              </a:lnSpc>
              <a:buFont typeface="Arial" charset="0"/>
              <a:buChar char="•"/>
            </a:pPr>
            <a:r>
              <a:rPr lang="en-US" sz="2400" b="1" dirty="0" smtClean="0">
                <a:solidFill>
                  <a:schemeClr val="tx2"/>
                </a:solidFill>
              </a:rPr>
              <a:t>Data </a:t>
            </a:r>
            <a:r>
              <a:rPr lang="en-US" sz="2400" b="1" dirty="0">
                <a:solidFill>
                  <a:schemeClr val="tx2"/>
                </a:solidFill>
              </a:rPr>
              <a:t>Volume Distribution Trend</a:t>
            </a:r>
          </a:p>
          <a:p>
            <a:pPr indent="457200">
              <a:lnSpc>
                <a:spcPct val="150000"/>
              </a:lnSpc>
              <a:buFont typeface="Arial" charset="0"/>
              <a:buChar char="•"/>
            </a:pPr>
            <a:r>
              <a:rPr lang="en-US" sz="2400" b="1" dirty="0">
                <a:solidFill>
                  <a:schemeClr val="tx2"/>
                </a:solidFill>
              </a:rPr>
              <a:t>Data Product Distribution </a:t>
            </a:r>
            <a:r>
              <a:rPr lang="en-US" sz="2400" b="1" dirty="0" smtClean="0">
                <a:solidFill>
                  <a:schemeClr val="tx2"/>
                </a:solidFill>
              </a:rPr>
              <a:t>Trend</a:t>
            </a:r>
          </a:p>
          <a:p>
            <a:pPr indent="457200">
              <a:lnSpc>
                <a:spcPct val="150000"/>
              </a:lnSpc>
              <a:buFont typeface="Arial" charset="0"/>
              <a:buChar char="•"/>
            </a:pPr>
            <a:r>
              <a:rPr lang="en-US" sz="2400" b="1" dirty="0" smtClean="0">
                <a:solidFill>
                  <a:schemeClr val="tx2"/>
                </a:solidFill>
              </a:rPr>
              <a:t>Data Products by Product Level (</a:t>
            </a:r>
            <a:r>
              <a:rPr lang="en-US" sz="2400" b="1" dirty="0" smtClean="0">
                <a:solidFill>
                  <a:srgbClr val="FF0000"/>
                </a:solidFill>
              </a:rPr>
              <a:t>New</a:t>
            </a:r>
            <a:r>
              <a:rPr lang="en-US" sz="2400" b="1" dirty="0" smtClean="0">
                <a:solidFill>
                  <a:schemeClr val="tx2"/>
                </a:solidFill>
              </a:rPr>
              <a:t>)</a:t>
            </a:r>
            <a:endParaRPr lang="en-US" sz="2400" b="1" dirty="0">
              <a:solidFill>
                <a:schemeClr val="tx2"/>
              </a:solidFill>
            </a:endParaRPr>
          </a:p>
          <a:p>
            <a:pPr indent="457200">
              <a:lnSpc>
                <a:spcPct val="150000"/>
              </a:lnSpc>
              <a:buFont typeface="Arial" charset="0"/>
              <a:buChar char="•"/>
            </a:pPr>
            <a:r>
              <a:rPr lang="en-US" sz="2400" b="1" dirty="0">
                <a:solidFill>
                  <a:schemeClr val="tx2"/>
                </a:solidFill>
              </a:rPr>
              <a:t>Top 10 Products Trend </a:t>
            </a:r>
            <a:r>
              <a:rPr lang="en-US" sz="2400" b="1" dirty="0" smtClean="0">
                <a:solidFill>
                  <a:schemeClr val="tx2"/>
                </a:solidFill>
              </a:rPr>
              <a:t>FY2013 - FY2014</a:t>
            </a:r>
            <a:endParaRPr lang="en-US" sz="2400" b="1" dirty="0">
              <a:solidFill>
                <a:schemeClr val="tx2"/>
              </a:solidFill>
            </a:endParaRPr>
          </a:p>
          <a:p>
            <a:pPr indent="457200">
              <a:lnSpc>
                <a:spcPct val="150000"/>
              </a:lnSpc>
              <a:buFont typeface="Arial" charset="0"/>
              <a:buChar char="•"/>
            </a:pPr>
            <a:r>
              <a:rPr lang="en-US" sz="2400" b="1" dirty="0">
                <a:solidFill>
                  <a:schemeClr val="tx2"/>
                </a:solidFill>
              </a:rPr>
              <a:t>Known U.S. - Foreign Product Distribution Trend</a:t>
            </a:r>
          </a:p>
          <a:p>
            <a:pPr indent="457200">
              <a:lnSpc>
                <a:spcPct val="150000"/>
              </a:lnSpc>
              <a:buFont typeface="Arial" charset="0"/>
              <a:buChar char="•"/>
            </a:pPr>
            <a:r>
              <a:rPr lang="en-US" sz="2400" b="1" dirty="0">
                <a:solidFill>
                  <a:schemeClr val="tx2"/>
                </a:solidFill>
              </a:rPr>
              <a:t>Web Trends (Visits and Visitors</a:t>
            </a:r>
            <a:r>
              <a:rPr lang="en-US" sz="2400" b="1" dirty="0" smtClean="0">
                <a:solidFill>
                  <a:schemeClr val="tx2"/>
                </a:solidFill>
              </a:rPr>
              <a:t>)</a:t>
            </a:r>
          </a:p>
          <a:p>
            <a:pPr indent="457200">
              <a:lnSpc>
                <a:spcPct val="150000"/>
              </a:lnSpc>
              <a:buFont typeface="Arial" charset="0"/>
              <a:buChar char="•"/>
            </a:pPr>
            <a:r>
              <a:rPr lang="en-US" sz="2400" b="1" dirty="0" smtClean="0">
                <a:solidFill>
                  <a:schemeClr val="tx2"/>
                </a:solidFill>
              </a:rPr>
              <a:t>Daily Data Availability (</a:t>
            </a:r>
            <a:r>
              <a:rPr lang="en-US" sz="2400" b="1" dirty="0" smtClean="0">
                <a:solidFill>
                  <a:srgbClr val="FF0000"/>
                </a:solidFill>
              </a:rPr>
              <a:t>New</a:t>
            </a:r>
            <a:r>
              <a:rPr lang="en-US" sz="2400" b="1" dirty="0" smtClean="0">
                <a:solidFill>
                  <a:schemeClr val="tx2"/>
                </a:solidFill>
              </a:rPr>
              <a:t>)</a:t>
            </a:r>
            <a:endParaRPr lang="en-US" sz="2400" b="1" dirty="0">
              <a:solidFill>
                <a:schemeClr val="tx2"/>
              </a:solidFill>
            </a:endParaRPr>
          </a:p>
        </p:txBody>
      </p:sp>
      <p:sp>
        <p:nvSpPr>
          <p:cNvPr id="43013" name="Date Placeholder 6"/>
          <p:cNvSpPr>
            <a:spLocks noGrp="1"/>
          </p:cNvSpPr>
          <p:nvPr>
            <p:ph type="dt" sz="quarter" idx="10"/>
          </p:nvPr>
        </p:nvSpPr>
        <p:spPr>
          <a:noFill/>
        </p:spPr>
        <p:txBody>
          <a:bodyPr/>
          <a:lstStyle/>
          <a:p>
            <a:r>
              <a:rPr lang="en-US" smtClean="0"/>
              <a:t>January 2015</a:t>
            </a:r>
            <a:endParaRPr lang="en-US" dirty="0"/>
          </a:p>
        </p:txBody>
      </p:sp>
      <p:sp>
        <p:nvSpPr>
          <p:cNvPr id="43014" name="Footer Placeholder 7"/>
          <p:cNvSpPr>
            <a:spLocks noGrp="1"/>
          </p:cNvSpPr>
          <p:nvPr>
            <p:ph type="ftr" sz="quarter" idx="11"/>
          </p:nvPr>
        </p:nvSpPr>
        <p:spPr>
          <a:noFill/>
        </p:spPr>
        <p:txBody>
          <a:bodyPr/>
          <a:lstStyle/>
          <a:p>
            <a:r>
              <a:rPr lang="en-US" dirty="0" smtClean="0"/>
              <a:t>FY2014 Annual Report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476250"/>
          </a:xfrm>
        </p:spPr>
        <p:txBody>
          <a:bodyPr/>
          <a:lstStyle/>
          <a:p>
            <a:r>
              <a:rPr lang="en-US" smtClean="0"/>
              <a:t>January 2015</a:t>
            </a:r>
            <a:endParaRPr lang="en-US" dirty="0"/>
          </a:p>
        </p:txBody>
      </p:sp>
      <p:sp>
        <p:nvSpPr>
          <p:cNvPr id="3" name="Footer Placeholder 2"/>
          <p:cNvSpPr>
            <a:spLocks noGrp="1"/>
          </p:cNvSpPr>
          <p:nvPr>
            <p:ph type="ftr" sz="quarter" idx="11"/>
          </p:nvPr>
        </p:nvSpPr>
        <p:spPr>
          <a:xfrm>
            <a:off x="3124200" y="6324600"/>
            <a:ext cx="2895600" cy="476250"/>
          </a:xfrm>
        </p:spPr>
        <p:txBody>
          <a:bodyPr/>
          <a:lstStyle/>
          <a:p>
            <a:r>
              <a:rPr lang="en-US" smtClean="0"/>
              <a:t>FY2014 Annual Report</a:t>
            </a:r>
            <a:endParaRPr lang="en-US" dirty="0"/>
          </a:p>
        </p:txBody>
      </p:sp>
      <p:sp>
        <p:nvSpPr>
          <p:cNvPr id="4" name="Slide Number Placeholder 3"/>
          <p:cNvSpPr>
            <a:spLocks noGrp="1"/>
          </p:cNvSpPr>
          <p:nvPr>
            <p:ph type="sldNum" sz="quarter" idx="12"/>
          </p:nvPr>
        </p:nvSpPr>
        <p:spPr>
          <a:xfrm>
            <a:off x="6629400" y="6305550"/>
            <a:ext cx="2133600" cy="476250"/>
          </a:xfrm>
        </p:spPr>
        <p:txBody>
          <a:bodyPr/>
          <a:lstStyle/>
          <a:p>
            <a:fld id="{F9EE67B7-608E-4AD9-AF64-FF488EC2DE5B}" type="slidenum">
              <a:rPr lang="en-US" smtClean="0"/>
              <a:pPr/>
              <a:t>33</a:t>
            </a:fld>
            <a:endParaRPr lang="en-US" dirty="0"/>
          </a:p>
        </p:txBody>
      </p:sp>
      <p:sp>
        <p:nvSpPr>
          <p:cNvPr id="5" name="Title 1"/>
          <p:cNvSpPr txBox="1">
            <a:spLocks/>
          </p:cNvSpPr>
          <p:nvPr/>
        </p:nvSpPr>
        <p:spPr>
          <a:xfrm>
            <a:off x="457200" y="73692"/>
            <a:ext cx="8229600" cy="688308"/>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Total Users</a:t>
            </a:r>
          </a:p>
        </p:txBody>
      </p:sp>
      <p:sp>
        <p:nvSpPr>
          <p:cNvPr id="6" name="Content Placeholder 2"/>
          <p:cNvSpPr txBox="1">
            <a:spLocks/>
          </p:cNvSpPr>
          <p:nvPr/>
        </p:nvSpPr>
        <p:spPr>
          <a:xfrm>
            <a:off x="13138" y="609600"/>
            <a:ext cx="8686800" cy="1295400"/>
          </a:xfrm>
          <a:prstGeom prst="rect">
            <a:avLst/>
          </a:prstGeom>
        </p:spPr>
        <p:txBody>
          <a:bodyPr/>
          <a:lstStyle/>
          <a:p>
            <a:pPr marL="577850" lvl="0" eaLnBrk="0" hangingPunct="0">
              <a:spcBef>
                <a:spcPct val="20000"/>
              </a:spcBef>
              <a:tabLst>
                <a:tab pos="577850" algn="l"/>
              </a:tabLst>
            </a:pPr>
            <a:r>
              <a:rPr lang="en-US" sz="1400" dirty="0" smtClean="0"/>
              <a:t>Total Users is an estimate formed by combining the distinct Data Users and distinct Web Visitors, removing the overlap and excludes LANCE Unregistered users who downloaded browse imagery. The common element for these counts is the IP address (Host); therefore, the comparison is made without using the additional details provided by the Data User email address or the Web Visitor browser. Not being able to compare the users directly likely results in an undercount. Web Visitors included in the count are for those visitors with visits of one minute or longer. To minimize the undercount, the final Total Users value includes the total Web Visitors (IP address plus browser), plus the distinct Data Users (counted by IP Address). </a:t>
            </a:r>
            <a:endParaRPr kumimoji="0" lang="en-US" sz="3200"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pic>
        <p:nvPicPr>
          <p:cNvPr id="8" name="Picture 7"/>
          <p:cNvPicPr>
            <a:picLocks noChangeAspect="1"/>
          </p:cNvPicPr>
          <p:nvPr/>
        </p:nvPicPr>
        <p:blipFill>
          <a:blip r:embed="rId2"/>
          <a:stretch>
            <a:fillRect/>
          </a:stretch>
        </p:blipFill>
        <p:spPr>
          <a:xfrm>
            <a:off x="629307" y="2440908"/>
            <a:ext cx="7924800" cy="386442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sz="quarter"/>
          </p:nvPr>
        </p:nvSpPr>
        <p:spPr>
          <a:xfrm>
            <a:off x="457200" y="0"/>
            <a:ext cx="8229600" cy="533400"/>
          </a:xfrm>
        </p:spPr>
        <p:txBody>
          <a:bodyPr/>
          <a:lstStyle/>
          <a:p>
            <a:r>
              <a:rPr lang="en-US" sz="3600" b="1" dirty="0" smtClean="0"/>
              <a:t>Total Archive Trend</a:t>
            </a:r>
          </a:p>
        </p:txBody>
      </p:sp>
      <p:sp>
        <p:nvSpPr>
          <p:cNvPr id="44036" name="TextBox 4"/>
          <p:cNvSpPr txBox="1">
            <a:spLocks noChangeArrowheads="1"/>
          </p:cNvSpPr>
          <p:nvPr/>
        </p:nvSpPr>
        <p:spPr bwMode="auto">
          <a:xfrm>
            <a:off x="508591" y="563771"/>
            <a:ext cx="8153400" cy="2246769"/>
          </a:xfrm>
          <a:prstGeom prst="rect">
            <a:avLst/>
          </a:prstGeom>
          <a:noFill/>
          <a:ln w="9525">
            <a:noFill/>
            <a:miter lim="800000"/>
            <a:headEnd/>
            <a:tailEnd/>
          </a:ln>
        </p:spPr>
        <p:txBody>
          <a:bodyPr>
            <a:spAutoFit/>
          </a:bodyPr>
          <a:lstStyle/>
          <a:p>
            <a:r>
              <a:rPr lang="en-US" sz="1400" dirty="0" smtClean="0"/>
              <a:t>The total archive trend is based on data and reports produced during individual fiscal years, rather than from EMS.  EMS does not contain sufficient information to recreate the archive size for previous years due to episodic deletions from the archive and not all archive information is supplied to EMS by the DAACs. Since products are deleted at the DAACs and not always reported to EMS, It may not able to completely reproduce what was in the archive in previous years.  </a:t>
            </a:r>
          </a:p>
          <a:p>
            <a:endParaRPr lang="en-US" sz="1400" dirty="0" smtClean="0"/>
          </a:p>
          <a:p>
            <a:r>
              <a:rPr lang="en-US" sz="1400" dirty="0" smtClean="0"/>
              <a:t>The trend data were compiled in FY2013 with the expectation it will be updated yearly with data captured in that year's EOSDIS Annual Report in the Total Archive Size worksheet. The sources of data for earlier years , which are not presented here, are available from the Excel version of this report.</a:t>
            </a:r>
            <a:endParaRPr lang="en-US" sz="1400" dirty="0"/>
          </a:p>
        </p:txBody>
      </p:sp>
      <p:sp>
        <p:nvSpPr>
          <p:cNvPr id="7" name="Slide Number Placeholder 6"/>
          <p:cNvSpPr>
            <a:spLocks noGrp="1"/>
          </p:cNvSpPr>
          <p:nvPr>
            <p:ph type="sldNum" sz="quarter" idx="12"/>
          </p:nvPr>
        </p:nvSpPr>
        <p:spPr/>
        <p:txBody>
          <a:bodyPr/>
          <a:lstStyle/>
          <a:p>
            <a:fld id="{B3B4CC6C-6EF0-4CD3-A4FC-CA13FF5A0FBD}" type="slidenum">
              <a:rPr lang="en-US"/>
              <a:pPr/>
              <a:t>34</a:t>
            </a:fld>
            <a:endParaRPr lang="en-US" dirty="0"/>
          </a:p>
        </p:txBody>
      </p:sp>
      <p:sp>
        <p:nvSpPr>
          <p:cNvPr id="44039" name="Date Placeholder 8"/>
          <p:cNvSpPr>
            <a:spLocks noGrp="1"/>
          </p:cNvSpPr>
          <p:nvPr>
            <p:ph type="dt" sz="quarter" idx="10"/>
          </p:nvPr>
        </p:nvSpPr>
        <p:spPr>
          <a:noFill/>
        </p:spPr>
        <p:txBody>
          <a:bodyPr/>
          <a:lstStyle/>
          <a:p>
            <a:r>
              <a:rPr lang="en-US" smtClean="0"/>
              <a:t>January 2015</a:t>
            </a:r>
            <a:endParaRPr lang="en-US" dirty="0"/>
          </a:p>
        </p:txBody>
      </p:sp>
      <p:sp>
        <p:nvSpPr>
          <p:cNvPr id="44040" name="Footer Placeholder 9"/>
          <p:cNvSpPr>
            <a:spLocks noGrp="1"/>
          </p:cNvSpPr>
          <p:nvPr>
            <p:ph type="ftr" sz="quarter" idx="11"/>
          </p:nvPr>
        </p:nvSpPr>
        <p:spPr>
          <a:noFill/>
        </p:spPr>
        <p:txBody>
          <a:bodyPr/>
          <a:lstStyle/>
          <a:p>
            <a:r>
              <a:rPr lang="en-US" smtClean="0"/>
              <a:t>FY2014 Annual Report</a:t>
            </a:r>
            <a:endParaRPr lang="en-US" dirty="0"/>
          </a:p>
        </p:txBody>
      </p:sp>
      <p:pic>
        <p:nvPicPr>
          <p:cNvPr id="2" name="Picture 1"/>
          <p:cNvPicPr>
            <a:picLocks noChangeAspect="1"/>
          </p:cNvPicPr>
          <p:nvPr/>
        </p:nvPicPr>
        <p:blipFill>
          <a:blip r:embed="rId2"/>
          <a:stretch>
            <a:fillRect/>
          </a:stretch>
        </p:blipFill>
        <p:spPr>
          <a:xfrm>
            <a:off x="894046" y="2810540"/>
            <a:ext cx="1696754" cy="3401532"/>
          </a:xfrm>
          <a:prstGeom prst="rect">
            <a:avLst/>
          </a:prstGeom>
        </p:spPr>
      </p:pic>
      <p:pic>
        <p:nvPicPr>
          <p:cNvPr id="3" name="Picture 2"/>
          <p:cNvPicPr>
            <a:picLocks noChangeAspect="1"/>
          </p:cNvPicPr>
          <p:nvPr/>
        </p:nvPicPr>
        <p:blipFill>
          <a:blip r:embed="rId3"/>
          <a:stretch>
            <a:fillRect/>
          </a:stretch>
        </p:blipFill>
        <p:spPr>
          <a:xfrm>
            <a:off x="3124200" y="2693823"/>
            <a:ext cx="5537791" cy="356498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sz="quarter"/>
          </p:nvPr>
        </p:nvSpPr>
        <p:spPr>
          <a:xfrm>
            <a:off x="441960" y="95250"/>
            <a:ext cx="8229600" cy="533400"/>
          </a:xfrm>
        </p:spPr>
        <p:txBody>
          <a:bodyPr/>
          <a:lstStyle/>
          <a:p>
            <a:r>
              <a:rPr lang="en-US" sz="3600" b="1" dirty="0" smtClean="0"/>
              <a:t>Data Volume Distribution Trend</a:t>
            </a:r>
          </a:p>
        </p:txBody>
      </p:sp>
      <p:sp>
        <p:nvSpPr>
          <p:cNvPr id="44036" name="TextBox 4"/>
          <p:cNvSpPr txBox="1">
            <a:spLocks noChangeArrowheads="1"/>
          </p:cNvSpPr>
          <p:nvPr/>
        </p:nvSpPr>
        <p:spPr bwMode="auto">
          <a:xfrm>
            <a:off x="591879" y="729853"/>
            <a:ext cx="8153400" cy="738664"/>
          </a:xfrm>
          <a:prstGeom prst="rect">
            <a:avLst/>
          </a:prstGeom>
          <a:noFill/>
          <a:ln w="9525">
            <a:noFill/>
            <a:miter lim="800000"/>
            <a:headEnd/>
            <a:tailEnd/>
          </a:ln>
        </p:spPr>
        <p:txBody>
          <a:bodyPr>
            <a:spAutoFit/>
          </a:bodyPr>
          <a:lstStyle/>
          <a:p>
            <a:r>
              <a:rPr lang="en-US" sz="1400" dirty="0"/>
              <a:t>The Volume Distribution Trend presents distributed volume counts from EMS by </a:t>
            </a:r>
            <a:r>
              <a:rPr lang="en-US" sz="1400" dirty="0" smtClean="0"/>
              <a:t>DAAC.  OBPG </a:t>
            </a:r>
            <a:r>
              <a:rPr lang="en-US" sz="1400" dirty="0"/>
              <a:t>distribution metrics from the Ocean Color web site are included beginning in FY2004</a:t>
            </a:r>
            <a:r>
              <a:rPr lang="en-US" sz="1400" dirty="0" smtClean="0"/>
              <a:t>. CDDIS data became available in FY2009.</a:t>
            </a:r>
            <a:endParaRPr lang="en-US" sz="1400" dirty="0"/>
          </a:p>
        </p:txBody>
      </p:sp>
      <p:sp>
        <p:nvSpPr>
          <p:cNvPr id="7" name="Slide Number Placeholder 6"/>
          <p:cNvSpPr>
            <a:spLocks noGrp="1"/>
          </p:cNvSpPr>
          <p:nvPr>
            <p:ph type="sldNum" sz="quarter" idx="12"/>
          </p:nvPr>
        </p:nvSpPr>
        <p:spPr/>
        <p:txBody>
          <a:bodyPr/>
          <a:lstStyle/>
          <a:p>
            <a:fld id="{B3B4CC6C-6EF0-4CD3-A4FC-CA13FF5A0FBD}" type="slidenum">
              <a:rPr lang="en-US"/>
              <a:pPr/>
              <a:t>35</a:t>
            </a:fld>
            <a:endParaRPr lang="en-US" dirty="0"/>
          </a:p>
        </p:txBody>
      </p:sp>
      <p:sp>
        <p:nvSpPr>
          <p:cNvPr id="44039" name="Date Placeholder 8"/>
          <p:cNvSpPr>
            <a:spLocks noGrp="1"/>
          </p:cNvSpPr>
          <p:nvPr>
            <p:ph type="dt" sz="quarter" idx="10"/>
          </p:nvPr>
        </p:nvSpPr>
        <p:spPr>
          <a:noFill/>
        </p:spPr>
        <p:txBody>
          <a:bodyPr/>
          <a:lstStyle/>
          <a:p>
            <a:r>
              <a:rPr lang="en-US" smtClean="0"/>
              <a:t>January 2015</a:t>
            </a:r>
            <a:endParaRPr lang="en-US" dirty="0"/>
          </a:p>
        </p:txBody>
      </p:sp>
      <p:sp>
        <p:nvSpPr>
          <p:cNvPr id="44040" name="Footer Placeholder 9"/>
          <p:cNvSpPr>
            <a:spLocks noGrp="1"/>
          </p:cNvSpPr>
          <p:nvPr>
            <p:ph type="ftr" sz="quarter" idx="11"/>
          </p:nvPr>
        </p:nvSpPr>
        <p:spPr>
          <a:noFill/>
        </p:spPr>
        <p:txBody>
          <a:bodyPr/>
          <a:lstStyle/>
          <a:p>
            <a:r>
              <a:rPr lang="en-US" smtClean="0"/>
              <a:t>FY2014 Annual Report</a:t>
            </a:r>
            <a:endParaRPr lang="en-US" dirty="0"/>
          </a:p>
        </p:txBody>
      </p:sp>
      <p:pic>
        <p:nvPicPr>
          <p:cNvPr id="3" name="Picture 2"/>
          <p:cNvPicPr>
            <a:picLocks noChangeAspect="1"/>
          </p:cNvPicPr>
          <p:nvPr/>
        </p:nvPicPr>
        <p:blipFill>
          <a:blip r:embed="rId2"/>
          <a:stretch>
            <a:fillRect/>
          </a:stretch>
        </p:blipFill>
        <p:spPr>
          <a:xfrm>
            <a:off x="441960" y="1477563"/>
            <a:ext cx="8199120" cy="2205530"/>
          </a:xfrm>
          <a:prstGeom prst="rect">
            <a:avLst/>
          </a:prstGeom>
        </p:spPr>
      </p:pic>
      <p:pic>
        <p:nvPicPr>
          <p:cNvPr id="4" name="Picture 3"/>
          <p:cNvPicPr>
            <a:picLocks noChangeAspect="1"/>
          </p:cNvPicPr>
          <p:nvPr/>
        </p:nvPicPr>
        <p:blipFill>
          <a:blip r:embed="rId3"/>
          <a:stretch>
            <a:fillRect/>
          </a:stretch>
        </p:blipFill>
        <p:spPr>
          <a:xfrm>
            <a:off x="420265" y="3732454"/>
            <a:ext cx="8272989" cy="259214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sz="quarter"/>
          </p:nvPr>
        </p:nvSpPr>
        <p:spPr>
          <a:xfrm>
            <a:off x="472440" y="55929"/>
            <a:ext cx="8229600" cy="609600"/>
          </a:xfrm>
        </p:spPr>
        <p:txBody>
          <a:bodyPr/>
          <a:lstStyle/>
          <a:p>
            <a:r>
              <a:rPr lang="en-US" sz="3600" b="1" dirty="0" smtClean="0"/>
              <a:t>Data Product Distribution Trend</a:t>
            </a:r>
          </a:p>
        </p:txBody>
      </p:sp>
      <p:sp>
        <p:nvSpPr>
          <p:cNvPr id="45060" name="TextBox 4"/>
          <p:cNvSpPr txBox="1">
            <a:spLocks noChangeArrowheads="1"/>
          </p:cNvSpPr>
          <p:nvPr/>
        </p:nvSpPr>
        <p:spPr bwMode="auto">
          <a:xfrm>
            <a:off x="838200" y="611743"/>
            <a:ext cx="8229600" cy="738664"/>
          </a:xfrm>
          <a:prstGeom prst="rect">
            <a:avLst/>
          </a:prstGeom>
          <a:noFill/>
          <a:ln w="9525">
            <a:noFill/>
            <a:miter lim="800000"/>
            <a:headEnd/>
            <a:tailEnd/>
          </a:ln>
        </p:spPr>
        <p:txBody>
          <a:bodyPr>
            <a:spAutoFit/>
          </a:bodyPr>
          <a:lstStyle/>
          <a:p>
            <a:r>
              <a:rPr lang="en-US" sz="1400" dirty="0"/>
              <a:t>The Product Distribution Trend presents distributed product counts from EMS by </a:t>
            </a:r>
            <a:r>
              <a:rPr lang="en-US" sz="1400" dirty="0" smtClean="0"/>
              <a:t>DAAC.  OBPG </a:t>
            </a:r>
            <a:r>
              <a:rPr lang="en-US" sz="1400" dirty="0"/>
              <a:t>distribution metrics from the Ocean Color web site are included beginning in FY2004</a:t>
            </a:r>
            <a:r>
              <a:rPr lang="en-US" sz="1400" dirty="0" smtClean="0"/>
              <a:t>. CDDIS data became available in FY2009.</a:t>
            </a:r>
            <a:endParaRPr lang="en-US" sz="1400" dirty="0"/>
          </a:p>
        </p:txBody>
      </p:sp>
      <p:sp>
        <p:nvSpPr>
          <p:cNvPr id="7" name="Slide Number Placeholder 6"/>
          <p:cNvSpPr>
            <a:spLocks noGrp="1"/>
          </p:cNvSpPr>
          <p:nvPr>
            <p:ph type="sldNum" sz="quarter" idx="12"/>
          </p:nvPr>
        </p:nvSpPr>
        <p:spPr/>
        <p:txBody>
          <a:bodyPr/>
          <a:lstStyle/>
          <a:p>
            <a:fld id="{69155647-8EEF-4BB9-9EFD-C8DBDFC71760}" type="slidenum">
              <a:rPr lang="en-US"/>
              <a:pPr/>
              <a:t>36</a:t>
            </a:fld>
            <a:endParaRPr lang="en-US" dirty="0"/>
          </a:p>
        </p:txBody>
      </p:sp>
      <p:sp>
        <p:nvSpPr>
          <p:cNvPr id="45063" name="Date Placeholder 8"/>
          <p:cNvSpPr>
            <a:spLocks noGrp="1"/>
          </p:cNvSpPr>
          <p:nvPr>
            <p:ph type="dt" sz="quarter" idx="10"/>
          </p:nvPr>
        </p:nvSpPr>
        <p:spPr>
          <a:noFill/>
        </p:spPr>
        <p:txBody>
          <a:bodyPr/>
          <a:lstStyle/>
          <a:p>
            <a:r>
              <a:rPr lang="en-US" smtClean="0"/>
              <a:t>January 2015</a:t>
            </a:r>
            <a:endParaRPr lang="en-US" dirty="0"/>
          </a:p>
        </p:txBody>
      </p:sp>
      <p:sp>
        <p:nvSpPr>
          <p:cNvPr id="45064" name="Footer Placeholder 9"/>
          <p:cNvSpPr>
            <a:spLocks noGrp="1"/>
          </p:cNvSpPr>
          <p:nvPr>
            <p:ph type="ftr" sz="quarter" idx="11"/>
          </p:nvPr>
        </p:nvSpPr>
        <p:spPr>
          <a:noFill/>
        </p:spPr>
        <p:txBody>
          <a:bodyPr/>
          <a:lstStyle/>
          <a:p>
            <a:r>
              <a:rPr lang="en-US" smtClean="0"/>
              <a:t>FY2014 Annual Report</a:t>
            </a:r>
            <a:endParaRPr lang="en-US" dirty="0"/>
          </a:p>
        </p:txBody>
      </p:sp>
      <p:pic>
        <p:nvPicPr>
          <p:cNvPr id="2" name="Picture 1"/>
          <p:cNvPicPr>
            <a:picLocks noChangeAspect="1"/>
          </p:cNvPicPr>
          <p:nvPr/>
        </p:nvPicPr>
        <p:blipFill>
          <a:blip r:embed="rId2"/>
          <a:stretch>
            <a:fillRect/>
          </a:stretch>
        </p:blipFill>
        <p:spPr>
          <a:xfrm>
            <a:off x="609600" y="1350407"/>
            <a:ext cx="8234516" cy="2213490"/>
          </a:xfrm>
          <a:prstGeom prst="rect">
            <a:avLst/>
          </a:prstGeom>
        </p:spPr>
      </p:pic>
      <p:pic>
        <p:nvPicPr>
          <p:cNvPr id="3" name="Picture 2"/>
          <p:cNvPicPr>
            <a:picLocks noChangeAspect="1"/>
          </p:cNvPicPr>
          <p:nvPr/>
        </p:nvPicPr>
        <p:blipFill>
          <a:blip r:embed="rId3"/>
          <a:stretch>
            <a:fillRect/>
          </a:stretch>
        </p:blipFill>
        <p:spPr>
          <a:xfrm>
            <a:off x="619991" y="3659147"/>
            <a:ext cx="8092440" cy="253210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2015</a:t>
            </a:r>
            <a:endParaRPr lang="en-US" dirty="0"/>
          </a:p>
        </p:txBody>
      </p:sp>
      <p:sp>
        <p:nvSpPr>
          <p:cNvPr id="3" name="Footer Placeholder 2"/>
          <p:cNvSpPr>
            <a:spLocks noGrp="1"/>
          </p:cNvSpPr>
          <p:nvPr>
            <p:ph type="ftr" sz="quarter" idx="11"/>
          </p:nvPr>
        </p:nvSpPr>
        <p:spPr/>
        <p:txBody>
          <a:bodyPr/>
          <a:lstStyle/>
          <a:p>
            <a:r>
              <a:rPr lang="en-US" smtClean="0"/>
              <a:t>FY2014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37</a:t>
            </a:fld>
            <a:endParaRPr lang="en-US" dirty="0"/>
          </a:p>
        </p:txBody>
      </p:sp>
      <p:sp>
        <p:nvSpPr>
          <p:cNvPr id="5" name="Title 1"/>
          <p:cNvSpPr txBox="1">
            <a:spLocks/>
          </p:cNvSpPr>
          <p:nvPr/>
        </p:nvSpPr>
        <p:spPr>
          <a:xfrm>
            <a:off x="472440" y="55929"/>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a:lstStyle>
          <a:p>
            <a:r>
              <a:rPr lang="en-US" sz="3600" b="1" kern="0" dirty="0" smtClean="0"/>
              <a:t>Data Product Distribution Trend by Product Level</a:t>
            </a:r>
          </a:p>
        </p:txBody>
      </p:sp>
      <p:sp>
        <p:nvSpPr>
          <p:cNvPr id="6" name="TextBox 4"/>
          <p:cNvSpPr txBox="1">
            <a:spLocks noChangeArrowheads="1"/>
          </p:cNvSpPr>
          <p:nvPr/>
        </p:nvSpPr>
        <p:spPr bwMode="auto">
          <a:xfrm>
            <a:off x="548640" y="1113151"/>
            <a:ext cx="8077200" cy="523220"/>
          </a:xfrm>
          <a:prstGeom prst="rect">
            <a:avLst/>
          </a:prstGeom>
          <a:noFill/>
          <a:ln w="9525">
            <a:noFill/>
            <a:miter lim="800000"/>
            <a:headEnd/>
            <a:tailEnd/>
          </a:ln>
        </p:spPr>
        <p:txBody>
          <a:bodyPr wrap="square">
            <a:spAutoFit/>
          </a:bodyPr>
          <a:lstStyle/>
          <a:p>
            <a:r>
              <a:rPr lang="en-US" sz="1400" dirty="0"/>
              <a:t>The Product Distribution T</a:t>
            </a:r>
            <a:r>
              <a:rPr lang="en-US" sz="1400" dirty="0" smtClean="0"/>
              <a:t>rend by Product Level </a:t>
            </a:r>
            <a:r>
              <a:rPr lang="en-US" sz="1400" dirty="0"/>
              <a:t>presents distributed product counts from EMS by </a:t>
            </a:r>
            <a:r>
              <a:rPr lang="en-US" sz="1400" dirty="0" smtClean="0"/>
              <a:t>product level</a:t>
            </a:r>
            <a:r>
              <a:rPr lang="en-US" sz="1400" dirty="0"/>
              <a:t> </a:t>
            </a:r>
            <a:r>
              <a:rPr lang="en-US" sz="1400" dirty="0" smtClean="0"/>
              <a:t>and includes NRT data products  </a:t>
            </a:r>
            <a:endParaRPr lang="en-US" sz="1400" dirty="0"/>
          </a:p>
        </p:txBody>
      </p:sp>
      <p:pic>
        <p:nvPicPr>
          <p:cNvPr id="7" name="Picture 6"/>
          <p:cNvPicPr>
            <a:picLocks noChangeAspect="1"/>
          </p:cNvPicPr>
          <p:nvPr/>
        </p:nvPicPr>
        <p:blipFill>
          <a:blip r:embed="rId2"/>
          <a:stretch>
            <a:fillRect/>
          </a:stretch>
        </p:blipFill>
        <p:spPr>
          <a:xfrm>
            <a:off x="2112818" y="1756065"/>
            <a:ext cx="5257800" cy="1938274"/>
          </a:xfrm>
          <a:prstGeom prst="rect">
            <a:avLst/>
          </a:prstGeom>
        </p:spPr>
      </p:pic>
      <p:pic>
        <p:nvPicPr>
          <p:cNvPr id="8" name="Picture 7"/>
          <p:cNvPicPr>
            <a:picLocks noChangeAspect="1"/>
          </p:cNvPicPr>
          <p:nvPr/>
        </p:nvPicPr>
        <p:blipFill>
          <a:blip r:embed="rId3"/>
          <a:stretch>
            <a:fillRect/>
          </a:stretch>
        </p:blipFill>
        <p:spPr>
          <a:xfrm>
            <a:off x="2112818" y="3782860"/>
            <a:ext cx="5257800" cy="2546650"/>
          </a:xfrm>
          <a:prstGeom prst="rect">
            <a:avLst/>
          </a:prstGeom>
        </p:spPr>
      </p:pic>
      <p:sp>
        <p:nvSpPr>
          <p:cNvPr id="9" name="TextBox 8"/>
          <p:cNvSpPr txBox="1"/>
          <p:nvPr/>
        </p:nvSpPr>
        <p:spPr>
          <a:xfrm>
            <a:off x="495300" y="4283346"/>
            <a:ext cx="1524000" cy="830997"/>
          </a:xfrm>
          <a:prstGeom prst="rect">
            <a:avLst/>
          </a:prstGeom>
          <a:noFill/>
        </p:spPr>
        <p:txBody>
          <a:bodyPr wrap="square" rtlCol="0">
            <a:spAutoFit/>
          </a:bodyPr>
          <a:lstStyle/>
          <a:p>
            <a:r>
              <a:rPr lang="en-US" baseline="30000" dirty="0" smtClean="0"/>
              <a:t>1 </a:t>
            </a:r>
            <a:r>
              <a:rPr lang="en-US" dirty="0" smtClean="0"/>
              <a:t>Other, these </a:t>
            </a:r>
            <a:r>
              <a:rPr lang="en-US" dirty="0"/>
              <a:t>products have not been assigned any product level. </a:t>
            </a:r>
          </a:p>
        </p:txBody>
      </p:sp>
    </p:spTree>
    <p:extLst>
      <p:ext uri="{BB962C8B-B14F-4D97-AF65-F5344CB8AC3E}">
        <p14:creationId xmlns:p14="http://schemas.microsoft.com/office/powerpoint/2010/main" val="538147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sz="quarter"/>
          </p:nvPr>
        </p:nvSpPr>
        <p:spPr>
          <a:xfrm>
            <a:off x="495300" y="66675"/>
            <a:ext cx="8153400" cy="990600"/>
          </a:xfrm>
        </p:spPr>
        <p:txBody>
          <a:bodyPr/>
          <a:lstStyle/>
          <a:p>
            <a:r>
              <a:rPr lang="en-US" sz="3600" b="1" dirty="0" smtClean="0"/>
              <a:t>Top 10 Products Trend by Volume</a:t>
            </a:r>
            <a:br>
              <a:rPr lang="en-US" sz="3600" b="1" dirty="0" smtClean="0"/>
            </a:br>
            <a:r>
              <a:rPr lang="en-US" sz="3600" b="1" dirty="0" smtClean="0"/>
              <a:t>FY2013 – FY2014</a:t>
            </a:r>
          </a:p>
        </p:txBody>
      </p:sp>
      <p:sp>
        <p:nvSpPr>
          <p:cNvPr id="9" name="Slide Number Placeholder 8"/>
          <p:cNvSpPr>
            <a:spLocks noGrp="1"/>
          </p:cNvSpPr>
          <p:nvPr>
            <p:ph type="sldNum" sz="quarter" idx="12"/>
          </p:nvPr>
        </p:nvSpPr>
        <p:spPr/>
        <p:txBody>
          <a:bodyPr/>
          <a:lstStyle/>
          <a:p>
            <a:fld id="{82251A8E-8586-4AC4-A7A8-87C3C0B272D1}" type="slidenum">
              <a:rPr lang="en-US"/>
              <a:pPr/>
              <a:t>38</a:t>
            </a:fld>
            <a:endParaRPr lang="en-US" dirty="0"/>
          </a:p>
        </p:txBody>
      </p:sp>
      <p:sp>
        <p:nvSpPr>
          <p:cNvPr id="46084" name="TextBox 27"/>
          <p:cNvSpPr txBox="1">
            <a:spLocks noChangeArrowheads="1"/>
          </p:cNvSpPr>
          <p:nvPr/>
        </p:nvSpPr>
        <p:spPr bwMode="auto">
          <a:xfrm>
            <a:off x="533400" y="5715000"/>
            <a:ext cx="7696200" cy="276225"/>
          </a:xfrm>
          <a:prstGeom prst="rect">
            <a:avLst/>
          </a:prstGeom>
          <a:noFill/>
          <a:ln w="9525">
            <a:noFill/>
            <a:miter lim="800000"/>
            <a:headEnd/>
            <a:tailEnd/>
          </a:ln>
        </p:spPr>
        <p:txBody>
          <a:bodyPr>
            <a:spAutoFit/>
          </a:bodyPr>
          <a:lstStyle/>
          <a:p>
            <a:r>
              <a:rPr lang="en-US" dirty="0"/>
              <a:t>*Some products are inherently larger than other files in size and therefore may skew the results.</a:t>
            </a:r>
          </a:p>
        </p:txBody>
      </p:sp>
      <p:sp>
        <p:nvSpPr>
          <p:cNvPr id="46087" name="Date Placeholder 9"/>
          <p:cNvSpPr>
            <a:spLocks noGrp="1"/>
          </p:cNvSpPr>
          <p:nvPr>
            <p:ph type="dt" sz="quarter" idx="10"/>
          </p:nvPr>
        </p:nvSpPr>
        <p:spPr>
          <a:noFill/>
        </p:spPr>
        <p:txBody>
          <a:bodyPr/>
          <a:lstStyle/>
          <a:p>
            <a:r>
              <a:rPr lang="en-US" smtClean="0"/>
              <a:t>January 2015</a:t>
            </a:r>
            <a:endParaRPr lang="en-US" dirty="0"/>
          </a:p>
        </p:txBody>
      </p:sp>
      <p:sp>
        <p:nvSpPr>
          <p:cNvPr id="46088" name="Footer Placeholder 10"/>
          <p:cNvSpPr>
            <a:spLocks noGrp="1"/>
          </p:cNvSpPr>
          <p:nvPr>
            <p:ph type="ftr" sz="quarter" idx="11"/>
          </p:nvPr>
        </p:nvSpPr>
        <p:spPr>
          <a:noFill/>
        </p:spPr>
        <p:txBody>
          <a:bodyPr/>
          <a:lstStyle/>
          <a:p>
            <a:r>
              <a:rPr lang="en-US" smtClean="0"/>
              <a:t>FY2014 Annual Report</a:t>
            </a:r>
            <a:endParaRPr lang="en-US" dirty="0"/>
          </a:p>
        </p:txBody>
      </p:sp>
      <p:pic>
        <p:nvPicPr>
          <p:cNvPr id="2" name="Picture 1"/>
          <p:cNvPicPr>
            <a:picLocks noChangeAspect="1"/>
          </p:cNvPicPr>
          <p:nvPr/>
        </p:nvPicPr>
        <p:blipFill>
          <a:blip r:embed="rId3"/>
          <a:stretch>
            <a:fillRect/>
          </a:stretch>
        </p:blipFill>
        <p:spPr>
          <a:xfrm>
            <a:off x="381000" y="1307716"/>
            <a:ext cx="8382000" cy="416003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sz="quarter"/>
          </p:nvPr>
        </p:nvSpPr>
        <p:spPr>
          <a:xfrm>
            <a:off x="457200" y="0"/>
            <a:ext cx="8229600" cy="1143000"/>
          </a:xfrm>
        </p:spPr>
        <p:txBody>
          <a:bodyPr/>
          <a:lstStyle/>
          <a:p>
            <a:r>
              <a:rPr lang="en-US" sz="3600" b="1" dirty="0" smtClean="0"/>
              <a:t>Top 10 Products Trend by # of Files</a:t>
            </a:r>
            <a:br>
              <a:rPr lang="en-US" sz="3600" b="1" dirty="0" smtClean="0"/>
            </a:br>
            <a:r>
              <a:rPr lang="en-US" sz="3600" b="1" dirty="0" smtClean="0"/>
              <a:t>FY2013 – FY2014</a:t>
            </a:r>
          </a:p>
        </p:txBody>
      </p:sp>
      <p:sp>
        <p:nvSpPr>
          <p:cNvPr id="9" name="Slide Number Placeholder 8"/>
          <p:cNvSpPr>
            <a:spLocks noGrp="1"/>
          </p:cNvSpPr>
          <p:nvPr>
            <p:ph type="sldNum" sz="quarter" idx="12"/>
          </p:nvPr>
        </p:nvSpPr>
        <p:spPr/>
        <p:txBody>
          <a:bodyPr/>
          <a:lstStyle/>
          <a:p>
            <a:fld id="{F048B051-6572-4590-A217-D548070C8E3F}" type="slidenum">
              <a:rPr lang="en-US"/>
              <a:pPr/>
              <a:t>39</a:t>
            </a:fld>
            <a:endParaRPr lang="en-US" dirty="0"/>
          </a:p>
        </p:txBody>
      </p:sp>
      <p:sp>
        <p:nvSpPr>
          <p:cNvPr id="48132" name="TextBox 12"/>
          <p:cNvSpPr txBox="1">
            <a:spLocks noChangeArrowheads="1"/>
          </p:cNvSpPr>
          <p:nvPr/>
        </p:nvSpPr>
        <p:spPr bwMode="auto">
          <a:xfrm>
            <a:off x="609600" y="5936906"/>
            <a:ext cx="7239000" cy="276999"/>
          </a:xfrm>
          <a:prstGeom prst="rect">
            <a:avLst/>
          </a:prstGeom>
          <a:noFill/>
          <a:ln w="9525">
            <a:noFill/>
            <a:miter lim="800000"/>
            <a:headEnd/>
            <a:tailEnd/>
          </a:ln>
        </p:spPr>
        <p:txBody>
          <a:bodyPr wrap="square">
            <a:spAutoFit/>
          </a:bodyPr>
          <a:lstStyle/>
          <a:p>
            <a:r>
              <a:rPr lang="en-US" dirty="0" smtClean="0">
                <a:solidFill>
                  <a:srgbClr val="000000"/>
                </a:solidFill>
                <a:cs typeface="Arial" charset="0"/>
              </a:rPr>
              <a:t>** When counting # of files, metadata files are not included.</a:t>
            </a:r>
            <a:endParaRPr lang="en-US" dirty="0"/>
          </a:p>
        </p:txBody>
      </p:sp>
      <p:sp>
        <p:nvSpPr>
          <p:cNvPr id="48135" name="Date Placeholder 9"/>
          <p:cNvSpPr>
            <a:spLocks noGrp="1"/>
          </p:cNvSpPr>
          <p:nvPr>
            <p:ph type="dt" sz="quarter" idx="10"/>
          </p:nvPr>
        </p:nvSpPr>
        <p:spPr>
          <a:noFill/>
        </p:spPr>
        <p:txBody>
          <a:bodyPr/>
          <a:lstStyle/>
          <a:p>
            <a:r>
              <a:rPr lang="en-US" smtClean="0"/>
              <a:t>January 2015</a:t>
            </a:r>
            <a:endParaRPr lang="en-US" dirty="0"/>
          </a:p>
        </p:txBody>
      </p:sp>
      <p:sp>
        <p:nvSpPr>
          <p:cNvPr id="48136" name="Footer Placeholder 10"/>
          <p:cNvSpPr>
            <a:spLocks noGrp="1"/>
          </p:cNvSpPr>
          <p:nvPr>
            <p:ph type="ftr" sz="quarter" idx="11"/>
          </p:nvPr>
        </p:nvSpPr>
        <p:spPr>
          <a:noFill/>
        </p:spPr>
        <p:txBody>
          <a:bodyPr/>
          <a:lstStyle/>
          <a:p>
            <a:r>
              <a:rPr lang="en-US" smtClean="0"/>
              <a:t>FY2014 Annual Report</a:t>
            </a:r>
            <a:endParaRPr lang="en-US" dirty="0"/>
          </a:p>
        </p:txBody>
      </p:sp>
      <p:pic>
        <p:nvPicPr>
          <p:cNvPr id="3" name="Picture 2"/>
          <p:cNvPicPr>
            <a:picLocks noChangeAspect="1"/>
          </p:cNvPicPr>
          <p:nvPr/>
        </p:nvPicPr>
        <p:blipFill>
          <a:blip r:embed="rId2"/>
          <a:stretch>
            <a:fillRect/>
          </a:stretch>
        </p:blipFill>
        <p:spPr>
          <a:xfrm>
            <a:off x="228600" y="1256322"/>
            <a:ext cx="8534400" cy="41538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88803"/>
            <a:ext cx="8229600" cy="411162"/>
          </a:xfrm>
        </p:spPr>
        <p:txBody>
          <a:bodyPr/>
          <a:lstStyle/>
          <a:p>
            <a:pPr eaLnBrk="1" hangingPunct="1"/>
            <a:r>
              <a:rPr lang="en-US" sz="3600" b="1" dirty="0" smtClean="0"/>
              <a:t>EOSDIS Summary</a:t>
            </a:r>
          </a:p>
        </p:txBody>
      </p:sp>
      <p:sp>
        <p:nvSpPr>
          <p:cNvPr id="21507" name="Text Box 235"/>
          <p:cNvSpPr txBox="1">
            <a:spLocks noChangeArrowheads="1"/>
          </p:cNvSpPr>
          <p:nvPr/>
        </p:nvSpPr>
        <p:spPr bwMode="auto">
          <a:xfrm>
            <a:off x="533400" y="4456113"/>
            <a:ext cx="7620000" cy="2173287"/>
          </a:xfrm>
          <a:prstGeom prst="rect">
            <a:avLst/>
          </a:prstGeom>
          <a:noFill/>
          <a:ln w="9525">
            <a:noFill/>
            <a:miter lim="800000"/>
            <a:headEnd/>
            <a:tailEnd/>
          </a:ln>
        </p:spPr>
        <p:txBody>
          <a:bodyPr/>
          <a:lstStyle/>
          <a:p>
            <a:endParaRPr lang="en-US" sz="1800" dirty="0"/>
          </a:p>
        </p:txBody>
      </p:sp>
      <p:sp>
        <p:nvSpPr>
          <p:cNvPr id="7" name="Slide Number Placeholder 6"/>
          <p:cNvSpPr>
            <a:spLocks noGrp="1"/>
          </p:cNvSpPr>
          <p:nvPr>
            <p:ph type="sldNum" sz="quarter" idx="12"/>
          </p:nvPr>
        </p:nvSpPr>
        <p:spPr>
          <a:xfrm>
            <a:off x="6629400" y="6303334"/>
            <a:ext cx="2133600" cy="320675"/>
          </a:xfrm>
        </p:spPr>
        <p:txBody>
          <a:bodyPr/>
          <a:lstStyle/>
          <a:p>
            <a:fld id="{1BFF0AF9-874B-44E9-857B-716E91894252}" type="slidenum">
              <a:rPr lang="en-US"/>
              <a:pPr/>
              <a:t>4</a:t>
            </a:fld>
            <a:endParaRPr lang="en-US" dirty="0"/>
          </a:p>
        </p:txBody>
      </p:sp>
      <p:sp>
        <p:nvSpPr>
          <p:cNvPr id="21509" name="Rectangle 12"/>
          <p:cNvSpPr>
            <a:spLocks noChangeArrowheads="1"/>
          </p:cNvSpPr>
          <p:nvPr/>
        </p:nvSpPr>
        <p:spPr bwMode="auto">
          <a:xfrm>
            <a:off x="722586" y="3079035"/>
            <a:ext cx="8077200" cy="3154710"/>
          </a:xfrm>
          <a:prstGeom prst="rect">
            <a:avLst/>
          </a:prstGeom>
          <a:noFill/>
          <a:ln w="9525">
            <a:noFill/>
            <a:miter lim="800000"/>
            <a:headEnd/>
            <a:tailEnd/>
          </a:ln>
        </p:spPr>
        <p:txBody>
          <a:bodyPr wrap="square">
            <a:spAutoFit/>
          </a:bodyPr>
          <a:lstStyle/>
          <a:p>
            <a:r>
              <a:rPr lang="en-US" sz="1100" b="1" dirty="0">
                <a:latin typeface="Arial" panose="020B0604020202020204" pitchFamily="34" charset="0"/>
              </a:rPr>
              <a:t>Unique Data Sets:</a:t>
            </a:r>
            <a:r>
              <a:rPr lang="en-US" sz="1100" dirty="0">
                <a:latin typeface="Arial" panose="020B0604020202020204" pitchFamily="34" charset="0"/>
              </a:rPr>
              <a:t> Total number of unique data sets including NRT distributed in the fiscal year. </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Distinct Users of EOSDIS Data and Services</a:t>
            </a:r>
            <a:r>
              <a:rPr lang="en-US" sz="1100" dirty="0">
                <a:latin typeface="Arial" panose="020B0604020202020204" pitchFamily="34" charset="0"/>
              </a:rPr>
              <a:t>: Total unique users across EOSDIS Data Users, Web Visitors, and LANCE Registered Users but excludes LANCE Unregistered Users, per DAAC and summed</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Web Site Visits:</a:t>
            </a:r>
            <a:r>
              <a:rPr lang="en-US" sz="1100" dirty="0">
                <a:latin typeface="Arial" panose="020B0604020202020204" pitchFamily="34" charset="0"/>
              </a:rPr>
              <a:t> Sum of web visits for DAACs and LANCE data providers where a visit represents a user session not broken by more than 30 minutes and a duration of at least one minute</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Average Archive Growth:</a:t>
            </a:r>
            <a:r>
              <a:rPr lang="en-US" sz="1100" dirty="0">
                <a:latin typeface="Arial" panose="020B0604020202020204" pitchFamily="34" charset="0"/>
              </a:rPr>
              <a:t>  Sum across reporting DAACs of the data volume added to the individual archives divided by the days in the year (does not include NRT products)</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Total Archive Volume: </a:t>
            </a:r>
            <a:r>
              <a:rPr lang="en-US" sz="1100" dirty="0">
                <a:latin typeface="Arial" panose="020B0604020202020204" pitchFamily="34" charset="0"/>
              </a:rPr>
              <a:t>Sum across reporting DAACs of the data volumes in the archive as of end of the fiscal year (does not include NRT products)</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End User Distribution Products:</a:t>
            </a:r>
            <a:r>
              <a:rPr lang="en-US" sz="1100" dirty="0">
                <a:latin typeface="Arial" panose="020B0604020202020204" pitchFamily="34" charset="0"/>
              </a:rPr>
              <a:t> Total number of products distributed from all reporting DAACs and LANCE data providers</a:t>
            </a:r>
            <a:br>
              <a:rPr lang="en-US" sz="1100" dirty="0">
                <a:latin typeface="Arial" panose="020B0604020202020204" pitchFamily="34" charset="0"/>
              </a:rPr>
            </a:br>
            <a:r>
              <a:rPr lang="en-US" sz="1100" dirty="0">
                <a:latin typeface="Arial" panose="020B0604020202020204" pitchFamily="34" charset="0"/>
              </a:rPr>
              <a:t/>
            </a:r>
            <a:br>
              <a:rPr lang="en-US" sz="1100" dirty="0">
                <a:latin typeface="Arial" panose="020B0604020202020204" pitchFamily="34" charset="0"/>
              </a:rPr>
            </a:br>
            <a:r>
              <a:rPr lang="en-US" sz="1100" b="1" dirty="0">
                <a:latin typeface="Arial" panose="020B0604020202020204" pitchFamily="34" charset="0"/>
              </a:rPr>
              <a:t>End User Average Distribution Volume:</a:t>
            </a:r>
            <a:r>
              <a:rPr lang="en-US" sz="1100" dirty="0">
                <a:latin typeface="Arial" panose="020B0604020202020204" pitchFamily="34" charset="0"/>
              </a:rPr>
              <a:t>  Sum across reporting DAACs and LANCE data providers of the data volume distributed for the fiscal year divided by the days in the year</a:t>
            </a:r>
            <a:r>
              <a:rPr lang="en-US" sz="1100" dirty="0"/>
              <a:t> </a:t>
            </a:r>
          </a:p>
        </p:txBody>
      </p:sp>
      <p:sp>
        <p:nvSpPr>
          <p:cNvPr id="21511" name="Date Placeholder 8"/>
          <p:cNvSpPr>
            <a:spLocks noGrp="1"/>
          </p:cNvSpPr>
          <p:nvPr>
            <p:ph type="dt" sz="quarter" idx="10"/>
          </p:nvPr>
        </p:nvSpPr>
        <p:spPr>
          <a:xfrm>
            <a:off x="457200" y="6324600"/>
            <a:ext cx="2133600" cy="476250"/>
          </a:xfrm>
          <a:noFill/>
        </p:spPr>
        <p:txBody>
          <a:bodyPr/>
          <a:lstStyle/>
          <a:p>
            <a:r>
              <a:rPr lang="en-US" smtClean="0"/>
              <a:t>January 2015</a:t>
            </a:r>
            <a:endParaRPr lang="en-US" dirty="0"/>
          </a:p>
        </p:txBody>
      </p:sp>
      <p:sp>
        <p:nvSpPr>
          <p:cNvPr id="21512" name="Footer Placeholder 9"/>
          <p:cNvSpPr>
            <a:spLocks noGrp="1"/>
          </p:cNvSpPr>
          <p:nvPr>
            <p:ph type="ftr" sz="quarter" idx="11"/>
          </p:nvPr>
        </p:nvSpPr>
        <p:spPr>
          <a:xfrm>
            <a:off x="3124200" y="6324600"/>
            <a:ext cx="2895600" cy="476250"/>
          </a:xfrm>
          <a:noFill/>
        </p:spPr>
        <p:txBody>
          <a:bodyPr/>
          <a:lstStyle/>
          <a:p>
            <a:r>
              <a:rPr lang="en-US" smtClean="0"/>
              <a:t>FY2014 Annual Report</a:t>
            </a:r>
            <a:endParaRPr lang="en-US" dirty="0"/>
          </a:p>
        </p:txBody>
      </p:sp>
      <p:pic>
        <p:nvPicPr>
          <p:cNvPr id="2" name="Picture 1"/>
          <p:cNvPicPr>
            <a:picLocks noChangeAspect="1"/>
          </p:cNvPicPr>
          <p:nvPr/>
        </p:nvPicPr>
        <p:blipFill>
          <a:blip r:embed="rId3"/>
          <a:stretch>
            <a:fillRect/>
          </a:stretch>
        </p:blipFill>
        <p:spPr>
          <a:xfrm>
            <a:off x="1219200" y="531648"/>
            <a:ext cx="6705600" cy="248942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sz="quarter"/>
          </p:nvPr>
        </p:nvSpPr>
        <p:spPr/>
        <p:txBody>
          <a:bodyPr/>
          <a:lstStyle/>
          <a:p>
            <a:r>
              <a:rPr lang="en-US" b="1" dirty="0" smtClean="0"/>
              <a:t>Known U.S. – Foreign</a:t>
            </a:r>
            <a:br>
              <a:rPr lang="en-US" b="1" dirty="0" smtClean="0"/>
            </a:br>
            <a:r>
              <a:rPr lang="en-US" b="1" dirty="0" smtClean="0"/>
              <a:t>Product Distribution Trend</a:t>
            </a:r>
          </a:p>
        </p:txBody>
      </p:sp>
      <p:sp>
        <p:nvSpPr>
          <p:cNvPr id="9" name="Slide Number Placeholder 8"/>
          <p:cNvSpPr>
            <a:spLocks noGrp="1"/>
          </p:cNvSpPr>
          <p:nvPr>
            <p:ph type="sldNum" sz="quarter" idx="12"/>
          </p:nvPr>
        </p:nvSpPr>
        <p:spPr/>
        <p:txBody>
          <a:bodyPr/>
          <a:lstStyle/>
          <a:p>
            <a:fld id="{BA6DB039-87BF-4675-BB79-DCC5FE2D07DA}" type="slidenum">
              <a:rPr lang="en-US"/>
              <a:pPr/>
              <a:t>40</a:t>
            </a:fld>
            <a:endParaRPr lang="en-US" dirty="0"/>
          </a:p>
        </p:txBody>
      </p:sp>
      <p:sp>
        <p:nvSpPr>
          <p:cNvPr id="49158" name="TextBox 7"/>
          <p:cNvSpPr txBox="1">
            <a:spLocks noChangeArrowheads="1"/>
          </p:cNvSpPr>
          <p:nvPr/>
        </p:nvSpPr>
        <p:spPr bwMode="auto">
          <a:xfrm>
            <a:off x="457200" y="2438400"/>
            <a:ext cx="8305800" cy="276999"/>
          </a:xfrm>
          <a:prstGeom prst="rect">
            <a:avLst/>
          </a:prstGeom>
          <a:noFill/>
          <a:ln w="9525">
            <a:noFill/>
            <a:miter lim="800000"/>
            <a:headEnd/>
            <a:tailEnd/>
          </a:ln>
        </p:spPr>
        <p:txBody>
          <a:bodyPr wrap="square">
            <a:spAutoFit/>
          </a:bodyPr>
          <a:lstStyle/>
          <a:p>
            <a:r>
              <a:rPr lang="en-US" dirty="0" smtClean="0"/>
              <a:t>Note: Metrics do </a:t>
            </a:r>
            <a:r>
              <a:rPr lang="en-US" dirty="0"/>
              <a:t>not include product  distribution where the </a:t>
            </a:r>
            <a:r>
              <a:rPr lang="en-US" dirty="0" smtClean="0"/>
              <a:t>destination country could </a:t>
            </a:r>
            <a:r>
              <a:rPr lang="en-US" dirty="0"/>
              <a:t>not be </a:t>
            </a:r>
            <a:r>
              <a:rPr lang="en-US" dirty="0" smtClean="0"/>
              <a:t>determined. </a:t>
            </a:r>
            <a:endParaRPr lang="en-US" dirty="0"/>
          </a:p>
        </p:txBody>
      </p:sp>
      <p:sp>
        <p:nvSpPr>
          <p:cNvPr id="49159" name="Date Placeholder 9"/>
          <p:cNvSpPr>
            <a:spLocks noGrp="1"/>
          </p:cNvSpPr>
          <p:nvPr>
            <p:ph type="dt" sz="quarter" idx="10"/>
          </p:nvPr>
        </p:nvSpPr>
        <p:spPr>
          <a:noFill/>
        </p:spPr>
        <p:txBody>
          <a:bodyPr/>
          <a:lstStyle/>
          <a:p>
            <a:r>
              <a:rPr lang="en-US" smtClean="0"/>
              <a:t>January 2015</a:t>
            </a:r>
            <a:endParaRPr lang="en-US" dirty="0"/>
          </a:p>
        </p:txBody>
      </p:sp>
      <p:sp>
        <p:nvSpPr>
          <p:cNvPr id="49160" name="Footer Placeholder 10"/>
          <p:cNvSpPr>
            <a:spLocks noGrp="1"/>
          </p:cNvSpPr>
          <p:nvPr>
            <p:ph type="ftr" sz="quarter" idx="11"/>
          </p:nvPr>
        </p:nvSpPr>
        <p:spPr>
          <a:noFill/>
        </p:spPr>
        <p:txBody>
          <a:bodyPr/>
          <a:lstStyle/>
          <a:p>
            <a:r>
              <a:rPr lang="en-US" smtClean="0"/>
              <a:t>FY2014 Annual Report</a:t>
            </a:r>
            <a:endParaRPr lang="en-US" dirty="0"/>
          </a:p>
        </p:txBody>
      </p:sp>
      <p:pic>
        <p:nvPicPr>
          <p:cNvPr id="2" name="Picture 1"/>
          <p:cNvPicPr>
            <a:picLocks noChangeAspect="1"/>
          </p:cNvPicPr>
          <p:nvPr/>
        </p:nvPicPr>
        <p:blipFill>
          <a:blip r:embed="rId2"/>
          <a:stretch>
            <a:fillRect/>
          </a:stretch>
        </p:blipFill>
        <p:spPr>
          <a:xfrm>
            <a:off x="190500" y="1632383"/>
            <a:ext cx="8839200" cy="637064"/>
          </a:xfrm>
          <a:prstGeom prst="rect">
            <a:avLst/>
          </a:prstGeom>
        </p:spPr>
      </p:pic>
      <p:pic>
        <p:nvPicPr>
          <p:cNvPr id="3" name="Picture 2"/>
          <p:cNvPicPr>
            <a:picLocks noChangeAspect="1"/>
          </p:cNvPicPr>
          <p:nvPr/>
        </p:nvPicPr>
        <p:blipFill>
          <a:blip r:embed="rId3"/>
          <a:stretch>
            <a:fillRect/>
          </a:stretch>
        </p:blipFill>
        <p:spPr>
          <a:xfrm>
            <a:off x="2451929" y="2918896"/>
            <a:ext cx="4316342" cy="309703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sz="quarter"/>
          </p:nvPr>
        </p:nvSpPr>
        <p:spPr>
          <a:xfrm>
            <a:off x="457200" y="30480"/>
            <a:ext cx="8153400" cy="762000"/>
          </a:xfrm>
        </p:spPr>
        <p:txBody>
          <a:bodyPr/>
          <a:lstStyle/>
          <a:p>
            <a:r>
              <a:rPr lang="en-US" sz="3600" b="1" dirty="0" smtClean="0"/>
              <a:t>Web Trends</a:t>
            </a:r>
          </a:p>
        </p:txBody>
      </p:sp>
      <p:sp>
        <p:nvSpPr>
          <p:cNvPr id="50179" name="Content Placeholder 2"/>
          <p:cNvSpPr>
            <a:spLocks noGrp="1"/>
          </p:cNvSpPr>
          <p:nvPr>
            <p:ph sz="quarter" idx="1"/>
          </p:nvPr>
        </p:nvSpPr>
        <p:spPr>
          <a:xfrm>
            <a:off x="76200" y="685800"/>
            <a:ext cx="8534400" cy="969274"/>
          </a:xfrm>
        </p:spPr>
        <p:txBody>
          <a:bodyPr/>
          <a:lstStyle/>
          <a:p>
            <a:pPr indent="0">
              <a:buFontTx/>
              <a:buNone/>
            </a:pPr>
            <a:r>
              <a:rPr lang="en-US" sz="1400" dirty="0" smtClean="0">
                <a:solidFill>
                  <a:srgbClr val="000000"/>
                </a:solidFill>
                <a:cs typeface="Arial" charset="0"/>
              </a:rPr>
              <a:t>Web metrics data for EOSDIS became available as of FY2007. Data for FY2007 is complete for 7 DAACs and FY2008 is complete for 8 DAACs. Since FY2009, 11 DAACs provided  web metrics and excludes </a:t>
            </a:r>
            <a:r>
              <a:rPr lang="en-US" sz="1400" dirty="0" err="1" smtClean="0">
                <a:solidFill>
                  <a:srgbClr val="000000"/>
                </a:solidFill>
                <a:cs typeface="Arial" charset="0"/>
              </a:rPr>
              <a:t>Earthdata</a:t>
            </a:r>
            <a:r>
              <a:rPr lang="en-US" sz="1400" dirty="0" smtClean="0">
                <a:solidFill>
                  <a:srgbClr val="000000"/>
                </a:solidFill>
                <a:cs typeface="Arial" charset="0"/>
              </a:rPr>
              <a:t>. These metrics are for visits of one minute or more. Repeat visitors are counted as 2 or more visits since web activity measurements began for that DAAC.</a:t>
            </a:r>
            <a:endParaRPr lang="en-US" sz="1400" dirty="0" smtClean="0"/>
          </a:p>
        </p:txBody>
      </p:sp>
      <p:sp>
        <p:nvSpPr>
          <p:cNvPr id="7" name="Slide Number Placeholder 6"/>
          <p:cNvSpPr>
            <a:spLocks noGrp="1"/>
          </p:cNvSpPr>
          <p:nvPr>
            <p:ph type="sldNum" sz="quarter" idx="12"/>
          </p:nvPr>
        </p:nvSpPr>
        <p:spPr/>
        <p:txBody>
          <a:bodyPr/>
          <a:lstStyle/>
          <a:p>
            <a:fld id="{3ABB0AA6-0B53-4567-A3BB-DC243E9F8CAB}" type="slidenum">
              <a:rPr lang="en-US"/>
              <a:pPr/>
              <a:t>41</a:t>
            </a:fld>
            <a:endParaRPr lang="en-US" dirty="0"/>
          </a:p>
        </p:txBody>
      </p:sp>
      <p:sp>
        <p:nvSpPr>
          <p:cNvPr id="50183" name="Date Placeholder 8"/>
          <p:cNvSpPr>
            <a:spLocks noGrp="1"/>
          </p:cNvSpPr>
          <p:nvPr>
            <p:ph type="dt" sz="quarter" idx="10"/>
          </p:nvPr>
        </p:nvSpPr>
        <p:spPr>
          <a:noFill/>
        </p:spPr>
        <p:txBody>
          <a:bodyPr/>
          <a:lstStyle/>
          <a:p>
            <a:r>
              <a:rPr lang="en-US" smtClean="0"/>
              <a:t>January 2015</a:t>
            </a:r>
            <a:endParaRPr lang="en-US" dirty="0"/>
          </a:p>
        </p:txBody>
      </p:sp>
      <p:sp>
        <p:nvSpPr>
          <p:cNvPr id="50184" name="Footer Placeholder 9"/>
          <p:cNvSpPr>
            <a:spLocks noGrp="1"/>
          </p:cNvSpPr>
          <p:nvPr>
            <p:ph type="ftr" sz="quarter" idx="11"/>
          </p:nvPr>
        </p:nvSpPr>
        <p:spPr>
          <a:noFill/>
        </p:spPr>
        <p:txBody>
          <a:bodyPr/>
          <a:lstStyle/>
          <a:p>
            <a:r>
              <a:rPr lang="en-US" smtClean="0"/>
              <a:t>FY2014 Annual Report</a:t>
            </a:r>
            <a:endParaRPr lang="en-US" dirty="0"/>
          </a:p>
        </p:txBody>
      </p:sp>
      <p:pic>
        <p:nvPicPr>
          <p:cNvPr id="2" name="Picture 1"/>
          <p:cNvPicPr>
            <a:picLocks noChangeAspect="1"/>
          </p:cNvPicPr>
          <p:nvPr/>
        </p:nvPicPr>
        <p:blipFill>
          <a:blip r:embed="rId2"/>
          <a:stretch>
            <a:fillRect/>
          </a:stretch>
        </p:blipFill>
        <p:spPr>
          <a:xfrm>
            <a:off x="1790700" y="1655074"/>
            <a:ext cx="5105400" cy="1773930"/>
          </a:xfrm>
          <a:prstGeom prst="rect">
            <a:avLst/>
          </a:prstGeom>
        </p:spPr>
      </p:pic>
      <p:pic>
        <p:nvPicPr>
          <p:cNvPr id="3" name="Picture 2"/>
          <p:cNvPicPr>
            <a:picLocks noChangeAspect="1"/>
          </p:cNvPicPr>
          <p:nvPr/>
        </p:nvPicPr>
        <p:blipFill>
          <a:blip r:embed="rId3"/>
          <a:stretch>
            <a:fillRect/>
          </a:stretch>
        </p:blipFill>
        <p:spPr>
          <a:xfrm>
            <a:off x="2316107" y="3429000"/>
            <a:ext cx="4318548" cy="289559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sz="quarter"/>
          </p:nvPr>
        </p:nvSpPr>
        <p:spPr>
          <a:xfrm>
            <a:off x="457200" y="30480"/>
            <a:ext cx="8153400" cy="762000"/>
          </a:xfrm>
        </p:spPr>
        <p:txBody>
          <a:bodyPr/>
          <a:lstStyle/>
          <a:p>
            <a:r>
              <a:rPr lang="en-US" sz="3600" b="1" dirty="0" err="1" smtClean="0"/>
              <a:t>Earthdata</a:t>
            </a:r>
            <a:r>
              <a:rPr lang="en-US" sz="3600" b="1" dirty="0" smtClean="0"/>
              <a:t> Web Trends</a:t>
            </a:r>
          </a:p>
        </p:txBody>
      </p:sp>
      <p:sp>
        <p:nvSpPr>
          <p:cNvPr id="50179" name="Content Placeholder 2"/>
          <p:cNvSpPr>
            <a:spLocks noGrp="1"/>
          </p:cNvSpPr>
          <p:nvPr>
            <p:ph sz="quarter" idx="1"/>
          </p:nvPr>
        </p:nvSpPr>
        <p:spPr>
          <a:xfrm>
            <a:off x="76200" y="685800"/>
            <a:ext cx="8534400" cy="762000"/>
          </a:xfrm>
        </p:spPr>
        <p:txBody>
          <a:bodyPr/>
          <a:lstStyle/>
          <a:p>
            <a:pPr indent="0">
              <a:buFontTx/>
              <a:buNone/>
            </a:pPr>
            <a:r>
              <a:rPr lang="en-US" sz="1400" dirty="0" smtClean="0">
                <a:solidFill>
                  <a:srgbClr val="000000"/>
                </a:solidFill>
                <a:cs typeface="Arial" charset="0"/>
              </a:rPr>
              <a:t>Web metrics data for </a:t>
            </a:r>
            <a:r>
              <a:rPr lang="en-US" sz="1400" dirty="0" err="1" smtClean="0">
                <a:solidFill>
                  <a:srgbClr val="000000"/>
                </a:solidFill>
                <a:cs typeface="Arial" charset="0"/>
              </a:rPr>
              <a:t>Earthdata</a:t>
            </a:r>
            <a:r>
              <a:rPr lang="en-US" sz="1400" dirty="0" smtClean="0">
                <a:solidFill>
                  <a:srgbClr val="000000"/>
                </a:solidFill>
                <a:cs typeface="Arial" charset="0"/>
              </a:rPr>
              <a:t> became available as of FY2012. These metrics are for visits of one minute or more. Repeat visitors are counted as 2 or more visits since web activity measurements began for that DAAC.</a:t>
            </a:r>
            <a:endParaRPr lang="en-US" sz="1400" dirty="0" smtClean="0"/>
          </a:p>
        </p:txBody>
      </p:sp>
      <p:sp>
        <p:nvSpPr>
          <p:cNvPr id="7" name="Slide Number Placeholder 6"/>
          <p:cNvSpPr>
            <a:spLocks noGrp="1"/>
          </p:cNvSpPr>
          <p:nvPr>
            <p:ph type="sldNum" sz="quarter" idx="12"/>
          </p:nvPr>
        </p:nvSpPr>
        <p:spPr/>
        <p:txBody>
          <a:bodyPr/>
          <a:lstStyle/>
          <a:p>
            <a:fld id="{3ABB0AA6-0B53-4567-A3BB-DC243E9F8CAB}" type="slidenum">
              <a:rPr lang="en-US"/>
              <a:pPr/>
              <a:t>42</a:t>
            </a:fld>
            <a:endParaRPr lang="en-US" dirty="0"/>
          </a:p>
        </p:txBody>
      </p:sp>
      <p:sp>
        <p:nvSpPr>
          <p:cNvPr id="50183" name="Date Placeholder 8"/>
          <p:cNvSpPr>
            <a:spLocks noGrp="1"/>
          </p:cNvSpPr>
          <p:nvPr>
            <p:ph type="dt" sz="quarter" idx="10"/>
          </p:nvPr>
        </p:nvSpPr>
        <p:spPr>
          <a:noFill/>
        </p:spPr>
        <p:txBody>
          <a:bodyPr/>
          <a:lstStyle/>
          <a:p>
            <a:r>
              <a:rPr lang="en-US" smtClean="0"/>
              <a:t>January 2015</a:t>
            </a:r>
            <a:endParaRPr lang="en-US" dirty="0"/>
          </a:p>
        </p:txBody>
      </p:sp>
      <p:sp>
        <p:nvSpPr>
          <p:cNvPr id="50184" name="Footer Placeholder 9"/>
          <p:cNvSpPr>
            <a:spLocks noGrp="1"/>
          </p:cNvSpPr>
          <p:nvPr>
            <p:ph type="ftr" sz="quarter" idx="11"/>
          </p:nvPr>
        </p:nvSpPr>
        <p:spPr>
          <a:noFill/>
        </p:spPr>
        <p:txBody>
          <a:bodyPr/>
          <a:lstStyle/>
          <a:p>
            <a:r>
              <a:rPr lang="en-US" smtClean="0"/>
              <a:t>FY2014 Annual Report</a:t>
            </a:r>
            <a:endParaRPr lang="en-US" dirty="0"/>
          </a:p>
        </p:txBody>
      </p:sp>
      <p:pic>
        <p:nvPicPr>
          <p:cNvPr id="4" name="Picture 3"/>
          <p:cNvPicPr>
            <a:picLocks noChangeAspect="1"/>
          </p:cNvPicPr>
          <p:nvPr/>
        </p:nvPicPr>
        <p:blipFill>
          <a:blip r:embed="rId2"/>
          <a:stretch>
            <a:fillRect/>
          </a:stretch>
        </p:blipFill>
        <p:spPr>
          <a:xfrm>
            <a:off x="362099" y="1447800"/>
            <a:ext cx="8248501" cy="890400"/>
          </a:xfrm>
          <a:prstGeom prst="rect">
            <a:avLst/>
          </a:prstGeom>
        </p:spPr>
      </p:pic>
      <p:pic>
        <p:nvPicPr>
          <p:cNvPr id="5" name="Picture 4"/>
          <p:cNvPicPr>
            <a:picLocks noChangeAspect="1"/>
          </p:cNvPicPr>
          <p:nvPr/>
        </p:nvPicPr>
        <p:blipFill>
          <a:blip r:embed="rId3"/>
          <a:stretch>
            <a:fillRect/>
          </a:stretch>
        </p:blipFill>
        <p:spPr>
          <a:xfrm>
            <a:off x="1932590" y="2540767"/>
            <a:ext cx="5278820" cy="3543166"/>
          </a:xfrm>
          <a:prstGeom prst="rect">
            <a:avLst/>
          </a:prstGeom>
        </p:spPr>
      </p:pic>
    </p:spTree>
    <p:extLst>
      <p:ext uri="{BB962C8B-B14F-4D97-AF65-F5344CB8AC3E}">
        <p14:creationId xmlns:p14="http://schemas.microsoft.com/office/powerpoint/2010/main" val="949586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January 2015</a:t>
            </a:r>
            <a:endParaRPr lang="en-US" dirty="0"/>
          </a:p>
        </p:txBody>
      </p:sp>
      <p:sp>
        <p:nvSpPr>
          <p:cNvPr id="8" name="Footer Placeholder 7"/>
          <p:cNvSpPr>
            <a:spLocks noGrp="1"/>
          </p:cNvSpPr>
          <p:nvPr>
            <p:ph type="ftr" sz="quarter" idx="11"/>
          </p:nvPr>
        </p:nvSpPr>
        <p:spPr/>
        <p:txBody>
          <a:bodyPr/>
          <a:lstStyle/>
          <a:p>
            <a:r>
              <a:rPr lang="en-US" smtClean="0"/>
              <a:t>FY2014 Annual Report</a:t>
            </a:r>
            <a:endParaRPr lang="en-US" dirty="0"/>
          </a:p>
        </p:txBody>
      </p:sp>
      <p:sp>
        <p:nvSpPr>
          <p:cNvPr id="9" name="Slide Number Placeholder 8"/>
          <p:cNvSpPr>
            <a:spLocks noGrp="1"/>
          </p:cNvSpPr>
          <p:nvPr>
            <p:ph type="sldNum" sz="quarter" idx="12"/>
          </p:nvPr>
        </p:nvSpPr>
        <p:spPr/>
        <p:txBody>
          <a:bodyPr/>
          <a:lstStyle/>
          <a:p>
            <a:fld id="{AADBADA9-B84A-43F0-83A8-8501FB2F9C7C}" type="slidenum">
              <a:rPr lang="en-US" smtClean="0"/>
              <a:pPr/>
              <a:t>43</a:t>
            </a:fld>
            <a:endParaRPr lang="en-US" dirty="0"/>
          </a:p>
        </p:txBody>
      </p:sp>
      <p:sp>
        <p:nvSpPr>
          <p:cNvPr id="10" name="Title 1"/>
          <p:cNvSpPr>
            <a:spLocks noGrp="1"/>
          </p:cNvSpPr>
          <p:nvPr>
            <p:ph type="title" sz="quarter"/>
          </p:nvPr>
        </p:nvSpPr>
        <p:spPr>
          <a:xfrm>
            <a:off x="76200" y="0"/>
            <a:ext cx="9144000" cy="762000"/>
          </a:xfrm>
        </p:spPr>
        <p:txBody>
          <a:bodyPr/>
          <a:lstStyle/>
          <a:p>
            <a:r>
              <a:rPr lang="en-US" sz="3500" b="1" dirty="0" smtClean="0"/>
              <a:t>Daily Data Availability in EMS for FY</a:t>
            </a:r>
          </a:p>
        </p:txBody>
      </p:sp>
      <p:sp>
        <p:nvSpPr>
          <p:cNvPr id="11" name="Content Placeholder 2"/>
          <p:cNvSpPr>
            <a:spLocks noGrp="1"/>
          </p:cNvSpPr>
          <p:nvPr>
            <p:ph sz="quarter" idx="1"/>
          </p:nvPr>
        </p:nvSpPr>
        <p:spPr>
          <a:xfrm>
            <a:off x="228600" y="762000"/>
            <a:ext cx="8305800" cy="630555"/>
          </a:xfrm>
        </p:spPr>
        <p:txBody>
          <a:bodyPr/>
          <a:lstStyle/>
          <a:p>
            <a:pPr indent="0">
              <a:buFontTx/>
              <a:buNone/>
            </a:pPr>
            <a:r>
              <a:rPr lang="en-US" sz="1400" dirty="0" smtClean="0">
                <a:solidFill>
                  <a:srgbClr val="000000"/>
                </a:solidFill>
                <a:cs typeface="Arial" charset="0"/>
              </a:rPr>
              <a:t>Daily data availability </a:t>
            </a:r>
            <a:r>
              <a:rPr lang="en-US" sz="1400" dirty="0">
                <a:solidFill>
                  <a:srgbClr val="000000"/>
                </a:solidFill>
                <a:cs typeface="Arial" charset="0"/>
              </a:rPr>
              <a:t>for FY14 </a:t>
            </a:r>
            <a:r>
              <a:rPr lang="en-US" sz="1400" dirty="0" smtClean="0">
                <a:solidFill>
                  <a:srgbClr val="000000"/>
                </a:solidFill>
                <a:cs typeface="Arial" charset="0"/>
              </a:rPr>
              <a:t>is a chart showing data availability with </a:t>
            </a:r>
            <a:r>
              <a:rPr lang="en-US" sz="1400" dirty="0">
                <a:solidFill>
                  <a:srgbClr val="000000"/>
                </a:solidFill>
                <a:cs typeface="Arial" charset="0"/>
              </a:rPr>
              <a:t>EMS for Ingest, Archive, and Distribution as provided by the Data Providers </a:t>
            </a:r>
            <a:r>
              <a:rPr lang="en-US" sz="1400" dirty="0" smtClean="0">
                <a:solidFill>
                  <a:srgbClr val="000000"/>
                </a:solidFill>
                <a:cs typeface="Arial" charset="0"/>
              </a:rPr>
              <a:t>.</a:t>
            </a:r>
            <a:endParaRPr lang="en-US" sz="1400" dirty="0" smtClean="0"/>
          </a:p>
        </p:txBody>
      </p:sp>
      <p:pic>
        <p:nvPicPr>
          <p:cNvPr id="15" name="Picture 14"/>
          <p:cNvPicPr>
            <a:picLocks noChangeAspect="1"/>
          </p:cNvPicPr>
          <p:nvPr/>
        </p:nvPicPr>
        <p:blipFill>
          <a:blip r:embed="rId2"/>
          <a:stretch>
            <a:fillRect/>
          </a:stretch>
        </p:blipFill>
        <p:spPr>
          <a:xfrm>
            <a:off x="571500" y="1421919"/>
            <a:ext cx="7620000" cy="1520690"/>
          </a:xfrm>
          <a:prstGeom prst="rect">
            <a:avLst/>
          </a:prstGeom>
        </p:spPr>
      </p:pic>
      <p:pic>
        <p:nvPicPr>
          <p:cNvPr id="18" name="Picture 17"/>
          <p:cNvPicPr>
            <a:picLocks noChangeAspect="1"/>
          </p:cNvPicPr>
          <p:nvPr/>
        </p:nvPicPr>
        <p:blipFill>
          <a:blip r:embed="rId3"/>
          <a:stretch>
            <a:fillRect/>
          </a:stretch>
        </p:blipFill>
        <p:spPr>
          <a:xfrm>
            <a:off x="228600" y="3112586"/>
            <a:ext cx="8793870" cy="3042036"/>
          </a:xfrm>
          <a:prstGeom prst="rect">
            <a:avLst/>
          </a:prstGeom>
        </p:spPr>
      </p:pic>
    </p:spTree>
    <p:extLst>
      <p:ext uri="{BB962C8B-B14F-4D97-AF65-F5344CB8AC3E}">
        <p14:creationId xmlns:p14="http://schemas.microsoft.com/office/powerpoint/2010/main" val="565331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42"/>
          <p:cNvSpPr>
            <a:spLocks noGrp="1" noChangeArrowheads="1"/>
          </p:cNvSpPr>
          <p:nvPr>
            <p:ph type="title"/>
          </p:nvPr>
        </p:nvSpPr>
        <p:spPr>
          <a:xfrm>
            <a:off x="457200" y="152400"/>
            <a:ext cx="8229600" cy="304800"/>
          </a:xfrm>
        </p:spPr>
        <p:txBody>
          <a:bodyPr/>
          <a:lstStyle/>
          <a:p>
            <a:pPr eaLnBrk="1" hangingPunct="1"/>
            <a:r>
              <a:rPr lang="en-US" sz="2800" dirty="0" smtClean="0"/>
              <a:t>Definitions (1 of 3)</a:t>
            </a:r>
          </a:p>
        </p:txBody>
      </p:sp>
      <p:sp>
        <p:nvSpPr>
          <p:cNvPr id="6" name="Slide Number Placeholder 5"/>
          <p:cNvSpPr>
            <a:spLocks noGrp="1"/>
          </p:cNvSpPr>
          <p:nvPr>
            <p:ph type="sldNum" sz="quarter" idx="12"/>
          </p:nvPr>
        </p:nvSpPr>
        <p:spPr/>
        <p:txBody>
          <a:bodyPr/>
          <a:lstStyle/>
          <a:p>
            <a:fld id="{AE8F0F16-91BB-4D8F-B046-CF2671AC904D}" type="slidenum">
              <a:rPr lang="en-US"/>
              <a:pPr/>
              <a:t>44</a:t>
            </a:fld>
            <a:endParaRPr lang="en-US" dirty="0"/>
          </a:p>
        </p:txBody>
      </p:sp>
      <p:sp>
        <p:nvSpPr>
          <p:cNvPr id="51206" name="Date Placeholder 7"/>
          <p:cNvSpPr>
            <a:spLocks noGrp="1"/>
          </p:cNvSpPr>
          <p:nvPr>
            <p:ph type="dt" sz="quarter" idx="10"/>
          </p:nvPr>
        </p:nvSpPr>
        <p:spPr>
          <a:noFill/>
        </p:spPr>
        <p:txBody>
          <a:bodyPr/>
          <a:lstStyle/>
          <a:p>
            <a:r>
              <a:rPr lang="en-US" smtClean="0"/>
              <a:t>January 2015</a:t>
            </a:r>
            <a:endParaRPr lang="en-US" dirty="0"/>
          </a:p>
        </p:txBody>
      </p:sp>
      <p:sp>
        <p:nvSpPr>
          <p:cNvPr id="51207" name="Footer Placeholder 8"/>
          <p:cNvSpPr>
            <a:spLocks noGrp="1"/>
          </p:cNvSpPr>
          <p:nvPr>
            <p:ph type="ftr" sz="quarter" idx="11"/>
          </p:nvPr>
        </p:nvSpPr>
        <p:spPr>
          <a:noFill/>
        </p:spPr>
        <p:txBody>
          <a:bodyPr/>
          <a:lstStyle/>
          <a:p>
            <a:r>
              <a:rPr lang="en-US" smtClean="0"/>
              <a:t>FY2014 Annual Report</a:t>
            </a:r>
            <a:endParaRPr lang="en-US" dirty="0"/>
          </a:p>
        </p:txBody>
      </p:sp>
      <p:pic>
        <p:nvPicPr>
          <p:cNvPr id="89093" name="Picture 5"/>
          <p:cNvPicPr>
            <a:picLocks noChangeAspect="1" noChangeArrowheads="1"/>
          </p:cNvPicPr>
          <p:nvPr/>
        </p:nvPicPr>
        <p:blipFill>
          <a:blip r:embed="rId3"/>
          <a:srcRect/>
          <a:stretch>
            <a:fillRect/>
          </a:stretch>
        </p:blipFill>
        <p:spPr bwMode="auto">
          <a:xfrm>
            <a:off x="914400" y="561975"/>
            <a:ext cx="7372350" cy="573405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0"/>
            <a:ext cx="8001000" cy="609600"/>
          </a:xfrm>
        </p:spPr>
        <p:txBody>
          <a:bodyPr/>
          <a:lstStyle/>
          <a:p>
            <a:pPr eaLnBrk="1" hangingPunct="1"/>
            <a:r>
              <a:rPr lang="en-US" sz="2800" dirty="0" smtClean="0"/>
              <a:t>Definitions (2 of 3)</a:t>
            </a:r>
          </a:p>
        </p:txBody>
      </p:sp>
      <p:sp>
        <p:nvSpPr>
          <p:cNvPr id="5" name="Slide Number Placeholder 4"/>
          <p:cNvSpPr>
            <a:spLocks noGrp="1"/>
          </p:cNvSpPr>
          <p:nvPr>
            <p:ph type="sldNum" sz="quarter" idx="12"/>
          </p:nvPr>
        </p:nvSpPr>
        <p:spPr/>
        <p:txBody>
          <a:bodyPr/>
          <a:lstStyle/>
          <a:p>
            <a:fld id="{0E05F261-EF58-4FDD-A611-EDE739EDA518}" type="slidenum">
              <a:rPr lang="en-US"/>
              <a:pPr/>
              <a:t>45</a:t>
            </a:fld>
            <a:endParaRPr lang="en-US" dirty="0"/>
          </a:p>
        </p:txBody>
      </p:sp>
      <p:sp>
        <p:nvSpPr>
          <p:cNvPr id="53253" name="Date Placeholder 6"/>
          <p:cNvSpPr>
            <a:spLocks noGrp="1"/>
          </p:cNvSpPr>
          <p:nvPr>
            <p:ph type="dt" sz="quarter" idx="10"/>
          </p:nvPr>
        </p:nvSpPr>
        <p:spPr>
          <a:noFill/>
        </p:spPr>
        <p:txBody>
          <a:bodyPr/>
          <a:lstStyle/>
          <a:p>
            <a:r>
              <a:rPr lang="en-US" smtClean="0"/>
              <a:t>January 2015</a:t>
            </a:r>
            <a:endParaRPr lang="en-US" dirty="0"/>
          </a:p>
        </p:txBody>
      </p:sp>
      <p:sp>
        <p:nvSpPr>
          <p:cNvPr id="53254" name="Footer Placeholder 7"/>
          <p:cNvSpPr>
            <a:spLocks noGrp="1"/>
          </p:cNvSpPr>
          <p:nvPr>
            <p:ph type="ftr" sz="quarter" idx="11"/>
          </p:nvPr>
        </p:nvSpPr>
        <p:spPr>
          <a:noFill/>
        </p:spPr>
        <p:txBody>
          <a:bodyPr/>
          <a:lstStyle/>
          <a:p>
            <a:r>
              <a:rPr lang="en-US" smtClean="0"/>
              <a:t>FY2014 Annual Report</a:t>
            </a:r>
            <a:endParaRPr lang="en-US" dirty="0"/>
          </a:p>
        </p:txBody>
      </p:sp>
      <p:pic>
        <p:nvPicPr>
          <p:cNvPr id="87043" name="Picture 3"/>
          <p:cNvPicPr>
            <a:picLocks noChangeAspect="1" noChangeArrowheads="1"/>
          </p:cNvPicPr>
          <p:nvPr/>
        </p:nvPicPr>
        <p:blipFill>
          <a:blip r:embed="rId3"/>
          <a:srcRect/>
          <a:stretch>
            <a:fillRect/>
          </a:stretch>
        </p:blipFill>
        <p:spPr bwMode="auto">
          <a:xfrm>
            <a:off x="838200" y="609600"/>
            <a:ext cx="7581900" cy="56388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476250"/>
          </a:xfrm>
        </p:spPr>
        <p:txBody>
          <a:bodyPr/>
          <a:lstStyle/>
          <a:p>
            <a:r>
              <a:rPr lang="en-US" smtClean="0"/>
              <a:t>January 2015</a:t>
            </a:r>
            <a:endParaRPr lang="en-US" dirty="0"/>
          </a:p>
        </p:txBody>
      </p:sp>
      <p:sp>
        <p:nvSpPr>
          <p:cNvPr id="3" name="Footer Placeholder 2"/>
          <p:cNvSpPr>
            <a:spLocks noGrp="1"/>
          </p:cNvSpPr>
          <p:nvPr>
            <p:ph type="ftr" sz="quarter" idx="11"/>
          </p:nvPr>
        </p:nvSpPr>
        <p:spPr>
          <a:xfrm>
            <a:off x="3124200" y="6324600"/>
            <a:ext cx="2895600" cy="476250"/>
          </a:xfrm>
        </p:spPr>
        <p:txBody>
          <a:bodyPr/>
          <a:lstStyle/>
          <a:p>
            <a:r>
              <a:rPr lang="en-US" smtClean="0"/>
              <a:t>FY2014 Annual Report</a:t>
            </a:r>
            <a:endParaRPr lang="en-US" dirty="0"/>
          </a:p>
        </p:txBody>
      </p:sp>
      <p:sp>
        <p:nvSpPr>
          <p:cNvPr id="4" name="Slide Number Placeholder 3"/>
          <p:cNvSpPr>
            <a:spLocks noGrp="1"/>
          </p:cNvSpPr>
          <p:nvPr>
            <p:ph type="sldNum" sz="quarter" idx="12"/>
          </p:nvPr>
        </p:nvSpPr>
        <p:spPr>
          <a:xfrm>
            <a:off x="6629400" y="6305550"/>
            <a:ext cx="2133600" cy="476250"/>
          </a:xfrm>
        </p:spPr>
        <p:txBody>
          <a:bodyPr/>
          <a:lstStyle/>
          <a:p>
            <a:fld id="{F9EE67B7-608E-4AD9-AF64-FF488EC2DE5B}" type="slidenum">
              <a:rPr lang="en-US" smtClean="0"/>
              <a:pPr/>
              <a:t>46</a:t>
            </a:fld>
            <a:endParaRPr lang="en-US" dirty="0"/>
          </a:p>
        </p:txBody>
      </p:sp>
      <p:sp>
        <p:nvSpPr>
          <p:cNvPr id="5" name="Rectangle 2"/>
          <p:cNvSpPr txBox="1">
            <a:spLocks noChangeArrowheads="1"/>
          </p:cNvSpPr>
          <p:nvPr/>
        </p:nvSpPr>
        <p:spPr>
          <a:xfrm>
            <a:off x="304800" y="152400"/>
            <a:ext cx="80010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Definitions (3 of 3)</a:t>
            </a:r>
          </a:p>
        </p:txBody>
      </p:sp>
      <p:pic>
        <p:nvPicPr>
          <p:cNvPr id="84993" name="Picture 1"/>
          <p:cNvPicPr>
            <a:picLocks noChangeAspect="1" noChangeArrowheads="1"/>
          </p:cNvPicPr>
          <p:nvPr/>
        </p:nvPicPr>
        <p:blipFill>
          <a:blip r:embed="rId2"/>
          <a:srcRect/>
          <a:stretch>
            <a:fillRect/>
          </a:stretch>
        </p:blipFill>
        <p:spPr bwMode="auto">
          <a:xfrm>
            <a:off x="838200" y="838200"/>
            <a:ext cx="7581900" cy="1143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2015</a:t>
            </a:r>
            <a:endParaRPr lang="en-US" dirty="0"/>
          </a:p>
        </p:txBody>
      </p:sp>
      <p:sp>
        <p:nvSpPr>
          <p:cNvPr id="3" name="Footer Placeholder 2"/>
          <p:cNvSpPr>
            <a:spLocks noGrp="1"/>
          </p:cNvSpPr>
          <p:nvPr>
            <p:ph type="ftr" sz="quarter" idx="11"/>
          </p:nvPr>
        </p:nvSpPr>
        <p:spPr/>
        <p:txBody>
          <a:bodyPr/>
          <a:lstStyle/>
          <a:p>
            <a:r>
              <a:rPr lang="en-US" smtClean="0"/>
              <a:t>FY2014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a:t>
            </a:fld>
            <a:endParaRPr lang="en-US" dirty="0"/>
          </a:p>
        </p:txBody>
      </p:sp>
      <p:sp>
        <p:nvSpPr>
          <p:cNvPr id="5" name="Rectangle 2"/>
          <p:cNvSpPr txBox="1">
            <a:spLocks noChangeArrowheads="1"/>
          </p:cNvSpPr>
          <p:nvPr/>
        </p:nvSpPr>
        <p:spPr>
          <a:xfrm>
            <a:off x="0" y="35798"/>
            <a:ext cx="9067800" cy="726662"/>
          </a:xfrm>
          <a:prstGeom prst="rect">
            <a:avLst/>
          </a:prstGeom>
        </p:spPr>
        <p:txBody>
          <a:bodyPr/>
          <a:lstStyle/>
          <a:p>
            <a:pPr lvl="0" algn="ctr"/>
            <a:r>
              <a:rPr lang="en-US" sz="2400" b="1" kern="0" dirty="0" smtClean="0">
                <a:solidFill>
                  <a:schemeClr val="tx2"/>
                </a:solidFill>
                <a:latin typeface="+mj-lt"/>
                <a:cs typeface="ヒラギノ角ゴ Pro W3" pitchFamily="-65" charset="-128"/>
              </a:rPr>
              <a:t>Land Atmosphere Near Real-time Capability for EOS (LANCE) Summary</a:t>
            </a:r>
            <a:endParaRPr kumimoji="0" lang="en-US" sz="2400" b="1" i="0" u="none" strike="noStrike" kern="0" cap="none" spc="0" normalizeH="0" baseline="0" noProof="0" dirty="0" smtClean="0">
              <a:ln>
                <a:noFill/>
              </a:ln>
              <a:solidFill>
                <a:schemeClr val="tx2"/>
              </a:solidFill>
              <a:effectLst/>
              <a:uLnTx/>
              <a:uFillTx/>
              <a:latin typeface="+mj-lt"/>
              <a:cs typeface="ヒラギノ角ゴ Pro W3" pitchFamily="-65" charset="-128"/>
            </a:endParaRPr>
          </a:p>
        </p:txBody>
      </p:sp>
      <p:sp>
        <p:nvSpPr>
          <p:cNvPr id="7" name="Slide Number Placeholder 6"/>
          <p:cNvSpPr txBox="1">
            <a:spLocks/>
          </p:cNvSpPr>
          <p:nvPr/>
        </p:nvSpPr>
        <p:spPr bwMode="auto">
          <a:xfrm>
            <a:off x="64770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Arial" charset="0"/>
              <a:ea typeface="ヒラギノ角ゴ Pro W3" pitchFamily="-65"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pic>
        <p:nvPicPr>
          <p:cNvPr id="9" name="Picture 8"/>
          <p:cNvPicPr>
            <a:picLocks noChangeAspect="1"/>
          </p:cNvPicPr>
          <p:nvPr/>
        </p:nvPicPr>
        <p:blipFill>
          <a:blip r:embed="rId2"/>
          <a:stretch>
            <a:fillRect/>
          </a:stretch>
        </p:blipFill>
        <p:spPr>
          <a:xfrm>
            <a:off x="1371600" y="767710"/>
            <a:ext cx="5867400" cy="2137336"/>
          </a:xfrm>
          <a:prstGeom prst="rect">
            <a:avLst/>
          </a:prstGeom>
        </p:spPr>
      </p:pic>
      <p:sp>
        <p:nvSpPr>
          <p:cNvPr id="16" name="Rectangle 15"/>
          <p:cNvSpPr/>
          <p:nvPr/>
        </p:nvSpPr>
        <p:spPr>
          <a:xfrm>
            <a:off x="800100" y="2937440"/>
            <a:ext cx="7810500" cy="3354765"/>
          </a:xfrm>
          <a:prstGeom prst="rect">
            <a:avLst/>
          </a:prstGeom>
        </p:spPr>
        <p:txBody>
          <a:bodyPr wrap="square">
            <a:spAutoFit/>
          </a:bodyPr>
          <a:lstStyle/>
          <a:p>
            <a:r>
              <a:rPr lang="en-US" sz="1000" b="1" dirty="0">
                <a:latin typeface="Arial" panose="020B0604020202020204" pitchFamily="34" charset="0"/>
              </a:rPr>
              <a:t>Unique Data Sets:</a:t>
            </a:r>
            <a:r>
              <a:rPr lang="en-US" sz="1000" dirty="0">
                <a:latin typeface="Arial" panose="020B0604020202020204" pitchFamily="34" charset="0"/>
              </a:rPr>
              <a:t> Total number of unique data sets distributed in the fiscal year</a:t>
            </a:r>
            <a:br>
              <a:rPr lang="en-US" sz="1000" dirty="0">
                <a:latin typeface="Arial" panose="020B0604020202020204" pitchFamily="34" charset="0"/>
              </a:rPr>
            </a:br>
            <a:r>
              <a:rPr lang="en-US" sz="1000" dirty="0">
                <a:latin typeface="Arial" panose="020B0604020202020204" pitchFamily="34" charset="0"/>
              </a:rPr>
              <a:t/>
            </a:r>
            <a:br>
              <a:rPr lang="en-US" sz="1000" dirty="0">
                <a:latin typeface="Arial" panose="020B0604020202020204" pitchFamily="34" charset="0"/>
              </a:rPr>
            </a:br>
            <a:r>
              <a:rPr lang="en-US" sz="1000" b="1" dirty="0">
                <a:latin typeface="Arial" panose="020B0604020202020204" pitchFamily="34" charset="0"/>
              </a:rPr>
              <a:t>Distinct Registered LANCE Users</a:t>
            </a:r>
            <a:r>
              <a:rPr lang="en-US" sz="1000" dirty="0">
                <a:latin typeface="Arial" panose="020B0604020202020204" pitchFamily="34" charset="0"/>
              </a:rPr>
              <a:t>: Total number of unique LANCE users who registered and retrieved NRT products from all LANCE data providers, excluding the unregistered users who downloaded imagery products from the MODIS Rapid Response System</a:t>
            </a:r>
            <a:br>
              <a:rPr lang="en-US" sz="1000" dirty="0">
                <a:latin typeface="Arial" panose="020B0604020202020204" pitchFamily="34" charset="0"/>
              </a:rPr>
            </a:br>
            <a:r>
              <a:rPr lang="en-US" sz="1000" dirty="0">
                <a:latin typeface="Arial" panose="020B0604020202020204" pitchFamily="34" charset="0"/>
              </a:rPr>
              <a:t/>
            </a:r>
            <a:br>
              <a:rPr lang="en-US" sz="1000" dirty="0">
                <a:latin typeface="Arial" panose="020B0604020202020204" pitchFamily="34" charset="0"/>
              </a:rPr>
            </a:br>
            <a:r>
              <a:rPr lang="en-US" sz="1000" b="1" dirty="0">
                <a:latin typeface="Arial" panose="020B0604020202020204" pitchFamily="34" charset="0"/>
              </a:rPr>
              <a:t>Distinct Unregistered LANCE Users</a:t>
            </a:r>
            <a:r>
              <a:rPr lang="en-US" sz="1000" dirty="0">
                <a:latin typeface="Arial" panose="020B0604020202020204" pitchFamily="34" charset="0"/>
              </a:rPr>
              <a:t>: Total number of unique IP Addresses/Emails that retrieved browse imagery products from LANCE data providers, such as Rapid Response Browse Images and excludes the LANCE registered users.</a:t>
            </a:r>
            <a:br>
              <a:rPr lang="en-US" sz="1000" dirty="0">
                <a:latin typeface="Arial" panose="020B0604020202020204" pitchFamily="34" charset="0"/>
              </a:rPr>
            </a:br>
            <a:r>
              <a:rPr lang="en-US" sz="1000" dirty="0">
                <a:latin typeface="Arial" panose="020B0604020202020204" pitchFamily="34" charset="0"/>
              </a:rPr>
              <a:t/>
            </a:r>
            <a:br>
              <a:rPr lang="en-US" sz="1000" dirty="0">
                <a:latin typeface="Arial" panose="020B0604020202020204" pitchFamily="34" charset="0"/>
              </a:rPr>
            </a:br>
            <a:r>
              <a:rPr lang="en-US" sz="1000" b="1" dirty="0">
                <a:latin typeface="Arial" panose="020B0604020202020204" pitchFamily="34" charset="0"/>
              </a:rPr>
              <a:t>Web Site Visits:</a:t>
            </a:r>
            <a:r>
              <a:rPr lang="en-US" sz="1000" dirty="0">
                <a:latin typeface="Arial" panose="020B0604020202020204" pitchFamily="34" charset="0"/>
              </a:rPr>
              <a:t> Sum of web visits for LANCE data providers where a visit represents a user session not broken by more than 30 minutes and a duration of at least one minute</a:t>
            </a:r>
            <a:br>
              <a:rPr lang="en-US" sz="1000" dirty="0">
                <a:latin typeface="Arial" panose="020B0604020202020204" pitchFamily="34" charset="0"/>
              </a:rPr>
            </a:br>
            <a:r>
              <a:rPr lang="en-US" sz="1000" dirty="0">
                <a:latin typeface="Arial" panose="020B0604020202020204" pitchFamily="34" charset="0"/>
              </a:rPr>
              <a:t/>
            </a:r>
            <a:br>
              <a:rPr lang="en-US" sz="1000" dirty="0">
                <a:latin typeface="Arial" panose="020B0604020202020204" pitchFamily="34" charset="0"/>
              </a:rPr>
            </a:br>
            <a:r>
              <a:rPr lang="en-US" sz="1000" b="1" dirty="0">
                <a:latin typeface="Arial" panose="020B0604020202020204" pitchFamily="34" charset="0"/>
              </a:rPr>
              <a:t>Average Production Growth:</a:t>
            </a:r>
            <a:r>
              <a:rPr lang="en-US" sz="1000" dirty="0">
                <a:latin typeface="Arial" panose="020B0604020202020204" pitchFamily="34" charset="0"/>
              </a:rPr>
              <a:t>  Sum of the NRT data volume generated by all LANCE providers divided by the days in the year, including the NRT and NRT2 processing streams</a:t>
            </a:r>
            <a:br>
              <a:rPr lang="en-US" sz="1000" dirty="0">
                <a:latin typeface="Arial" panose="020B0604020202020204" pitchFamily="34" charset="0"/>
              </a:rPr>
            </a:br>
            <a:r>
              <a:rPr lang="en-US" sz="1000" dirty="0">
                <a:latin typeface="Arial" panose="020B0604020202020204" pitchFamily="34" charset="0"/>
              </a:rPr>
              <a:t/>
            </a:r>
            <a:br>
              <a:rPr lang="en-US" sz="1000" dirty="0">
                <a:latin typeface="Arial" panose="020B0604020202020204" pitchFamily="34" charset="0"/>
              </a:rPr>
            </a:br>
            <a:r>
              <a:rPr lang="en-US" sz="1000" b="1" dirty="0">
                <a:latin typeface="Arial" panose="020B0604020202020204" pitchFamily="34" charset="0"/>
              </a:rPr>
              <a:t>Total Production Volume:</a:t>
            </a:r>
            <a:r>
              <a:rPr lang="en-US" sz="1000" dirty="0">
                <a:latin typeface="Arial" panose="020B0604020202020204" pitchFamily="34" charset="0"/>
              </a:rPr>
              <a:t> Two weeks worth of production volume of the NRT/NRT2 data products, calculated by multiplying Average Production Growth by 14 (days) assuming the deletion of the NRT/NRT2 products two weeks after production</a:t>
            </a:r>
            <a:br>
              <a:rPr lang="en-US" sz="1000" dirty="0">
                <a:latin typeface="Arial" panose="020B0604020202020204" pitchFamily="34" charset="0"/>
              </a:rPr>
            </a:br>
            <a:r>
              <a:rPr lang="en-US" sz="1000" dirty="0">
                <a:latin typeface="Arial" panose="020B0604020202020204" pitchFamily="34" charset="0"/>
              </a:rPr>
              <a:t/>
            </a:r>
            <a:br>
              <a:rPr lang="en-US" sz="1000" dirty="0">
                <a:latin typeface="Arial" panose="020B0604020202020204" pitchFamily="34" charset="0"/>
              </a:rPr>
            </a:br>
            <a:r>
              <a:rPr lang="en-US" sz="1000" b="1" dirty="0">
                <a:latin typeface="Arial" panose="020B0604020202020204" pitchFamily="34" charset="0"/>
              </a:rPr>
              <a:t>End User Distribution Products:</a:t>
            </a:r>
            <a:r>
              <a:rPr lang="en-US" sz="1000" dirty="0">
                <a:latin typeface="Arial" panose="020B0604020202020204" pitchFamily="34" charset="0"/>
              </a:rPr>
              <a:t> Total number of products distributed from all reporting LANCE data providers</a:t>
            </a:r>
            <a:br>
              <a:rPr lang="en-US" sz="1000" dirty="0">
                <a:latin typeface="Arial" panose="020B0604020202020204" pitchFamily="34" charset="0"/>
              </a:rPr>
            </a:br>
            <a:r>
              <a:rPr lang="en-US" sz="1000" dirty="0">
                <a:latin typeface="Arial" panose="020B0604020202020204" pitchFamily="34" charset="0"/>
              </a:rPr>
              <a:t/>
            </a:r>
            <a:br>
              <a:rPr lang="en-US" sz="1000" dirty="0">
                <a:latin typeface="Arial" panose="020B0604020202020204" pitchFamily="34" charset="0"/>
              </a:rPr>
            </a:br>
            <a:r>
              <a:rPr lang="en-US" sz="1000" b="1" dirty="0">
                <a:latin typeface="Arial" panose="020B0604020202020204" pitchFamily="34" charset="0"/>
              </a:rPr>
              <a:t>End User Average Distribution Volume:</a:t>
            </a:r>
            <a:r>
              <a:rPr lang="en-US" sz="1000" dirty="0">
                <a:latin typeface="Arial" panose="020B0604020202020204" pitchFamily="34" charset="0"/>
              </a:rPr>
              <a:t>  Sum across reporting LANCE data providers of the data volume distributed for the fiscal year divided by the days in the year</a:t>
            </a:r>
            <a:r>
              <a:rPr lang="en-US" dirty="0"/>
              <a:t> </a:t>
            </a:r>
          </a:p>
        </p:txBody>
      </p:sp>
    </p:spTree>
    <p:extLst>
      <p:ext uri="{BB962C8B-B14F-4D97-AF65-F5344CB8AC3E}">
        <p14:creationId xmlns:p14="http://schemas.microsoft.com/office/powerpoint/2010/main" val="405987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32955" y="66765"/>
            <a:ext cx="8229600" cy="1219200"/>
          </a:xfrm>
        </p:spPr>
        <p:txBody>
          <a:bodyPr/>
          <a:lstStyle/>
          <a:p>
            <a:r>
              <a:rPr lang="en-US" b="1" dirty="0" smtClean="0"/>
              <a:t>Data Metrics</a:t>
            </a:r>
          </a:p>
        </p:txBody>
      </p:sp>
      <p:sp>
        <p:nvSpPr>
          <p:cNvPr id="8" name="Slide Number Placeholder 7"/>
          <p:cNvSpPr>
            <a:spLocks noGrp="1"/>
          </p:cNvSpPr>
          <p:nvPr>
            <p:ph type="sldNum" sz="quarter" idx="12"/>
          </p:nvPr>
        </p:nvSpPr>
        <p:spPr>
          <a:xfrm>
            <a:off x="6629400" y="6303334"/>
            <a:ext cx="2133600" cy="476250"/>
          </a:xfrm>
        </p:spPr>
        <p:txBody>
          <a:bodyPr/>
          <a:lstStyle/>
          <a:p>
            <a:fld id="{D3F7D843-6E7F-4947-ADC1-43E50453DB61}" type="slidenum">
              <a:rPr lang="en-US"/>
              <a:pPr/>
              <a:t>6</a:t>
            </a:fld>
            <a:endParaRPr lang="en-US" dirty="0"/>
          </a:p>
        </p:txBody>
      </p:sp>
      <p:sp>
        <p:nvSpPr>
          <p:cNvPr id="23556" name="TextBox 8"/>
          <p:cNvSpPr txBox="1">
            <a:spLocks noChangeArrowheads="1"/>
          </p:cNvSpPr>
          <p:nvPr/>
        </p:nvSpPr>
        <p:spPr bwMode="auto">
          <a:xfrm>
            <a:off x="228600" y="1523998"/>
            <a:ext cx="3810000" cy="3416320"/>
          </a:xfrm>
          <a:prstGeom prst="rect">
            <a:avLst/>
          </a:prstGeom>
          <a:noFill/>
          <a:ln w="9525">
            <a:noFill/>
            <a:miter lim="800000"/>
            <a:headEnd/>
            <a:tailEnd/>
          </a:ln>
        </p:spPr>
        <p:txBody>
          <a:bodyPr wrap="square">
            <a:spAutoFit/>
          </a:bodyPr>
          <a:lstStyle/>
          <a:p>
            <a:pPr indent="457200">
              <a:buFont typeface="Arial" charset="0"/>
              <a:buChar char="•"/>
            </a:pPr>
            <a:r>
              <a:rPr lang="en-US" sz="2400" b="1" dirty="0"/>
              <a:t>Ingest</a:t>
            </a:r>
          </a:p>
          <a:p>
            <a:pPr indent="457200">
              <a:buFont typeface="Arial" charset="0"/>
              <a:buChar char="•"/>
            </a:pPr>
            <a:r>
              <a:rPr lang="en-US" sz="2400" b="1" dirty="0"/>
              <a:t>Archive</a:t>
            </a:r>
          </a:p>
          <a:p>
            <a:pPr indent="457200">
              <a:buFont typeface="Arial" charset="0"/>
              <a:buChar char="•"/>
            </a:pPr>
            <a:r>
              <a:rPr lang="en-US" sz="2400" b="1" dirty="0"/>
              <a:t>Total Archive</a:t>
            </a:r>
          </a:p>
          <a:p>
            <a:pPr indent="457200">
              <a:buFont typeface="Arial" charset="0"/>
              <a:buChar char="•"/>
            </a:pPr>
            <a:r>
              <a:rPr lang="en-US" sz="2400" b="1" dirty="0"/>
              <a:t>Data Users</a:t>
            </a:r>
          </a:p>
          <a:p>
            <a:pPr lvl="1" indent="457200">
              <a:buFont typeface="Lucida Grande" pitchFamily="-65" charset="0"/>
              <a:buChar char="−"/>
            </a:pPr>
            <a:r>
              <a:rPr lang="en-US" sz="2400" b="1" dirty="0"/>
              <a:t>Distinct Users</a:t>
            </a:r>
          </a:p>
          <a:p>
            <a:pPr lvl="1" indent="457200">
              <a:buFont typeface="Lucida Grande" pitchFamily="-65" charset="0"/>
              <a:buChar char="−"/>
            </a:pPr>
            <a:r>
              <a:rPr lang="en-US" sz="2400" b="1" dirty="0"/>
              <a:t>Repeat Users</a:t>
            </a:r>
          </a:p>
          <a:p>
            <a:pPr lvl="1" indent="457200">
              <a:buFont typeface="Lucida Grande" pitchFamily="-65" charset="0"/>
              <a:buChar char="−"/>
            </a:pPr>
            <a:r>
              <a:rPr lang="en-US" sz="2400" b="1" dirty="0"/>
              <a:t>Top 20 </a:t>
            </a:r>
            <a:r>
              <a:rPr lang="en-US" sz="2400" b="1" dirty="0" smtClean="0"/>
              <a:t>Countries</a:t>
            </a:r>
          </a:p>
          <a:p>
            <a:pPr lvl="1" indent="457200">
              <a:buFont typeface="Lucida Grande" pitchFamily="-65" charset="0"/>
              <a:buChar char="−"/>
            </a:pPr>
            <a:r>
              <a:rPr lang="en-US" sz="2400" b="1" dirty="0" smtClean="0"/>
              <a:t>Foreign Distribution</a:t>
            </a:r>
            <a:endParaRPr lang="en-US" sz="2400" b="1" dirty="0"/>
          </a:p>
        </p:txBody>
      </p:sp>
      <p:sp>
        <p:nvSpPr>
          <p:cNvPr id="23557" name="TextBox 9"/>
          <p:cNvSpPr txBox="1">
            <a:spLocks noChangeArrowheads="1"/>
          </p:cNvSpPr>
          <p:nvPr/>
        </p:nvSpPr>
        <p:spPr bwMode="auto">
          <a:xfrm>
            <a:off x="2971800" y="1482789"/>
            <a:ext cx="6096000" cy="3046988"/>
          </a:xfrm>
          <a:prstGeom prst="rect">
            <a:avLst/>
          </a:prstGeom>
          <a:noFill/>
          <a:ln w="9525">
            <a:noFill/>
            <a:miter lim="800000"/>
            <a:headEnd/>
            <a:tailEnd/>
          </a:ln>
        </p:spPr>
        <p:txBody>
          <a:bodyPr wrap="square">
            <a:spAutoFit/>
          </a:bodyPr>
          <a:lstStyle/>
          <a:p>
            <a:pPr lvl="1" indent="457200">
              <a:buFont typeface="Arial" charset="0"/>
              <a:buChar char="•"/>
            </a:pPr>
            <a:r>
              <a:rPr lang="en-US" sz="2400" b="1" dirty="0"/>
              <a:t>Distribution</a:t>
            </a:r>
          </a:p>
          <a:p>
            <a:pPr lvl="2" indent="457200">
              <a:buFont typeface="Lucida Grande" pitchFamily="-65" charset="0"/>
              <a:buChar char="−"/>
            </a:pPr>
            <a:r>
              <a:rPr lang="en-US" sz="2400" b="1" dirty="0"/>
              <a:t>By </a:t>
            </a:r>
            <a:r>
              <a:rPr lang="en-US" sz="2400" b="1" dirty="0" smtClean="0"/>
              <a:t>DAAC</a:t>
            </a:r>
            <a:endParaRPr lang="en-US" sz="2400" b="1" dirty="0"/>
          </a:p>
          <a:p>
            <a:pPr lvl="2" indent="457200">
              <a:buFont typeface="Lucida Grande" pitchFamily="-65" charset="0"/>
              <a:buChar char="−"/>
            </a:pPr>
            <a:r>
              <a:rPr lang="en-US" sz="2400" b="1" dirty="0"/>
              <a:t>Volume by Domain</a:t>
            </a:r>
          </a:p>
          <a:p>
            <a:pPr lvl="2" indent="457200">
              <a:buFont typeface="Lucida Grande" pitchFamily="-65" charset="0"/>
              <a:buChar char="−"/>
            </a:pPr>
            <a:r>
              <a:rPr lang="en-US" sz="2400" b="1" dirty="0"/>
              <a:t>Products by </a:t>
            </a:r>
            <a:r>
              <a:rPr lang="en-US" sz="2400" b="1" dirty="0" smtClean="0"/>
              <a:t>Domain</a:t>
            </a:r>
          </a:p>
          <a:p>
            <a:pPr lvl="2" indent="457200">
              <a:buFont typeface="Lucida Grande" pitchFamily="-65" charset="0"/>
              <a:buChar char="−"/>
            </a:pPr>
            <a:r>
              <a:rPr lang="en-US" sz="2400" b="1" dirty="0"/>
              <a:t>Products by Product </a:t>
            </a:r>
            <a:r>
              <a:rPr lang="en-US" sz="2400" b="1" dirty="0" smtClean="0"/>
              <a:t>Level </a:t>
            </a:r>
            <a:r>
              <a:rPr lang="en-US" sz="2400" b="1" dirty="0"/>
              <a:t>(</a:t>
            </a:r>
            <a:r>
              <a:rPr lang="en-US" b="1" dirty="0">
                <a:solidFill>
                  <a:srgbClr val="FF0000"/>
                </a:solidFill>
              </a:rPr>
              <a:t>New</a:t>
            </a:r>
            <a:r>
              <a:rPr lang="en-US" sz="2400" b="1" dirty="0" smtClean="0"/>
              <a:t>)</a:t>
            </a:r>
          </a:p>
          <a:p>
            <a:pPr lvl="2" indent="457200">
              <a:buFont typeface="Lucida Grande" pitchFamily="-65" charset="0"/>
              <a:buChar char="−"/>
            </a:pPr>
            <a:r>
              <a:rPr lang="en-US" sz="2400" b="1" dirty="0" smtClean="0"/>
              <a:t>Top </a:t>
            </a:r>
            <a:r>
              <a:rPr lang="en-US" sz="2400" b="1" dirty="0"/>
              <a:t>20 </a:t>
            </a:r>
            <a:r>
              <a:rPr lang="en-US" sz="2400" b="1" dirty="0" smtClean="0"/>
              <a:t>Countries</a:t>
            </a:r>
          </a:p>
          <a:p>
            <a:pPr lvl="2" indent="457200">
              <a:buFont typeface="Lucida Grande" pitchFamily="-65" charset="0"/>
              <a:buChar char="−"/>
            </a:pPr>
            <a:r>
              <a:rPr lang="en-US" sz="2400" b="1" dirty="0" smtClean="0"/>
              <a:t>Unique Product Count</a:t>
            </a:r>
          </a:p>
          <a:p>
            <a:pPr lvl="2" indent="457200">
              <a:buFont typeface="Lucida Grande" pitchFamily="-65" charset="0"/>
              <a:buChar char="−"/>
            </a:pPr>
            <a:r>
              <a:rPr lang="en-US" sz="2400" b="1" dirty="0"/>
              <a:t>Top 10 </a:t>
            </a:r>
            <a:r>
              <a:rPr lang="en-US" sz="2400" b="1" dirty="0" smtClean="0"/>
              <a:t>Products</a:t>
            </a:r>
            <a:endParaRPr lang="en-US" sz="2400" b="1" dirty="0"/>
          </a:p>
        </p:txBody>
      </p:sp>
      <p:sp>
        <p:nvSpPr>
          <p:cNvPr id="23558" name="Date Placeholder 8"/>
          <p:cNvSpPr>
            <a:spLocks noGrp="1"/>
          </p:cNvSpPr>
          <p:nvPr>
            <p:ph type="dt" sz="quarter" idx="10"/>
          </p:nvPr>
        </p:nvSpPr>
        <p:spPr>
          <a:xfrm>
            <a:off x="457200" y="6324600"/>
            <a:ext cx="2133600" cy="476250"/>
          </a:xfrm>
          <a:noFill/>
        </p:spPr>
        <p:txBody>
          <a:bodyPr/>
          <a:lstStyle/>
          <a:p>
            <a:r>
              <a:rPr lang="en-US" smtClean="0"/>
              <a:t>January 2015</a:t>
            </a:r>
            <a:endParaRPr lang="en-US" dirty="0"/>
          </a:p>
        </p:txBody>
      </p:sp>
      <p:sp>
        <p:nvSpPr>
          <p:cNvPr id="23559" name="Footer Placeholder 9"/>
          <p:cNvSpPr>
            <a:spLocks noGrp="1"/>
          </p:cNvSpPr>
          <p:nvPr>
            <p:ph type="ftr" sz="quarter" idx="11"/>
          </p:nvPr>
        </p:nvSpPr>
        <p:spPr>
          <a:xfrm>
            <a:off x="3124200" y="6324600"/>
            <a:ext cx="2895600" cy="476250"/>
          </a:xfrm>
          <a:noFill/>
        </p:spPr>
        <p:txBody>
          <a:bodyPr/>
          <a:lstStyle/>
          <a:p>
            <a:r>
              <a:rPr lang="en-US" smtClean="0"/>
              <a:t>FY2014 Annual Report</a:t>
            </a:r>
            <a:endParaRPr lang="en-US" dirty="0"/>
          </a:p>
        </p:txBody>
      </p:sp>
      <p:sp>
        <p:nvSpPr>
          <p:cNvPr id="9" name="TextBox 8"/>
          <p:cNvSpPr txBox="1">
            <a:spLocks noChangeArrowheads="1"/>
          </p:cNvSpPr>
          <p:nvPr/>
        </p:nvSpPr>
        <p:spPr bwMode="auto">
          <a:xfrm>
            <a:off x="2743200" y="4726601"/>
            <a:ext cx="3886200" cy="1569660"/>
          </a:xfrm>
          <a:prstGeom prst="rect">
            <a:avLst/>
          </a:prstGeom>
          <a:noFill/>
          <a:ln w="9525">
            <a:noFill/>
            <a:miter lim="800000"/>
            <a:headEnd/>
            <a:tailEnd/>
          </a:ln>
        </p:spPr>
        <p:txBody>
          <a:bodyPr wrap="square">
            <a:spAutoFit/>
          </a:bodyPr>
          <a:lstStyle/>
          <a:p>
            <a:pPr marL="342900" lvl="2" indent="-342900">
              <a:buFont typeface="Arial" pitchFamily="34" charset="0"/>
              <a:buChar char="•"/>
            </a:pPr>
            <a:r>
              <a:rPr lang="en-US" sz="2400" b="1" dirty="0" smtClean="0"/>
              <a:t>Near Real-time Products</a:t>
            </a:r>
          </a:p>
          <a:p>
            <a:pPr lvl="1" indent="457200">
              <a:buFont typeface="Lucida Grande" pitchFamily="-65" charset="0"/>
              <a:buChar char="−"/>
            </a:pPr>
            <a:r>
              <a:rPr lang="en-US" sz="2400" b="1" dirty="0"/>
              <a:t>P</a:t>
            </a:r>
            <a:r>
              <a:rPr lang="en-US" sz="2400" b="1" dirty="0" smtClean="0"/>
              <a:t>roduction</a:t>
            </a:r>
          </a:p>
          <a:p>
            <a:pPr lvl="1" indent="457200">
              <a:buFont typeface="Lucida Grande" pitchFamily="-65" charset="0"/>
              <a:buChar char="−"/>
            </a:pPr>
            <a:r>
              <a:rPr lang="en-US" sz="2400" b="1" dirty="0" smtClean="0"/>
              <a:t>Distribution</a:t>
            </a:r>
            <a:endParaRPr lang="en-US"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9491" y="0"/>
            <a:ext cx="8229600" cy="715963"/>
          </a:xfrm>
        </p:spPr>
        <p:txBody>
          <a:bodyPr/>
          <a:lstStyle/>
          <a:p>
            <a:pPr eaLnBrk="1" hangingPunct="1"/>
            <a:r>
              <a:rPr lang="en-US" sz="3600" b="1" dirty="0" smtClean="0"/>
              <a:t>Ingest</a:t>
            </a:r>
          </a:p>
        </p:txBody>
      </p:sp>
      <p:sp>
        <p:nvSpPr>
          <p:cNvPr id="8" name="Slide Number Placeholder 7"/>
          <p:cNvSpPr>
            <a:spLocks noGrp="1"/>
          </p:cNvSpPr>
          <p:nvPr>
            <p:ph type="sldNum" sz="quarter" idx="12"/>
          </p:nvPr>
        </p:nvSpPr>
        <p:spPr>
          <a:xfrm>
            <a:off x="6629400" y="6303334"/>
            <a:ext cx="2133600" cy="476250"/>
          </a:xfrm>
        </p:spPr>
        <p:txBody>
          <a:bodyPr/>
          <a:lstStyle/>
          <a:p>
            <a:fld id="{C54AF7C9-4732-43CC-A962-1DFF49D62D4F}" type="slidenum">
              <a:rPr lang="en-US"/>
              <a:pPr/>
              <a:t>7</a:t>
            </a:fld>
            <a:endParaRPr lang="en-US" dirty="0"/>
          </a:p>
        </p:txBody>
      </p:sp>
      <p:sp>
        <p:nvSpPr>
          <p:cNvPr id="24583" name="Date Placeholder 9"/>
          <p:cNvSpPr>
            <a:spLocks noGrp="1"/>
          </p:cNvSpPr>
          <p:nvPr>
            <p:ph type="dt" sz="quarter" idx="10"/>
          </p:nvPr>
        </p:nvSpPr>
        <p:spPr>
          <a:xfrm>
            <a:off x="457200" y="6324600"/>
            <a:ext cx="2133600" cy="476250"/>
          </a:xfrm>
          <a:noFill/>
        </p:spPr>
        <p:txBody>
          <a:bodyPr/>
          <a:lstStyle/>
          <a:p>
            <a:r>
              <a:rPr lang="en-US" smtClean="0"/>
              <a:t>January 2015</a:t>
            </a:r>
            <a:endParaRPr lang="en-US" dirty="0"/>
          </a:p>
        </p:txBody>
      </p:sp>
      <p:sp>
        <p:nvSpPr>
          <p:cNvPr id="24584" name="Footer Placeholder 10"/>
          <p:cNvSpPr>
            <a:spLocks noGrp="1"/>
          </p:cNvSpPr>
          <p:nvPr>
            <p:ph type="ftr" sz="quarter" idx="11"/>
          </p:nvPr>
        </p:nvSpPr>
        <p:spPr>
          <a:xfrm>
            <a:off x="3124200" y="6324600"/>
            <a:ext cx="2895600" cy="476250"/>
          </a:xfrm>
          <a:noFill/>
        </p:spPr>
        <p:txBody>
          <a:bodyPr/>
          <a:lstStyle/>
          <a:p>
            <a:r>
              <a:rPr lang="en-US" smtClean="0"/>
              <a:t>FY2014 Annual Report</a:t>
            </a:r>
            <a:endParaRPr lang="en-US" dirty="0"/>
          </a:p>
        </p:txBody>
      </p:sp>
      <p:sp>
        <p:nvSpPr>
          <p:cNvPr id="3" name="Rectangle 2"/>
          <p:cNvSpPr/>
          <p:nvPr/>
        </p:nvSpPr>
        <p:spPr>
          <a:xfrm>
            <a:off x="616518" y="1051526"/>
            <a:ext cx="4239494" cy="1600438"/>
          </a:xfrm>
          <a:prstGeom prst="rect">
            <a:avLst/>
          </a:prstGeom>
        </p:spPr>
        <p:txBody>
          <a:bodyPr wrap="square">
            <a:spAutoFit/>
          </a:bodyPr>
          <a:lstStyle/>
          <a:p>
            <a:r>
              <a:rPr lang="en-US" sz="1400" dirty="0">
                <a:latin typeface="Arial" panose="020B0604020202020204" pitchFamily="34" charset="0"/>
              </a:rPr>
              <a:t>Ingest is the amount of data coming into a DAAC over a period of time and includes all product levels.  For this report, the data is presented as the amount of data entered into each DAAC during FY2014.  The sum of all data centers is the total ingest for EOSDIS. OBPG and ORNL are unable to provide ingest metrics at this time.</a:t>
            </a:r>
            <a:r>
              <a:rPr lang="en-US" sz="1400" dirty="0"/>
              <a:t> </a:t>
            </a:r>
          </a:p>
        </p:txBody>
      </p:sp>
      <p:pic>
        <p:nvPicPr>
          <p:cNvPr id="4" name="Picture 3"/>
          <p:cNvPicPr>
            <a:picLocks noChangeAspect="1"/>
          </p:cNvPicPr>
          <p:nvPr/>
        </p:nvPicPr>
        <p:blipFill>
          <a:blip r:embed="rId3"/>
          <a:stretch>
            <a:fillRect/>
          </a:stretch>
        </p:blipFill>
        <p:spPr>
          <a:xfrm>
            <a:off x="457200" y="2743200"/>
            <a:ext cx="4552950" cy="2619375"/>
          </a:xfrm>
          <a:prstGeom prst="rect">
            <a:avLst/>
          </a:prstGeom>
        </p:spPr>
      </p:pic>
      <p:pic>
        <p:nvPicPr>
          <p:cNvPr id="9" name="Picture 8"/>
          <p:cNvPicPr>
            <a:picLocks noChangeAspect="1"/>
          </p:cNvPicPr>
          <p:nvPr/>
        </p:nvPicPr>
        <p:blipFill>
          <a:blip r:embed="rId4"/>
          <a:stretch>
            <a:fillRect/>
          </a:stretch>
        </p:blipFill>
        <p:spPr>
          <a:xfrm>
            <a:off x="5257800" y="609600"/>
            <a:ext cx="3664014" cy="559051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sz="quarter"/>
          </p:nvPr>
        </p:nvSpPr>
        <p:spPr>
          <a:xfrm>
            <a:off x="2438400" y="0"/>
            <a:ext cx="3581400" cy="944563"/>
          </a:xfrm>
        </p:spPr>
        <p:txBody>
          <a:bodyPr/>
          <a:lstStyle/>
          <a:p>
            <a:pPr eaLnBrk="1" hangingPunct="1"/>
            <a:r>
              <a:rPr lang="en-US" sz="3600" b="1" dirty="0" smtClean="0"/>
              <a:t>Archive</a:t>
            </a:r>
          </a:p>
        </p:txBody>
      </p:sp>
      <p:sp>
        <p:nvSpPr>
          <p:cNvPr id="8" name="Slide Number Placeholder 7"/>
          <p:cNvSpPr>
            <a:spLocks noGrp="1"/>
          </p:cNvSpPr>
          <p:nvPr>
            <p:ph type="sldNum" sz="quarter" idx="12"/>
          </p:nvPr>
        </p:nvSpPr>
        <p:spPr>
          <a:xfrm>
            <a:off x="6629400" y="6303334"/>
            <a:ext cx="2133600" cy="476250"/>
          </a:xfrm>
        </p:spPr>
        <p:txBody>
          <a:bodyPr/>
          <a:lstStyle/>
          <a:p>
            <a:fld id="{35F5B6F0-5915-4469-B419-71B546C70605}" type="slidenum">
              <a:rPr lang="en-US"/>
              <a:pPr/>
              <a:t>8</a:t>
            </a:fld>
            <a:endParaRPr lang="en-US" dirty="0"/>
          </a:p>
        </p:txBody>
      </p:sp>
      <p:sp>
        <p:nvSpPr>
          <p:cNvPr id="26631" name="Date Placeholder 9"/>
          <p:cNvSpPr>
            <a:spLocks noGrp="1"/>
          </p:cNvSpPr>
          <p:nvPr>
            <p:ph type="dt" sz="quarter" idx="10"/>
          </p:nvPr>
        </p:nvSpPr>
        <p:spPr>
          <a:xfrm>
            <a:off x="457200" y="6324600"/>
            <a:ext cx="2133600" cy="476250"/>
          </a:xfrm>
          <a:noFill/>
        </p:spPr>
        <p:txBody>
          <a:bodyPr/>
          <a:lstStyle/>
          <a:p>
            <a:r>
              <a:rPr lang="en-US" smtClean="0"/>
              <a:t>January 2015</a:t>
            </a:r>
            <a:endParaRPr lang="en-US" dirty="0"/>
          </a:p>
        </p:txBody>
      </p:sp>
      <p:sp>
        <p:nvSpPr>
          <p:cNvPr id="26632" name="Footer Placeholder 10"/>
          <p:cNvSpPr>
            <a:spLocks noGrp="1"/>
          </p:cNvSpPr>
          <p:nvPr>
            <p:ph type="ftr" sz="quarter" idx="11"/>
          </p:nvPr>
        </p:nvSpPr>
        <p:spPr>
          <a:xfrm>
            <a:off x="3124200" y="6324600"/>
            <a:ext cx="2895600" cy="476250"/>
          </a:xfrm>
          <a:noFill/>
        </p:spPr>
        <p:txBody>
          <a:bodyPr/>
          <a:lstStyle/>
          <a:p>
            <a:r>
              <a:rPr lang="en-US" smtClean="0"/>
              <a:t>FY2014 Annual Report</a:t>
            </a:r>
            <a:endParaRPr lang="en-US" dirty="0"/>
          </a:p>
        </p:txBody>
      </p:sp>
      <p:sp>
        <p:nvSpPr>
          <p:cNvPr id="3" name="Rectangle 2"/>
          <p:cNvSpPr/>
          <p:nvPr/>
        </p:nvSpPr>
        <p:spPr>
          <a:xfrm>
            <a:off x="685800" y="920318"/>
            <a:ext cx="3581400" cy="1384995"/>
          </a:xfrm>
          <a:prstGeom prst="rect">
            <a:avLst/>
          </a:prstGeom>
        </p:spPr>
        <p:txBody>
          <a:bodyPr wrap="square">
            <a:spAutoFit/>
          </a:bodyPr>
          <a:lstStyle/>
          <a:p>
            <a:r>
              <a:rPr lang="en-US" sz="1400" dirty="0">
                <a:latin typeface="Arial" panose="020B0604020202020204" pitchFamily="34" charset="0"/>
              </a:rPr>
              <a:t>This table shows the amount of data added to the archive during FY2014 and includes all products levels.  Archive metrics for OBPG and NSIDC V0 are not available at this time. NRT data are excluded in this table.</a:t>
            </a:r>
            <a:r>
              <a:rPr lang="en-US" sz="1400" dirty="0"/>
              <a:t> </a:t>
            </a:r>
          </a:p>
        </p:txBody>
      </p:sp>
      <p:pic>
        <p:nvPicPr>
          <p:cNvPr id="2" name="Picture 1"/>
          <p:cNvPicPr>
            <a:picLocks noChangeAspect="1"/>
          </p:cNvPicPr>
          <p:nvPr/>
        </p:nvPicPr>
        <p:blipFill>
          <a:blip r:embed="rId2"/>
          <a:stretch>
            <a:fillRect/>
          </a:stretch>
        </p:blipFill>
        <p:spPr>
          <a:xfrm>
            <a:off x="446809" y="2438400"/>
            <a:ext cx="4248150" cy="2819400"/>
          </a:xfrm>
          <a:prstGeom prst="rect">
            <a:avLst/>
          </a:prstGeom>
        </p:spPr>
      </p:pic>
      <p:pic>
        <p:nvPicPr>
          <p:cNvPr id="5" name="Picture 4"/>
          <p:cNvPicPr>
            <a:picLocks noChangeAspect="1"/>
          </p:cNvPicPr>
          <p:nvPr/>
        </p:nvPicPr>
        <p:blipFill>
          <a:blip r:embed="rId3"/>
          <a:stretch>
            <a:fillRect/>
          </a:stretch>
        </p:blipFill>
        <p:spPr>
          <a:xfrm>
            <a:off x="4953000" y="944563"/>
            <a:ext cx="3657917" cy="49869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47900" y="127694"/>
            <a:ext cx="4648200" cy="902529"/>
          </a:xfrm>
        </p:spPr>
        <p:txBody>
          <a:bodyPr/>
          <a:lstStyle/>
          <a:p>
            <a:pPr eaLnBrk="1" hangingPunct="1"/>
            <a:r>
              <a:rPr lang="en-US" sz="3600" b="1" dirty="0" smtClean="0"/>
              <a:t>Total Archive Size</a:t>
            </a:r>
            <a:r>
              <a:rPr lang="en-US" sz="2000" b="1" dirty="0" smtClean="0"/>
              <a:t/>
            </a:r>
            <a:br>
              <a:rPr lang="en-US" sz="2000" b="1" dirty="0" smtClean="0"/>
            </a:br>
            <a:endParaRPr lang="en-US" sz="2000" b="1" dirty="0" smtClean="0"/>
          </a:p>
        </p:txBody>
      </p:sp>
      <p:sp>
        <p:nvSpPr>
          <p:cNvPr id="7" name="Slide Number Placeholder 6"/>
          <p:cNvSpPr>
            <a:spLocks noGrp="1"/>
          </p:cNvSpPr>
          <p:nvPr>
            <p:ph type="sldNum" sz="quarter" idx="12"/>
          </p:nvPr>
        </p:nvSpPr>
        <p:spPr>
          <a:xfrm>
            <a:off x="6629400" y="6303334"/>
            <a:ext cx="2133600" cy="476250"/>
          </a:xfrm>
        </p:spPr>
        <p:txBody>
          <a:bodyPr/>
          <a:lstStyle/>
          <a:p>
            <a:fld id="{5F281EC5-BDE5-40C4-87B1-BCC6EAA4655A}" type="slidenum">
              <a:rPr lang="en-US"/>
              <a:pPr/>
              <a:t>9</a:t>
            </a:fld>
            <a:endParaRPr lang="en-US" dirty="0"/>
          </a:p>
        </p:txBody>
      </p:sp>
      <p:sp>
        <p:nvSpPr>
          <p:cNvPr id="27655" name="Date Placeholder 8"/>
          <p:cNvSpPr>
            <a:spLocks noGrp="1"/>
          </p:cNvSpPr>
          <p:nvPr>
            <p:ph type="dt" sz="quarter" idx="10"/>
          </p:nvPr>
        </p:nvSpPr>
        <p:spPr>
          <a:xfrm>
            <a:off x="457200" y="6324600"/>
            <a:ext cx="2133600" cy="476250"/>
          </a:xfrm>
          <a:noFill/>
        </p:spPr>
        <p:txBody>
          <a:bodyPr/>
          <a:lstStyle/>
          <a:p>
            <a:r>
              <a:rPr lang="en-US" smtClean="0"/>
              <a:t>January 2015</a:t>
            </a:r>
            <a:endParaRPr lang="en-US" dirty="0"/>
          </a:p>
        </p:txBody>
      </p:sp>
      <p:sp>
        <p:nvSpPr>
          <p:cNvPr id="27656" name="Footer Placeholder 9"/>
          <p:cNvSpPr>
            <a:spLocks noGrp="1"/>
          </p:cNvSpPr>
          <p:nvPr>
            <p:ph type="ftr" sz="quarter" idx="11"/>
          </p:nvPr>
        </p:nvSpPr>
        <p:spPr>
          <a:xfrm>
            <a:off x="3124200" y="6324600"/>
            <a:ext cx="2895600" cy="476250"/>
          </a:xfrm>
          <a:noFill/>
        </p:spPr>
        <p:txBody>
          <a:bodyPr/>
          <a:lstStyle/>
          <a:p>
            <a:r>
              <a:rPr lang="en-US" smtClean="0"/>
              <a:t>FY2014 Annual Report</a:t>
            </a:r>
            <a:endParaRPr lang="en-US" dirty="0"/>
          </a:p>
        </p:txBody>
      </p:sp>
      <p:sp>
        <p:nvSpPr>
          <p:cNvPr id="10" name="TextBox 9"/>
          <p:cNvSpPr txBox="1"/>
          <p:nvPr/>
        </p:nvSpPr>
        <p:spPr>
          <a:xfrm>
            <a:off x="656359" y="4857665"/>
            <a:ext cx="4191000" cy="1015663"/>
          </a:xfrm>
          <a:prstGeom prst="rect">
            <a:avLst/>
          </a:prstGeom>
          <a:noFill/>
        </p:spPr>
        <p:txBody>
          <a:bodyPr wrap="square" rtlCol="0">
            <a:spAutoFit/>
          </a:bodyPr>
          <a:lstStyle/>
          <a:p>
            <a:pPr marL="228600" indent="-228600"/>
            <a:r>
              <a:rPr lang="en-US" dirty="0" smtClean="0"/>
              <a:t>*     ASDC archive size is based on the archive values for LaRC  </a:t>
            </a:r>
            <a:r>
              <a:rPr lang="en-US" dirty="0" err="1" smtClean="0"/>
              <a:t>ANGe</a:t>
            </a:r>
            <a:r>
              <a:rPr lang="en-US" dirty="0" smtClean="0"/>
              <a:t> provided by Lindsay Parker of  ASDC</a:t>
            </a:r>
          </a:p>
          <a:p>
            <a:pPr marL="228600" indent="-228600"/>
            <a:r>
              <a:rPr lang="en-US" dirty="0" smtClean="0"/>
              <a:t>**   CDDIS archive size provided by Carey Noll of CDDIS</a:t>
            </a:r>
          </a:p>
          <a:p>
            <a:pPr marL="228600" indent="-228600"/>
            <a:r>
              <a:rPr lang="en-US" dirty="0" smtClean="0"/>
              <a:t>***  ORNL archive values were provided by B. </a:t>
            </a:r>
            <a:r>
              <a:rPr lang="en-US" dirty="0" err="1" smtClean="0"/>
              <a:t>McMurry</a:t>
            </a:r>
            <a:r>
              <a:rPr lang="en-US" dirty="0" smtClean="0"/>
              <a:t> of ORNL</a:t>
            </a:r>
          </a:p>
        </p:txBody>
      </p:sp>
      <p:sp>
        <p:nvSpPr>
          <p:cNvPr id="5" name="Rectangle 4"/>
          <p:cNvSpPr/>
          <p:nvPr/>
        </p:nvSpPr>
        <p:spPr>
          <a:xfrm>
            <a:off x="666750" y="874651"/>
            <a:ext cx="3848100" cy="954107"/>
          </a:xfrm>
          <a:prstGeom prst="rect">
            <a:avLst/>
          </a:prstGeom>
        </p:spPr>
        <p:txBody>
          <a:bodyPr wrap="square">
            <a:spAutoFit/>
          </a:bodyPr>
          <a:lstStyle/>
          <a:p>
            <a:r>
              <a:rPr lang="en-US" sz="1400" dirty="0">
                <a:latin typeface="Arial" panose="020B0604020202020204" pitchFamily="34" charset="0"/>
              </a:rPr>
              <a:t>The Total Archive Size describes the EOSDIS archive at the end of FY2014. This includes all data (including ancillary) but not data marked for deletion.</a:t>
            </a:r>
            <a:r>
              <a:rPr lang="en-US" sz="1400" dirty="0"/>
              <a:t> </a:t>
            </a:r>
          </a:p>
        </p:txBody>
      </p:sp>
      <p:pic>
        <p:nvPicPr>
          <p:cNvPr id="2" name="Picture 1"/>
          <p:cNvPicPr>
            <a:picLocks noChangeAspect="1"/>
          </p:cNvPicPr>
          <p:nvPr/>
        </p:nvPicPr>
        <p:blipFill>
          <a:blip r:embed="rId2"/>
          <a:stretch>
            <a:fillRect/>
          </a:stretch>
        </p:blipFill>
        <p:spPr>
          <a:xfrm>
            <a:off x="4890342" y="874651"/>
            <a:ext cx="4011516" cy="4913802"/>
          </a:xfrm>
          <a:prstGeom prst="rect">
            <a:avLst/>
          </a:prstGeom>
        </p:spPr>
      </p:pic>
      <p:pic>
        <p:nvPicPr>
          <p:cNvPr id="3" name="Picture 2"/>
          <p:cNvPicPr>
            <a:picLocks noChangeAspect="1"/>
          </p:cNvPicPr>
          <p:nvPr/>
        </p:nvPicPr>
        <p:blipFill>
          <a:blip r:embed="rId3"/>
          <a:stretch>
            <a:fillRect/>
          </a:stretch>
        </p:blipFill>
        <p:spPr>
          <a:xfrm>
            <a:off x="757237" y="1921852"/>
            <a:ext cx="3667125" cy="2819400"/>
          </a:xfrm>
          <a:prstGeom prst="rect">
            <a:avLst/>
          </a:prstGeom>
        </p:spPr>
      </p:pic>
      <p:sp>
        <p:nvSpPr>
          <p:cNvPr id="4" name="TextBox 3"/>
          <p:cNvSpPr txBox="1"/>
          <p:nvPr/>
        </p:nvSpPr>
        <p:spPr>
          <a:xfrm>
            <a:off x="1143000" y="2267938"/>
            <a:ext cx="228600" cy="307777"/>
          </a:xfrm>
          <a:prstGeom prst="rect">
            <a:avLst/>
          </a:prstGeom>
          <a:noFill/>
        </p:spPr>
        <p:txBody>
          <a:bodyPr wrap="square" rtlCol="0">
            <a:spAutoFit/>
          </a:bodyPr>
          <a:lstStyle/>
          <a:p>
            <a:r>
              <a:rPr lang="en-US" sz="1400" b="1" dirty="0" smtClean="0"/>
              <a:t>*</a:t>
            </a:r>
            <a:endParaRPr lang="en-US" sz="1400" b="1" dirty="0"/>
          </a:p>
        </p:txBody>
      </p:sp>
      <p:sp>
        <p:nvSpPr>
          <p:cNvPr id="14" name="TextBox 13"/>
          <p:cNvSpPr txBox="1"/>
          <p:nvPr/>
        </p:nvSpPr>
        <p:spPr>
          <a:xfrm>
            <a:off x="1215736" y="2692128"/>
            <a:ext cx="381000" cy="307777"/>
          </a:xfrm>
          <a:prstGeom prst="rect">
            <a:avLst/>
          </a:prstGeom>
          <a:noFill/>
        </p:spPr>
        <p:txBody>
          <a:bodyPr wrap="square" rtlCol="0">
            <a:spAutoFit/>
          </a:bodyPr>
          <a:lstStyle/>
          <a:p>
            <a:r>
              <a:rPr lang="en-US" sz="1400" b="1" dirty="0" smtClean="0"/>
              <a:t>**</a:t>
            </a:r>
            <a:endParaRPr lang="en-US" sz="1400" b="1" dirty="0"/>
          </a:p>
        </p:txBody>
      </p:sp>
      <p:sp>
        <p:nvSpPr>
          <p:cNvPr id="15" name="TextBox 14"/>
          <p:cNvSpPr txBox="1"/>
          <p:nvPr/>
        </p:nvSpPr>
        <p:spPr>
          <a:xfrm>
            <a:off x="1132609" y="3865418"/>
            <a:ext cx="450154" cy="307777"/>
          </a:xfrm>
          <a:prstGeom prst="rect">
            <a:avLst/>
          </a:prstGeom>
          <a:noFill/>
        </p:spPr>
        <p:txBody>
          <a:bodyPr wrap="square" rtlCol="0">
            <a:spAutoFit/>
          </a:bodyPr>
          <a:lstStyle/>
          <a:p>
            <a:r>
              <a:rPr lang="en-US" sz="1400" b="1" dirty="0" smtClean="0"/>
              <a:t>***</a:t>
            </a:r>
            <a:endParaRPr lang="en-US" sz="1400" b="1"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22877</TotalTime>
  <Words>2770</Words>
  <Application>Microsoft Office PowerPoint</Application>
  <PresentationFormat>On-screen Show (4:3)</PresentationFormat>
  <Paragraphs>291</Paragraphs>
  <Slides>46</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1" baseType="lpstr">
      <vt:lpstr>Arial</vt:lpstr>
      <vt:lpstr>Lucida Grande</vt:lpstr>
      <vt:lpstr>ヒラギノ角ゴ Pro W3</vt:lpstr>
      <vt:lpstr>Default Design</vt:lpstr>
      <vt:lpstr>Worksheet</vt:lpstr>
      <vt:lpstr>EOSDIS FY2014  Annual Metrics Report</vt:lpstr>
      <vt:lpstr>Preface</vt:lpstr>
      <vt:lpstr>Introduction</vt:lpstr>
      <vt:lpstr>EOSDIS Summary</vt:lpstr>
      <vt:lpstr>PowerPoint Presentation</vt:lpstr>
      <vt:lpstr>Data Metrics</vt:lpstr>
      <vt:lpstr>Ingest</vt:lpstr>
      <vt:lpstr>Archive</vt:lpstr>
      <vt:lpstr>Total Archive Size </vt:lpstr>
      <vt:lpstr>Distribution By DAAC</vt:lpstr>
      <vt:lpstr>Volume Distributed By Domain</vt:lpstr>
      <vt:lpstr>Product Distribution By Domain</vt:lpstr>
      <vt:lpstr>PowerPoint Presentation</vt:lpstr>
      <vt:lpstr>Data Distribution - Top 20 Countries</vt:lpstr>
      <vt:lpstr>PowerPoint Presentation</vt:lpstr>
      <vt:lpstr>Data Distribution - Top 10 Products</vt:lpstr>
      <vt:lpstr>Distinct Data Users</vt:lpstr>
      <vt:lpstr>Repeat Data Users</vt:lpstr>
      <vt:lpstr>Data Users - Top 20 Countries</vt:lpstr>
      <vt:lpstr>PowerPoint Presentation</vt:lpstr>
      <vt:lpstr>PowerPoint Presentation</vt:lpstr>
      <vt:lpstr>PowerPoint Presentation</vt:lpstr>
      <vt:lpstr>Web Metrics</vt:lpstr>
      <vt:lpstr>Web Visitors and Visits</vt:lpstr>
      <vt:lpstr>PowerPoint Presentation</vt:lpstr>
      <vt:lpstr>Repeat Web Visitors</vt:lpstr>
      <vt:lpstr>Top 20 Domains By # of Web Visitors</vt:lpstr>
      <vt:lpstr>Earthdata Top 20 Domains By  # of Web Visitors</vt:lpstr>
      <vt:lpstr>Top 20 Countries By # Web Visits</vt:lpstr>
      <vt:lpstr>Earthdata Top 20 Countries By  # Web Visits</vt:lpstr>
      <vt:lpstr>PowerPoint Presentation</vt:lpstr>
      <vt:lpstr>Total Users and Trends</vt:lpstr>
      <vt:lpstr>PowerPoint Presentation</vt:lpstr>
      <vt:lpstr>Total Archive Trend</vt:lpstr>
      <vt:lpstr>Data Volume Distribution Trend</vt:lpstr>
      <vt:lpstr>Data Product Distribution Trend</vt:lpstr>
      <vt:lpstr>PowerPoint Presentation</vt:lpstr>
      <vt:lpstr>Top 10 Products Trend by Volume FY2013 – FY2014</vt:lpstr>
      <vt:lpstr>Top 10 Products Trend by # of Files FY2013 – FY2014</vt:lpstr>
      <vt:lpstr>Known U.S. – Foreign Product Distribution Trend</vt:lpstr>
      <vt:lpstr>Web Trends</vt:lpstr>
      <vt:lpstr>Earthdata Web Trends</vt:lpstr>
      <vt:lpstr>Daily Data Availability in EMS for FY</vt:lpstr>
      <vt:lpstr>Definitions (1 of 3)</vt:lpstr>
      <vt:lpstr>Definitions (2 of 3)</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EOSDIS FY14 Annual Report</dc:title>
  <dc:creator>Lalit Wanchoo</dc:creator>
  <cp:lastModifiedBy>Lalit Wanchoo</cp:lastModifiedBy>
  <cp:revision>662</cp:revision>
  <cp:lastPrinted>2009-04-01T19:02:39Z</cp:lastPrinted>
  <dcterms:created xsi:type="dcterms:W3CDTF">2009-04-14T20:34:54Z</dcterms:created>
  <dcterms:modified xsi:type="dcterms:W3CDTF">2015-02-18T19:48:00Z</dcterms:modified>
</cp:coreProperties>
</file>