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8"/>
  </p:notesMasterIdLst>
  <p:handoutMasterIdLst>
    <p:handoutMasterId r:id="rId39"/>
  </p:handoutMasterIdLst>
  <p:sldIdLst>
    <p:sldId id="292" r:id="rId2"/>
    <p:sldId id="290" r:id="rId3"/>
    <p:sldId id="257" r:id="rId4"/>
    <p:sldId id="258" r:id="rId5"/>
    <p:sldId id="281" r:id="rId6"/>
    <p:sldId id="261" r:id="rId7"/>
    <p:sldId id="262" r:id="rId8"/>
    <p:sldId id="263" r:id="rId9"/>
    <p:sldId id="264" r:id="rId10"/>
    <p:sldId id="265" r:id="rId11"/>
    <p:sldId id="266" r:id="rId12"/>
    <p:sldId id="295" r:id="rId13"/>
    <p:sldId id="296" r:id="rId14"/>
    <p:sldId id="269" r:id="rId15"/>
    <p:sldId id="297" r:id="rId16"/>
    <p:sldId id="285" r:id="rId17"/>
    <p:sldId id="267" r:id="rId18"/>
    <p:sldId id="268" r:id="rId19"/>
    <p:sldId id="284" r:id="rId20"/>
    <p:sldId id="294" r:id="rId21"/>
    <p:sldId id="282" r:id="rId22"/>
    <p:sldId id="271" r:id="rId23"/>
    <p:sldId id="272" r:id="rId24"/>
    <p:sldId id="273" r:id="rId25"/>
    <p:sldId id="275" r:id="rId26"/>
    <p:sldId id="283" r:id="rId27"/>
    <p:sldId id="293" r:id="rId28"/>
    <p:sldId id="279" r:id="rId29"/>
    <p:sldId id="280" r:id="rId30"/>
    <p:sldId id="286" r:id="rId31"/>
    <p:sldId id="291" r:id="rId32"/>
    <p:sldId id="288" r:id="rId33"/>
    <p:sldId id="278" r:id="rId34"/>
    <p:sldId id="259" r:id="rId35"/>
    <p:sldId id="260" r:id="rId36"/>
    <p:sldId id="298" r:id="rId37"/>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Arial" charset="0"/>
        <a:ea typeface="ヒラギノ角ゴ Pro W3" pitchFamily="-65" charset="-128"/>
        <a:cs typeface="+mn-cs"/>
      </a:defRPr>
    </a:lvl1pPr>
    <a:lvl2pPr marL="457200" algn="l" rtl="0" fontAlgn="base">
      <a:spcBef>
        <a:spcPct val="0"/>
      </a:spcBef>
      <a:spcAft>
        <a:spcPct val="0"/>
      </a:spcAft>
      <a:defRPr sz="1200" kern="1200">
        <a:solidFill>
          <a:schemeClr val="tx1"/>
        </a:solidFill>
        <a:latin typeface="Arial" charset="0"/>
        <a:ea typeface="ヒラギノ角ゴ Pro W3" pitchFamily="-65" charset="-128"/>
        <a:cs typeface="+mn-cs"/>
      </a:defRPr>
    </a:lvl2pPr>
    <a:lvl3pPr marL="914400" algn="l" rtl="0" fontAlgn="base">
      <a:spcBef>
        <a:spcPct val="0"/>
      </a:spcBef>
      <a:spcAft>
        <a:spcPct val="0"/>
      </a:spcAft>
      <a:defRPr sz="1200" kern="1200">
        <a:solidFill>
          <a:schemeClr val="tx1"/>
        </a:solidFill>
        <a:latin typeface="Arial" charset="0"/>
        <a:ea typeface="ヒラギノ角ゴ Pro W3" pitchFamily="-65" charset="-128"/>
        <a:cs typeface="+mn-cs"/>
      </a:defRPr>
    </a:lvl3pPr>
    <a:lvl4pPr marL="1371600" algn="l" rtl="0" fontAlgn="base">
      <a:spcBef>
        <a:spcPct val="0"/>
      </a:spcBef>
      <a:spcAft>
        <a:spcPct val="0"/>
      </a:spcAft>
      <a:defRPr sz="1200" kern="1200">
        <a:solidFill>
          <a:schemeClr val="tx1"/>
        </a:solidFill>
        <a:latin typeface="Arial" charset="0"/>
        <a:ea typeface="ヒラギノ角ゴ Pro W3" pitchFamily="-65" charset="-128"/>
        <a:cs typeface="+mn-cs"/>
      </a:defRPr>
    </a:lvl4pPr>
    <a:lvl5pPr marL="1828800" algn="l" rtl="0" fontAlgn="base">
      <a:spcBef>
        <a:spcPct val="0"/>
      </a:spcBef>
      <a:spcAft>
        <a:spcPct val="0"/>
      </a:spcAft>
      <a:defRPr sz="1200" kern="1200">
        <a:solidFill>
          <a:schemeClr val="tx1"/>
        </a:solidFill>
        <a:latin typeface="Arial" charset="0"/>
        <a:ea typeface="ヒラギノ角ゴ Pro W3" pitchFamily="-65" charset="-128"/>
        <a:cs typeface="+mn-cs"/>
      </a:defRPr>
    </a:lvl5pPr>
    <a:lvl6pPr marL="2286000" algn="l" defTabSz="914400" rtl="0" eaLnBrk="1" latinLnBrk="0" hangingPunct="1">
      <a:defRPr sz="1200" kern="1200">
        <a:solidFill>
          <a:schemeClr val="tx1"/>
        </a:solidFill>
        <a:latin typeface="Arial" charset="0"/>
        <a:ea typeface="ヒラギノ角ゴ Pro W3" pitchFamily="-65" charset="-128"/>
        <a:cs typeface="+mn-cs"/>
      </a:defRPr>
    </a:lvl6pPr>
    <a:lvl7pPr marL="2743200" algn="l" defTabSz="914400" rtl="0" eaLnBrk="1" latinLnBrk="0" hangingPunct="1">
      <a:defRPr sz="1200" kern="1200">
        <a:solidFill>
          <a:schemeClr val="tx1"/>
        </a:solidFill>
        <a:latin typeface="Arial" charset="0"/>
        <a:ea typeface="ヒラギノ角ゴ Pro W3" pitchFamily="-65" charset="-128"/>
        <a:cs typeface="+mn-cs"/>
      </a:defRPr>
    </a:lvl7pPr>
    <a:lvl8pPr marL="3200400" algn="l" defTabSz="914400" rtl="0" eaLnBrk="1" latinLnBrk="0" hangingPunct="1">
      <a:defRPr sz="1200" kern="1200">
        <a:solidFill>
          <a:schemeClr val="tx1"/>
        </a:solidFill>
        <a:latin typeface="Arial" charset="0"/>
        <a:ea typeface="ヒラギノ角ゴ Pro W3" pitchFamily="-65" charset="-128"/>
        <a:cs typeface="+mn-cs"/>
      </a:defRPr>
    </a:lvl8pPr>
    <a:lvl9pPr marL="3657600" algn="l" defTabSz="914400" rtl="0" eaLnBrk="1" latinLnBrk="0" hangingPunct="1">
      <a:defRPr sz="1200" kern="1200">
        <a:solidFill>
          <a:schemeClr val="tx1"/>
        </a:solidFill>
        <a:latin typeface="Arial" charset="0"/>
        <a:ea typeface="ヒラギノ角ゴ Pro W3"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810"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6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a:lvl1pPr>
          </a:lstStyle>
          <a:p>
            <a:fld id="{2B1C9213-640C-4645-8F53-5E86159E7AAF}" type="datetime1">
              <a:rPr lang="en-US"/>
              <a:pPr/>
              <a:t>3/22/2012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a:lvl1pPr>
          </a:lstStyle>
          <a:p>
            <a:fld id="{1766A23C-5DE9-4B03-B6A6-FF8BCECA551D}" type="slidenum">
              <a:rPr lang="en-US"/>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a:lvl1pPr>
          </a:lstStyle>
          <a:p>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a:lvl1pPr>
          </a:lstStyle>
          <a:p>
            <a:fld id="{D238A511-D0FF-4DFD-B622-5EAC1905E698}" type="slidenum">
              <a:rPr lang="en-US"/>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110" charset="0"/>
        <a:ea typeface="ヒラギノ角ゴ Pro W3" pitchFamily="-65" charset="-128"/>
        <a:cs typeface="ヒラギノ角ゴ Pro W3" pitchFamily="-65" charset="-128"/>
      </a:defRPr>
    </a:lvl1pPr>
    <a:lvl2pPr marL="4572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a:ln/>
        </p:spPr>
      </p:sp>
      <p:sp>
        <p:nvSpPr>
          <p:cNvPr id="3174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ln/>
        </p:spPr>
      </p:sp>
      <p:sp>
        <p:nvSpPr>
          <p:cNvPr id="54275"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r>
              <a:rPr lang="en-US" smtClean="0"/>
              <a:t>February 2011</a:t>
            </a:r>
            <a:endParaRPr lang="en-US" dirty="0"/>
          </a:p>
        </p:txBody>
      </p:sp>
      <p:sp>
        <p:nvSpPr>
          <p:cNvPr id="5" name="Rectangle 5"/>
          <p:cNvSpPr>
            <a:spLocks noGrp="1" noChangeArrowheads="1"/>
          </p:cNvSpPr>
          <p:nvPr>
            <p:ph type="ftr" sz="quarter" idx="11"/>
          </p:nvPr>
        </p:nvSpPr>
        <p:spPr/>
        <p:txBody>
          <a:bodyPr/>
          <a:lstStyle>
            <a:lvl1pPr>
              <a:defRPr/>
            </a:lvl1pPr>
          </a:lstStyle>
          <a:p>
            <a:r>
              <a:rPr lang="en-US" dirty="0" smtClean="0"/>
              <a:t>FY2010 Annual Report</a:t>
            </a:r>
            <a:endParaRPr lang="en-US" dirty="0"/>
          </a:p>
        </p:txBody>
      </p:sp>
      <p:sp>
        <p:nvSpPr>
          <p:cNvPr id="6" name="Rectangle 6"/>
          <p:cNvSpPr>
            <a:spLocks noGrp="1" noChangeArrowheads="1"/>
          </p:cNvSpPr>
          <p:nvPr>
            <p:ph type="sldNum" sz="quarter" idx="12"/>
          </p:nvPr>
        </p:nvSpPr>
        <p:spPr/>
        <p:txBody>
          <a:bodyPr/>
          <a:lstStyle>
            <a:lvl1pPr>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B824ED7C-64BB-42DF-B90F-2D60B0DF8BA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F78E99CF-0626-4A5D-A23C-A578A5049F5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B8FF24C2-BD5B-4C54-B50F-0F45E823607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7"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8" name="Rectangle 6"/>
          <p:cNvSpPr>
            <a:spLocks noGrp="1" noChangeArrowheads="1"/>
          </p:cNvSpPr>
          <p:nvPr>
            <p:ph type="sldNum" sz="quarter" idx="12"/>
          </p:nvPr>
        </p:nvSpPr>
        <p:spPr>
          <a:ln/>
        </p:spPr>
        <p:txBody>
          <a:bodyPr/>
          <a:lstStyle>
            <a:lvl1pPr>
              <a:defRPr/>
            </a:lvl1pPr>
          </a:lstStyle>
          <a:p>
            <a:fld id="{598B459E-DC0C-43D5-83D8-5FF2E6E8012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8"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AADBADA9-B84A-43F0-83A8-8501FB2F9C7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5B1D0511-3328-4D16-8478-C5D0E6DC8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39F22A3E-291B-4D7E-896B-46DE7E72CEB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8CEFCE88-91E9-4E25-922F-E4E8F5CB769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9" name="Rectangle 6"/>
          <p:cNvSpPr>
            <a:spLocks noGrp="1" noChangeArrowheads="1"/>
          </p:cNvSpPr>
          <p:nvPr>
            <p:ph type="sldNum" sz="quarter" idx="12"/>
          </p:nvPr>
        </p:nvSpPr>
        <p:spPr>
          <a:ln/>
        </p:spPr>
        <p:txBody>
          <a:bodyPr/>
          <a:lstStyle>
            <a:lvl1pPr>
              <a:defRPr/>
            </a:lvl1pPr>
          </a:lstStyle>
          <a:p>
            <a:fld id="{90A761A7-218F-4E05-81F7-719A75C0D83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5" name="Rectangle 6"/>
          <p:cNvSpPr>
            <a:spLocks noGrp="1" noChangeArrowheads="1"/>
          </p:cNvSpPr>
          <p:nvPr>
            <p:ph type="sldNum" sz="quarter" idx="12"/>
          </p:nvPr>
        </p:nvSpPr>
        <p:spPr>
          <a:ln/>
        </p:spPr>
        <p:txBody>
          <a:bodyPr/>
          <a:lstStyle>
            <a:lvl1pPr>
              <a:defRPr/>
            </a:lvl1pPr>
          </a:lstStyle>
          <a:p>
            <a:fld id="{25EB2071-0631-4C81-97DB-442C19294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3"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4" name="Rectangle 6"/>
          <p:cNvSpPr>
            <a:spLocks noGrp="1" noChangeArrowheads="1"/>
          </p:cNvSpPr>
          <p:nvPr>
            <p:ph type="sldNum" sz="quarter" idx="12"/>
          </p:nvPr>
        </p:nvSpPr>
        <p:spPr>
          <a:ln/>
        </p:spPr>
        <p:txBody>
          <a:bodyPr/>
          <a:lstStyle>
            <a:lvl1pPr>
              <a:defRPr/>
            </a:lvl1pPr>
          </a:lstStyle>
          <a:p>
            <a:fld id="{F9EE67B7-608E-4AD9-AF64-FF488EC2DE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7" name="Rectangle 6"/>
          <p:cNvSpPr>
            <a:spLocks noGrp="1" noChangeArrowheads="1"/>
          </p:cNvSpPr>
          <p:nvPr>
            <p:ph type="sldNum" sz="quarter" idx="12"/>
          </p:nvPr>
        </p:nvSpPr>
        <p:spPr>
          <a:ln/>
        </p:spPr>
        <p:txBody>
          <a:bodyPr/>
          <a:lstStyle>
            <a:lvl1pPr>
              <a:defRPr/>
            </a:lvl1pPr>
          </a:lstStyle>
          <a:p>
            <a:fld id="{EDB655C8-2F36-4C7B-9271-C19669C7380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February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dirty="0" smtClean="0"/>
              <a:t>FY2011 Annual Report</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B54BE4E1-A5FC-4A7D-BCE1-AB817540E1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dirty="0" smtClean="0"/>
              <a:t>February 2012</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smtClean="0"/>
              <a:t>FY2011 Annual Report</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7BF3298-0E13-43DF-95D8-2A6CC0EBE8C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2"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p:txStyles>
    <p:titleStyle>
      <a:lvl1pPr algn="ctr" rtl="0" eaLnBrk="0" fontAlgn="base" hangingPunct="0">
        <a:spcBef>
          <a:spcPct val="0"/>
        </a:spcBef>
        <a:spcAft>
          <a:spcPct val="0"/>
        </a:spcAft>
        <a:defRPr sz="4400">
          <a:solidFill>
            <a:schemeClr val="tx2"/>
          </a:solidFill>
          <a:latin typeface="+mj-lt"/>
          <a:ea typeface="ヒラギノ角ゴ Pro W3" pitchFamily="-65" charset="-128"/>
          <a:cs typeface="ヒラギノ角ゴ Pro W3" pitchFamily="-65" charset="-128"/>
        </a:defRPr>
      </a:lvl1pPr>
      <a:lvl2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2pPr>
      <a:lvl3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3pPr>
      <a:lvl4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4pPr>
      <a:lvl5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5pPr>
      <a:lvl6pPr marL="457200" algn="ctr" rtl="0" fontAlgn="base">
        <a:spcBef>
          <a:spcPct val="0"/>
        </a:spcBef>
        <a:spcAft>
          <a:spcPct val="0"/>
        </a:spcAft>
        <a:defRPr sz="4400">
          <a:solidFill>
            <a:schemeClr val="tx2"/>
          </a:solidFill>
          <a:latin typeface="Arial" pitchFamily="-110" charset="0"/>
        </a:defRPr>
      </a:lvl6pPr>
      <a:lvl7pPr marL="914400" algn="ctr" rtl="0" fontAlgn="base">
        <a:spcBef>
          <a:spcPct val="0"/>
        </a:spcBef>
        <a:spcAft>
          <a:spcPct val="0"/>
        </a:spcAft>
        <a:defRPr sz="4400">
          <a:solidFill>
            <a:schemeClr val="tx2"/>
          </a:solidFill>
          <a:latin typeface="Arial" pitchFamily="-110" charset="0"/>
        </a:defRPr>
      </a:lvl7pPr>
      <a:lvl8pPr marL="1371600" algn="ctr" rtl="0" fontAlgn="base">
        <a:spcBef>
          <a:spcPct val="0"/>
        </a:spcBef>
        <a:spcAft>
          <a:spcPct val="0"/>
        </a:spcAft>
        <a:defRPr sz="4400">
          <a:solidFill>
            <a:schemeClr val="tx2"/>
          </a:solidFill>
          <a:latin typeface="Arial" pitchFamily="-110" charset="0"/>
        </a:defRPr>
      </a:lvl8pPr>
      <a:lvl9pPr marL="1828800" algn="ctr" rtl="0" fontAlgn="base">
        <a:spcBef>
          <a:spcPct val="0"/>
        </a:spcBef>
        <a:spcAft>
          <a:spcPct val="0"/>
        </a:spcAft>
        <a:defRPr sz="4400">
          <a:solidFill>
            <a:schemeClr val="tx2"/>
          </a:solidFill>
          <a:latin typeface="Arial" pitchFamily="-110" charset="0"/>
        </a:defRPr>
      </a:lvl9pPr>
    </p:titleStyle>
    <p:bodyStyle>
      <a:lvl1pPr marL="577850" indent="-577850" algn="l" rtl="0" eaLnBrk="0" fontAlgn="base" hangingPunct="0">
        <a:spcBef>
          <a:spcPct val="20000"/>
        </a:spcBef>
        <a:spcAft>
          <a:spcPct val="0"/>
        </a:spcAft>
        <a:buChar char="•"/>
        <a:tabLst>
          <a:tab pos="577850" algn="l"/>
        </a:tabLst>
        <a:defRPr sz="3200">
          <a:solidFill>
            <a:schemeClr val="tx1"/>
          </a:solidFill>
          <a:latin typeface="+mn-lt"/>
          <a:ea typeface="ヒラギノ角ゴ Pro W3" pitchFamily="-65" charset="-128"/>
          <a:cs typeface="ヒラギノ角ゴ Pro W3"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pitchFamily="-110" charset="-128"/>
        </a:defRPr>
      </a:lvl2pPr>
      <a:lvl3pPr marL="1312863" indent="-228600" algn="l" rtl="0" eaLnBrk="0" fontAlgn="base" hangingPunct="0">
        <a:spcBef>
          <a:spcPct val="20000"/>
        </a:spcBef>
        <a:spcAft>
          <a:spcPct val="0"/>
        </a:spcAft>
        <a:buChar char="•"/>
        <a:defRPr sz="2400">
          <a:solidFill>
            <a:schemeClr val="tx1"/>
          </a:solidFill>
          <a:latin typeface="+mn-lt"/>
          <a:ea typeface="ヒラギノ角ゴ Pro W3"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5pPr>
      <a:lvl6pPr marL="2514600" indent="-228600" algn="l" rtl="0" fontAlgn="base">
        <a:spcBef>
          <a:spcPct val="20000"/>
        </a:spcBef>
        <a:spcAft>
          <a:spcPct val="0"/>
        </a:spcAft>
        <a:buChar char="»"/>
        <a:defRPr sz="2000">
          <a:solidFill>
            <a:schemeClr val="tx1"/>
          </a:solidFill>
          <a:latin typeface="+mn-lt"/>
          <a:ea typeface="ヒラギノ角ゴ Pro W3" pitchFamily="-110" charset="-128"/>
        </a:defRPr>
      </a:lvl6pPr>
      <a:lvl7pPr marL="2971800" indent="-228600" algn="l" rtl="0" fontAlgn="base">
        <a:spcBef>
          <a:spcPct val="20000"/>
        </a:spcBef>
        <a:spcAft>
          <a:spcPct val="0"/>
        </a:spcAft>
        <a:buChar char="»"/>
        <a:defRPr sz="2000">
          <a:solidFill>
            <a:schemeClr val="tx1"/>
          </a:solidFill>
          <a:latin typeface="+mn-lt"/>
          <a:ea typeface="ヒラギノ角ゴ Pro W3" pitchFamily="-110" charset="-128"/>
        </a:defRPr>
      </a:lvl7pPr>
      <a:lvl8pPr marL="3429000" indent="-228600" algn="l" rtl="0" fontAlgn="base">
        <a:spcBef>
          <a:spcPct val="20000"/>
        </a:spcBef>
        <a:spcAft>
          <a:spcPct val="0"/>
        </a:spcAft>
        <a:buChar char="»"/>
        <a:defRPr sz="2000">
          <a:solidFill>
            <a:schemeClr val="tx1"/>
          </a:solidFill>
          <a:latin typeface="+mn-lt"/>
          <a:ea typeface="ヒラギノ角ゴ Pro W3" pitchFamily="-110" charset="-128"/>
        </a:defRPr>
      </a:lvl8pPr>
      <a:lvl9pPr marL="3886200" indent="-228600" algn="l" rtl="0" fontAlgn="base">
        <a:spcBef>
          <a:spcPct val="20000"/>
        </a:spcBef>
        <a:spcAft>
          <a:spcPct val="0"/>
        </a:spcAft>
        <a:buChar char="»"/>
        <a:defRPr sz="2000">
          <a:solidFill>
            <a:schemeClr val="tx1"/>
          </a:solidFill>
          <a:latin typeface="+mn-lt"/>
          <a:ea typeface="ヒラギノ角ゴ Pro W3"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em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8.gif"/><Relationship Id="rId5" Type="http://schemas.openxmlformats.org/officeDocument/2006/relationships/image" Target="../media/image17.emf"/><Relationship Id="rId4" Type="http://schemas.openxmlformats.org/officeDocument/2006/relationships/oleObject" Target="../embeddings/Microsoft_Office_Excel_97-2003_Worksheet1.xls"/></Relationships>
</file>

<file path=ppt/slides/_rels/slide12.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emf"/><Relationship Id="rId1" Type="http://schemas.openxmlformats.org/officeDocument/2006/relationships/slideLayout" Target="../slideLayouts/slideLayout7.xml"/><Relationship Id="rId4" Type="http://schemas.openxmlformats.org/officeDocument/2006/relationships/image" Target="../media/image21.gif"/></Relationships>
</file>

<file path=ppt/slides/_rels/slide13.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gif"/><Relationship Id="rId1" Type="http://schemas.openxmlformats.org/officeDocument/2006/relationships/slideLayout" Target="../slideLayouts/slideLayout7.xml"/><Relationship Id="rId4" Type="http://schemas.openxmlformats.org/officeDocument/2006/relationships/image" Target="../media/image24.emf"/></Relationships>
</file>

<file path=ppt/slides/_rels/slide14.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image" Target="../media/image31.e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34.gif"/><Relationship Id="rId2" Type="http://schemas.openxmlformats.org/officeDocument/2006/relationships/image" Target="../media/image33.emf"/><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7.gif"/><Relationship Id="rId2" Type="http://schemas.openxmlformats.org/officeDocument/2006/relationships/image" Target="../media/image36.emf"/><Relationship Id="rId1" Type="http://schemas.openxmlformats.org/officeDocument/2006/relationships/slideLayout" Target="../slideLayouts/slideLayout7.xml"/><Relationship Id="rId4" Type="http://schemas.openxmlformats.org/officeDocument/2006/relationships/image" Target="../media/image38.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gif"/><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42.gif"/><Relationship Id="rId2" Type="http://schemas.openxmlformats.org/officeDocument/2006/relationships/image" Target="../media/image41.emf"/><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44.gif"/><Relationship Id="rId2" Type="http://schemas.openxmlformats.org/officeDocument/2006/relationships/image" Target="../media/image43.emf"/><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gif"/><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gif"/><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gif"/><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56.gif"/><Relationship Id="rId2" Type="http://schemas.openxmlformats.org/officeDocument/2006/relationships/image" Target="../media/image55.emf"/><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58.gif"/><Relationship Id="rId2" Type="http://schemas.openxmlformats.org/officeDocument/2006/relationships/image" Target="../media/image57.emf"/><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6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4.gif"/><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emf"/><Relationship Id="rId1" Type="http://schemas.openxmlformats.org/officeDocument/2006/relationships/slideLayout" Target="../slideLayouts/slideLayout14.xml"/><Relationship Id="rId4" Type="http://schemas.openxmlformats.org/officeDocument/2006/relationships/image" Target="../media/image7.gi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gif"/><Relationship Id="rId1" Type="http://schemas.openxmlformats.org/officeDocument/2006/relationships/slideLayout" Target="../slideLayouts/slideLayout13.xml"/><Relationship Id="rId4" Type="http://schemas.openxmlformats.org/officeDocument/2006/relationships/image" Target="../media/image10.gif"/></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emf"/><Relationship Id="rId1" Type="http://schemas.openxmlformats.org/officeDocument/2006/relationships/slideLayout" Target="../slideLayouts/slideLayout13.xml"/><Relationship Id="rId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ctrTitle"/>
          </p:nvPr>
        </p:nvSpPr>
        <p:spPr>
          <a:xfrm>
            <a:off x="685800" y="1371600"/>
            <a:ext cx="7772400" cy="1752600"/>
          </a:xfrm>
        </p:spPr>
        <p:txBody>
          <a:bodyPr/>
          <a:lstStyle/>
          <a:p>
            <a:r>
              <a:rPr lang="en-US" dirty="0" smtClean="0"/>
              <a:t>EOSDIS </a:t>
            </a:r>
            <a:br>
              <a:rPr lang="en-US" dirty="0" smtClean="0"/>
            </a:br>
            <a:r>
              <a:rPr lang="en-US" dirty="0" smtClean="0"/>
              <a:t>FY2011</a:t>
            </a:r>
            <a:br>
              <a:rPr lang="en-US" dirty="0" smtClean="0"/>
            </a:br>
            <a:r>
              <a:rPr lang="en-US" dirty="0" smtClean="0"/>
              <a:t> Annual Metrics Report</a:t>
            </a:r>
          </a:p>
        </p:txBody>
      </p:sp>
      <p:sp>
        <p:nvSpPr>
          <p:cNvPr id="18435" name="Subtitle 5"/>
          <p:cNvSpPr>
            <a:spLocks noGrp="1"/>
          </p:cNvSpPr>
          <p:nvPr>
            <p:ph type="subTitle" idx="1"/>
          </p:nvPr>
        </p:nvSpPr>
        <p:spPr/>
        <p:txBody>
          <a:bodyPr/>
          <a:lstStyle/>
          <a:p>
            <a:r>
              <a:rPr lang="en-US" dirty="0" smtClean="0"/>
              <a:t>Prepared By:</a:t>
            </a:r>
          </a:p>
          <a:p>
            <a:r>
              <a:rPr lang="en-US" dirty="0" smtClean="0"/>
              <a:t>Hyo Duck Chang </a:t>
            </a:r>
            <a:r>
              <a:rPr lang="en-US" dirty="0" err="1" smtClean="0"/>
              <a:t>Adnet</a:t>
            </a:r>
            <a:r>
              <a:rPr lang="en-US" dirty="0" smtClean="0"/>
              <a:t>, Inc.</a:t>
            </a:r>
          </a:p>
          <a:p>
            <a:r>
              <a:rPr lang="en-US" dirty="0" smtClean="0"/>
              <a:t>Brian Krupp </a:t>
            </a:r>
            <a:r>
              <a:rPr lang="en-US" dirty="0" err="1" smtClean="0"/>
              <a:t>Adnet</a:t>
            </a:r>
            <a:r>
              <a:rPr lang="en-US" dirty="0" smtClean="0"/>
              <a:t>, Inc.</a:t>
            </a:r>
          </a:p>
          <a:p>
            <a:r>
              <a:rPr lang="en-US" dirty="0" smtClean="0"/>
              <a:t>Lalit Wanchoo </a:t>
            </a:r>
            <a:r>
              <a:rPr lang="en-US" dirty="0" err="1" smtClean="0"/>
              <a:t>Adnet</a:t>
            </a:r>
            <a:r>
              <a:rPr lang="en-US" dirty="0" smtClean="0"/>
              <a:t>, Inc.</a:t>
            </a:r>
          </a:p>
          <a:p>
            <a:endParaRPr lang="en-US" dirty="0" smtClean="0"/>
          </a:p>
          <a:p>
            <a:r>
              <a:rPr lang="en-US" dirty="0" smtClean="0"/>
              <a:t>February 2012</a:t>
            </a:r>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sz="quarter"/>
          </p:nvPr>
        </p:nvSpPr>
        <p:spPr>
          <a:xfrm>
            <a:off x="457200" y="228600"/>
            <a:ext cx="8229600" cy="609600"/>
          </a:xfrm>
        </p:spPr>
        <p:txBody>
          <a:bodyPr/>
          <a:lstStyle/>
          <a:p>
            <a:pPr eaLnBrk="1" hangingPunct="1"/>
            <a:r>
              <a:rPr lang="en-US" sz="3600" dirty="0" smtClean="0"/>
              <a:t>Volume Distributed By Domain</a:t>
            </a:r>
          </a:p>
        </p:txBody>
      </p:sp>
      <p:sp>
        <p:nvSpPr>
          <p:cNvPr id="29701" name="TextBox 5"/>
          <p:cNvSpPr txBox="1">
            <a:spLocks noChangeArrowheads="1"/>
          </p:cNvSpPr>
          <p:nvPr/>
        </p:nvSpPr>
        <p:spPr bwMode="auto">
          <a:xfrm>
            <a:off x="533400" y="838200"/>
            <a:ext cx="7696200" cy="276225"/>
          </a:xfrm>
          <a:prstGeom prst="rect">
            <a:avLst/>
          </a:prstGeom>
          <a:noFill/>
          <a:ln w="9525">
            <a:noFill/>
            <a:miter lim="800000"/>
            <a:headEnd/>
            <a:tailEnd/>
          </a:ln>
        </p:spPr>
        <p:txBody>
          <a:bodyPr>
            <a:spAutoFit/>
          </a:bodyPr>
          <a:lstStyle/>
          <a:p>
            <a:r>
              <a:rPr lang="en-US"/>
              <a:t>Volume Distribution presents the volume of data successfully distributed to Public Users by Domain. </a:t>
            </a:r>
          </a:p>
        </p:txBody>
      </p:sp>
      <p:sp>
        <p:nvSpPr>
          <p:cNvPr id="8" name="Slide Number Placeholder 7"/>
          <p:cNvSpPr>
            <a:spLocks noGrp="1"/>
          </p:cNvSpPr>
          <p:nvPr>
            <p:ph type="sldNum" sz="quarter" idx="12"/>
          </p:nvPr>
        </p:nvSpPr>
        <p:spPr/>
        <p:txBody>
          <a:bodyPr/>
          <a:lstStyle/>
          <a:p>
            <a:fld id="{E6A1A705-8027-4FFD-81FE-A94215399B2D}" type="slidenum">
              <a:rPr lang="en-US"/>
              <a:pPr/>
              <a:t>10</a:t>
            </a:fld>
            <a:endParaRPr lang="en-US"/>
          </a:p>
        </p:txBody>
      </p:sp>
      <p:sp>
        <p:nvSpPr>
          <p:cNvPr id="29704" name="Date Placeholder 9"/>
          <p:cNvSpPr>
            <a:spLocks noGrp="1"/>
          </p:cNvSpPr>
          <p:nvPr>
            <p:ph type="dt" sz="quarter" idx="10"/>
          </p:nvPr>
        </p:nvSpPr>
        <p:spPr>
          <a:noFill/>
        </p:spPr>
        <p:txBody>
          <a:bodyPr/>
          <a:lstStyle/>
          <a:p>
            <a:r>
              <a:rPr lang="en-US" dirty="0" smtClean="0"/>
              <a:t>February 2012</a:t>
            </a:r>
            <a:endParaRPr lang="en-US" dirty="0"/>
          </a:p>
        </p:txBody>
      </p:sp>
      <p:sp>
        <p:nvSpPr>
          <p:cNvPr id="29705" name="Footer Placeholder 10"/>
          <p:cNvSpPr>
            <a:spLocks noGrp="1"/>
          </p:cNvSpPr>
          <p:nvPr>
            <p:ph type="ftr" sz="quarter" idx="11"/>
          </p:nvPr>
        </p:nvSpPr>
        <p:spPr>
          <a:noFill/>
        </p:spPr>
        <p:txBody>
          <a:bodyPr/>
          <a:lstStyle/>
          <a:p>
            <a:r>
              <a:rPr lang="en-US" dirty="0" smtClean="0"/>
              <a:t>FY2011 Annual Report</a:t>
            </a:r>
            <a:endParaRPr lang="en-US" dirty="0"/>
          </a:p>
        </p:txBody>
      </p:sp>
      <p:sp>
        <p:nvSpPr>
          <p:cNvPr id="11" name="TextBox 10"/>
          <p:cNvSpPr txBox="1"/>
          <p:nvPr/>
        </p:nvSpPr>
        <p:spPr>
          <a:xfrm>
            <a:off x="457200" y="28194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pic>
        <p:nvPicPr>
          <p:cNvPr id="2" name="Picture 1"/>
          <p:cNvPicPr>
            <a:picLocks noChangeAspect="1" noChangeArrowheads="1"/>
          </p:cNvPicPr>
          <p:nvPr/>
        </p:nvPicPr>
        <p:blipFill>
          <a:blip r:embed="rId2"/>
          <a:srcRect/>
          <a:stretch>
            <a:fillRect/>
          </a:stretch>
        </p:blipFill>
        <p:spPr bwMode="auto">
          <a:xfrm>
            <a:off x="457200" y="1143000"/>
            <a:ext cx="8226642" cy="1655064"/>
          </a:xfrm>
          <a:prstGeom prst="rect">
            <a:avLst/>
          </a:prstGeom>
          <a:noFill/>
          <a:ln w="9525">
            <a:noFill/>
            <a:miter lim="800000"/>
            <a:headEnd/>
            <a:tailEnd/>
          </a:ln>
          <a:effectLst/>
        </p:spPr>
      </p:pic>
      <p:pic>
        <p:nvPicPr>
          <p:cNvPr id="31746" name="Picture 2"/>
          <p:cNvPicPr>
            <a:picLocks noChangeAspect="1" noChangeArrowheads="1"/>
          </p:cNvPicPr>
          <p:nvPr/>
        </p:nvPicPr>
        <p:blipFill>
          <a:blip r:embed="rId3"/>
          <a:srcRect/>
          <a:stretch>
            <a:fillRect/>
          </a:stretch>
        </p:blipFill>
        <p:spPr bwMode="auto">
          <a:xfrm>
            <a:off x="1600200" y="3200400"/>
            <a:ext cx="5964778" cy="288036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457200" y="228600"/>
            <a:ext cx="8229600" cy="609600"/>
          </a:xfrm>
        </p:spPr>
        <p:txBody>
          <a:bodyPr/>
          <a:lstStyle/>
          <a:p>
            <a:pPr eaLnBrk="1" hangingPunct="1"/>
            <a:r>
              <a:rPr lang="en-US" sz="3600" dirty="0" smtClean="0"/>
              <a:t>Product Distribution By Domain</a:t>
            </a:r>
          </a:p>
        </p:txBody>
      </p:sp>
      <p:graphicFrame>
        <p:nvGraphicFramePr>
          <p:cNvPr id="30722" name="Object 2"/>
          <p:cNvGraphicFramePr>
            <a:graphicFrameLocks noChangeAspect="1"/>
          </p:cNvGraphicFramePr>
          <p:nvPr>
            <p:ph sz="half" idx="2"/>
          </p:nvPr>
        </p:nvGraphicFramePr>
        <p:xfrm>
          <a:off x="3810000" y="3810000"/>
          <a:ext cx="3200400" cy="2819400"/>
        </p:xfrm>
        <a:graphic>
          <a:graphicData uri="http://schemas.openxmlformats.org/presentationml/2006/ole">
            <p:oleObj spid="_x0000_s30722" name="Chart" r:id="rId4" imgW="2924129" imgH="3295741" progId="Excel.Sheet.8">
              <p:embed/>
            </p:oleObj>
          </a:graphicData>
        </a:graphic>
      </p:graphicFrame>
      <p:sp>
        <p:nvSpPr>
          <p:cNvPr id="30724" name="Text Box 899"/>
          <p:cNvSpPr txBox="1">
            <a:spLocks noChangeArrowheads="1"/>
          </p:cNvSpPr>
          <p:nvPr/>
        </p:nvSpPr>
        <p:spPr bwMode="auto">
          <a:xfrm>
            <a:off x="974725" y="3998913"/>
            <a:ext cx="184150" cy="366712"/>
          </a:xfrm>
          <a:prstGeom prst="rect">
            <a:avLst/>
          </a:prstGeom>
          <a:noFill/>
          <a:ln w="9525">
            <a:noFill/>
            <a:miter lim="800000"/>
            <a:headEnd/>
            <a:tailEnd/>
          </a:ln>
        </p:spPr>
        <p:txBody>
          <a:bodyPr wrap="none">
            <a:spAutoFit/>
          </a:bodyPr>
          <a:lstStyle/>
          <a:p>
            <a:endParaRPr lang="en-US" sz="1800"/>
          </a:p>
        </p:txBody>
      </p:sp>
      <p:sp>
        <p:nvSpPr>
          <p:cNvPr id="30727" name="TextBox 7"/>
          <p:cNvSpPr txBox="1">
            <a:spLocks noChangeArrowheads="1"/>
          </p:cNvSpPr>
          <p:nvPr/>
        </p:nvSpPr>
        <p:spPr bwMode="auto">
          <a:xfrm>
            <a:off x="457200" y="838200"/>
            <a:ext cx="7772400" cy="276225"/>
          </a:xfrm>
          <a:prstGeom prst="rect">
            <a:avLst/>
          </a:prstGeom>
          <a:noFill/>
          <a:ln w="9525">
            <a:noFill/>
            <a:miter lim="800000"/>
            <a:headEnd/>
            <a:tailEnd/>
          </a:ln>
        </p:spPr>
        <p:txBody>
          <a:bodyPr>
            <a:spAutoFit/>
          </a:bodyPr>
          <a:lstStyle/>
          <a:p>
            <a:r>
              <a:rPr lang="en-US"/>
              <a:t>Product Distribution presents the number of products successfully distributed to Public Users by Domain. </a:t>
            </a:r>
          </a:p>
        </p:txBody>
      </p:sp>
      <p:sp>
        <p:nvSpPr>
          <p:cNvPr id="10" name="Slide Number Placeholder 9"/>
          <p:cNvSpPr>
            <a:spLocks noGrp="1"/>
          </p:cNvSpPr>
          <p:nvPr>
            <p:ph type="sldNum" sz="quarter" idx="12"/>
          </p:nvPr>
        </p:nvSpPr>
        <p:spPr/>
        <p:txBody>
          <a:bodyPr/>
          <a:lstStyle/>
          <a:p>
            <a:fld id="{90C9477E-92F7-4888-A18D-6B06A8F6BF5B}" type="slidenum">
              <a:rPr lang="en-US"/>
              <a:pPr/>
              <a:t>11</a:t>
            </a:fld>
            <a:endParaRPr lang="en-US"/>
          </a:p>
        </p:txBody>
      </p:sp>
      <p:sp>
        <p:nvSpPr>
          <p:cNvPr id="30730" name="Date Placeholder 11"/>
          <p:cNvSpPr>
            <a:spLocks noGrp="1"/>
          </p:cNvSpPr>
          <p:nvPr>
            <p:ph type="dt" sz="quarter" idx="10"/>
          </p:nvPr>
        </p:nvSpPr>
        <p:spPr>
          <a:noFill/>
        </p:spPr>
        <p:txBody>
          <a:bodyPr/>
          <a:lstStyle/>
          <a:p>
            <a:r>
              <a:rPr lang="en-US" dirty="0" smtClean="0"/>
              <a:t>February 2012</a:t>
            </a:r>
            <a:endParaRPr lang="en-US" dirty="0"/>
          </a:p>
        </p:txBody>
      </p:sp>
      <p:sp>
        <p:nvSpPr>
          <p:cNvPr id="30731" name="Footer Placeholder 12"/>
          <p:cNvSpPr>
            <a:spLocks noGrp="1"/>
          </p:cNvSpPr>
          <p:nvPr>
            <p:ph type="ftr" sz="quarter" idx="11"/>
          </p:nvPr>
        </p:nvSpPr>
        <p:spPr>
          <a:noFill/>
        </p:spPr>
        <p:txBody>
          <a:bodyPr/>
          <a:lstStyle/>
          <a:p>
            <a:r>
              <a:rPr lang="en-US" dirty="0" smtClean="0"/>
              <a:t>FY2011 Annual Report</a:t>
            </a:r>
            <a:endParaRPr lang="en-US" dirty="0"/>
          </a:p>
        </p:txBody>
      </p:sp>
      <p:sp>
        <p:nvSpPr>
          <p:cNvPr id="14" name="TextBox 13"/>
          <p:cNvSpPr txBox="1"/>
          <p:nvPr/>
        </p:nvSpPr>
        <p:spPr>
          <a:xfrm>
            <a:off x="457200" y="29718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pic>
        <p:nvPicPr>
          <p:cNvPr id="5" name="Picture 4"/>
          <p:cNvPicPr>
            <a:picLocks noChangeAspect="1" noChangeArrowheads="1"/>
          </p:cNvPicPr>
          <p:nvPr/>
        </p:nvPicPr>
        <p:blipFill>
          <a:blip r:embed="rId5"/>
          <a:srcRect/>
          <a:stretch>
            <a:fillRect/>
          </a:stretch>
        </p:blipFill>
        <p:spPr bwMode="auto">
          <a:xfrm>
            <a:off x="457200" y="1143000"/>
            <a:ext cx="8223145" cy="1792224"/>
          </a:xfrm>
          <a:prstGeom prst="rect">
            <a:avLst/>
          </a:prstGeom>
          <a:noFill/>
          <a:ln w="9525">
            <a:noFill/>
            <a:miter lim="800000"/>
            <a:headEnd/>
            <a:tailEnd/>
          </a:ln>
          <a:effectLst/>
        </p:spPr>
      </p:pic>
      <p:pic>
        <p:nvPicPr>
          <p:cNvPr id="30726" name="Picture 6"/>
          <p:cNvPicPr>
            <a:picLocks noChangeAspect="1" noChangeArrowheads="1"/>
          </p:cNvPicPr>
          <p:nvPr/>
        </p:nvPicPr>
        <p:blipFill>
          <a:blip r:embed="rId6"/>
          <a:srcRect/>
          <a:stretch>
            <a:fillRect/>
          </a:stretch>
        </p:blipFill>
        <p:spPr bwMode="auto">
          <a:xfrm>
            <a:off x="1600200" y="3276600"/>
            <a:ext cx="5956397" cy="288036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12</a:t>
            </a:fld>
            <a:endParaRPr lang="en-US"/>
          </a:p>
        </p:txBody>
      </p:sp>
      <p:sp>
        <p:nvSpPr>
          <p:cNvPr id="5"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NRT Products</a:t>
            </a:r>
          </a:p>
        </p:txBody>
      </p:sp>
      <p:sp>
        <p:nvSpPr>
          <p:cNvPr id="8" name="TextBox 7"/>
          <p:cNvSpPr txBox="1"/>
          <p:nvPr/>
        </p:nvSpPr>
        <p:spPr>
          <a:xfrm>
            <a:off x="1981200" y="3505200"/>
            <a:ext cx="3063659" cy="369332"/>
          </a:xfrm>
          <a:prstGeom prst="rect">
            <a:avLst/>
          </a:prstGeom>
          <a:noFill/>
        </p:spPr>
        <p:txBody>
          <a:bodyPr wrap="none" rtlCol="0">
            <a:spAutoFit/>
          </a:bodyPr>
          <a:lstStyle/>
          <a:p>
            <a:r>
              <a:rPr lang="en-US" sz="900" dirty="0" smtClean="0"/>
              <a:t>*   Excludes metadata</a:t>
            </a:r>
          </a:p>
          <a:p>
            <a:r>
              <a:rPr lang="en-US" sz="900" dirty="0" smtClean="0"/>
              <a:t>** Includes the NRT products from GHRC and MODAPS</a:t>
            </a:r>
            <a:endParaRPr lang="en-US" sz="900" dirty="0"/>
          </a:p>
        </p:txBody>
      </p:sp>
      <p:sp>
        <p:nvSpPr>
          <p:cNvPr id="12" name="Rectangle 3"/>
          <p:cNvSpPr txBox="1">
            <a:spLocks noChangeArrowheads="1"/>
          </p:cNvSpPr>
          <p:nvPr/>
        </p:nvSpPr>
        <p:spPr>
          <a:xfrm>
            <a:off x="0" y="762000"/>
            <a:ext cx="8534400" cy="990600"/>
          </a:xfrm>
          <a:prstGeom prst="rect">
            <a:avLst/>
          </a:prstGeom>
        </p:spPr>
        <p:txBody>
          <a:bodyPr/>
          <a:lstStyle/>
          <a:p>
            <a:pPr marL="457200" lvl="0">
              <a:spcBef>
                <a:spcPct val="20000"/>
              </a:spcBef>
              <a:tabLst>
                <a:tab pos="577850" algn="l"/>
              </a:tabLst>
            </a:pPr>
            <a:r>
              <a:rPr lang="en-US" sz="1400" kern="0" dirty="0" smtClean="0">
                <a:latin typeface="+mn-lt"/>
                <a:cs typeface="ヒラギノ角ゴ Pro W3" pitchFamily="-65" charset="-128"/>
              </a:rPr>
              <a:t>Near Real-time (NRT) Distribution provides the amount of data successfully distributed to registered users of the Land Atmosphere Near Real-time Capability for EOS (LANCE). LANCE provides access to near real-time data (&lt;3 hours from observation) from MODIS, AMSR-E, AIRS, MLS and OMI instruments. Metrics for distribution volume, numbers of files distributed and users are presented.</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89090" name="Picture 2"/>
          <p:cNvPicPr>
            <a:picLocks noChangeAspect="1" noChangeArrowheads="1"/>
          </p:cNvPicPr>
          <p:nvPr/>
        </p:nvPicPr>
        <p:blipFill>
          <a:blip r:embed="rId2"/>
          <a:srcRect/>
          <a:stretch>
            <a:fillRect/>
          </a:stretch>
        </p:blipFill>
        <p:spPr bwMode="auto">
          <a:xfrm>
            <a:off x="2057400" y="1828800"/>
            <a:ext cx="4785960" cy="1682496"/>
          </a:xfrm>
          <a:prstGeom prst="rect">
            <a:avLst/>
          </a:prstGeom>
          <a:noFill/>
          <a:ln w="9525">
            <a:noFill/>
            <a:miter lim="800000"/>
            <a:headEnd/>
            <a:tailEnd/>
          </a:ln>
          <a:effectLst/>
        </p:spPr>
      </p:pic>
      <p:pic>
        <p:nvPicPr>
          <p:cNvPr id="89091" name="Picture 3"/>
          <p:cNvPicPr>
            <a:picLocks noChangeAspect="1" noChangeArrowheads="1"/>
          </p:cNvPicPr>
          <p:nvPr/>
        </p:nvPicPr>
        <p:blipFill>
          <a:blip r:embed="rId3"/>
          <a:srcRect/>
          <a:stretch>
            <a:fillRect/>
          </a:stretch>
        </p:blipFill>
        <p:spPr bwMode="auto">
          <a:xfrm>
            <a:off x="762000" y="3962400"/>
            <a:ext cx="3879525" cy="2112264"/>
          </a:xfrm>
          <a:prstGeom prst="rect">
            <a:avLst/>
          </a:prstGeom>
          <a:noFill/>
          <a:ln w="9525">
            <a:noFill/>
            <a:miter lim="800000"/>
            <a:headEnd/>
            <a:tailEnd/>
          </a:ln>
          <a:effectLst/>
        </p:spPr>
      </p:pic>
      <p:pic>
        <p:nvPicPr>
          <p:cNvPr id="89092" name="Picture 4"/>
          <p:cNvPicPr>
            <a:picLocks noChangeAspect="1" noChangeArrowheads="1"/>
          </p:cNvPicPr>
          <p:nvPr/>
        </p:nvPicPr>
        <p:blipFill>
          <a:blip r:embed="rId4"/>
          <a:srcRect/>
          <a:stretch>
            <a:fillRect/>
          </a:stretch>
        </p:blipFill>
        <p:spPr bwMode="auto">
          <a:xfrm>
            <a:off x="4572000" y="3962400"/>
            <a:ext cx="3939087" cy="2112264"/>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13</a:t>
            </a:fld>
            <a:endParaRPr lang="en-US"/>
          </a:p>
        </p:txBody>
      </p:sp>
      <p:sp>
        <p:nvSpPr>
          <p:cNvPr id="5" name="TextBox 4"/>
          <p:cNvSpPr txBox="1"/>
          <p:nvPr/>
        </p:nvSpPr>
        <p:spPr>
          <a:xfrm>
            <a:off x="762000" y="3200400"/>
            <a:ext cx="1553630" cy="261610"/>
          </a:xfrm>
          <a:prstGeom prst="rect">
            <a:avLst/>
          </a:prstGeom>
          <a:noFill/>
        </p:spPr>
        <p:txBody>
          <a:bodyPr wrap="none" rtlCol="0">
            <a:spAutoFit/>
          </a:bodyPr>
          <a:lstStyle/>
          <a:p>
            <a:r>
              <a:rPr lang="en-US" sz="1100" dirty="0" smtClean="0"/>
              <a:t>*   Excludes metadata</a:t>
            </a:r>
            <a:endParaRPr lang="en-US" sz="1100" dirty="0"/>
          </a:p>
        </p:txBody>
      </p:sp>
      <p:sp>
        <p:nvSpPr>
          <p:cNvPr id="6" name="Rectangle 3"/>
          <p:cNvSpPr txBox="1">
            <a:spLocks noChangeArrowheads="1"/>
          </p:cNvSpPr>
          <p:nvPr/>
        </p:nvSpPr>
        <p:spPr>
          <a:xfrm>
            <a:off x="0" y="838200"/>
            <a:ext cx="8763000" cy="990600"/>
          </a:xfrm>
          <a:prstGeom prst="rect">
            <a:avLst/>
          </a:prstGeom>
        </p:spPr>
        <p:txBody>
          <a:bodyPr/>
          <a:lstStyle/>
          <a:p>
            <a:pPr marL="457200" lvl="0">
              <a:spcBef>
                <a:spcPct val="20000"/>
              </a:spcBef>
              <a:tabLst>
                <a:tab pos="577850" algn="l"/>
              </a:tabLst>
            </a:pPr>
            <a:r>
              <a:rPr lang="en-US" sz="1400" kern="0" dirty="0" smtClean="0">
                <a:latin typeface="+mn-lt"/>
                <a:cs typeface="ヒラギノ角ゴ Pro W3" pitchFamily="-65" charset="-128"/>
              </a:rPr>
              <a:t>Although not an EOSDIS supported mission, the Cloud-Aerosol </a:t>
            </a:r>
            <a:r>
              <a:rPr lang="en-US" sz="1400" kern="0" dirty="0" err="1" smtClean="0">
                <a:latin typeface="+mn-lt"/>
                <a:cs typeface="ヒラギノ角ゴ Pro W3" pitchFamily="-65" charset="-128"/>
              </a:rPr>
              <a:t>Lidar</a:t>
            </a:r>
            <a:r>
              <a:rPr lang="en-US" sz="1400" kern="0" dirty="0" smtClean="0">
                <a:latin typeface="+mn-lt"/>
                <a:cs typeface="ヒラギノ角ゴ Pro W3" pitchFamily="-65" charset="-128"/>
              </a:rPr>
              <a:t> and Infrared Pathfinder Satellite Observations (CALIPSO) is an Earth science mission with data available through the Atmospheric Sciences Data Center (ASDC) at NASA Langley Research Center. The tables below provide distribution statistics particular to CALIPSO.  These statistics are not included in the EOSDIS totals.</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sp>
        <p:nvSpPr>
          <p:cNvPr id="10"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CALIPSO Products</a:t>
            </a:r>
          </a:p>
        </p:txBody>
      </p:sp>
      <p:pic>
        <p:nvPicPr>
          <p:cNvPr id="88066" name="Picture 2"/>
          <p:cNvPicPr>
            <a:picLocks noChangeAspect="1" noChangeArrowheads="1"/>
          </p:cNvPicPr>
          <p:nvPr/>
        </p:nvPicPr>
        <p:blipFill>
          <a:blip r:embed="rId2"/>
          <a:srcRect/>
          <a:stretch>
            <a:fillRect/>
          </a:stretch>
        </p:blipFill>
        <p:spPr bwMode="auto">
          <a:xfrm>
            <a:off x="533400" y="3733800"/>
            <a:ext cx="4173147" cy="2194560"/>
          </a:xfrm>
          <a:prstGeom prst="rect">
            <a:avLst/>
          </a:prstGeom>
          <a:noFill/>
          <a:ln w="9525">
            <a:noFill/>
            <a:miter lim="800000"/>
            <a:headEnd/>
            <a:tailEnd/>
          </a:ln>
          <a:effectLst/>
        </p:spPr>
      </p:pic>
      <p:pic>
        <p:nvPicPr>
          <p:cNvPr id="88067" name="Picture 3"/>
          <p:cNvPicPr>
            <a:picLocks noChangeAspect="1" noChangeArrowheads="1"/>
          </p:cNvPicPr>
          <p:nvPr/>
        </p:nvPicPr>
        <p:blipFill>
          <a:blip r:embed="rId3"/>
          <a:srcRect/>
          <a:stretch>
            <a:fillRect/>
          </a:stretch>
        </p:blipFill>
        <p:spPr bwMode="auto">
          <a:xfrm>
            <a:off x="4648200" y="3733800"/>
            <a:ext cx="4121834" cy="2194560"/>
          </a:xfrm>
          <a:prstGeom prst="rect">
            <a:avLst/>
          </a:prstGeom>
          <a:noFill/>
          <a:ln w="9525">
            <a:noFill/>
            <a:miter lim="800000"/>
            <a:headEnd/>
            <a:tailEnd/>
          </a:ln>
          <a:effectLst/>
        </p:spPr>
      </p:pic>
      <p:pic>
        <p:nvPicPr>
          <p:cNvPr id="88069" name="Picture 5"/>
          <p:cNvPicPr>
            <a:picLocks noChangeAspect="1" noChangeArrowheads="1"/>
          </p:cNvPicPr>
          <p:nvPr/>
        </p:nvPicPr>
        <p:blipFill>
          <a:blip r:embed="rId4"/>
          <a:srcRect/>
          <a:stretch>
            <a:fillRect/>
          </a:stretch>
        </p:blipFill>
        <p:spPr bwMode="auto">
          <a:xfrm>
            <a:off x="838200" y="1981200"/>
            <a:ext cx="7334250" cy="11525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sz="quarter"/>
          </p:nvPr>
        </p:nvSpPr>
        <p:spPr/>
        <p:txBody>
          <a:bodyPr/>
          <a:lstStyle/>
          <a:p>
            <a:r>
              <a:rPr lang="en-US" sz="3600" smtClean="0"/>
              <a:t>Data Distribution - Top 20 Countries</a:t>
            </a:r>
          </a:p>
        </p:txBody>
      </p:sp>
      <p:sp>
        <p:nvSpPr>
          <p:cNvPr id="5" name="Slide Number Placeholder 4"/>
          <p:cNvSpPr>
            <a:spLocks noGrp="1"/>
          </p:cNvSpPr>
          <p:nvPr>
            <p:ph type="sldNum" sz="quarter" idx="12"/>
          </p:nvPr>
        </p:nvSpPr>
        <p:spPr/>
        <p:txBody>
          <a:bodyPr/>
          <a:lstStyle/>
          <a:p>
            <a:fld id="{92D5EDFD-394F-430A-80C0-A908432D9ACF}" type="slidenum">
              <a:rPr lang="en-US"/>
              <a:pPr/>
              <a:t>14</a:t>
            </a:fld>
            <a:endParaRPr lang="en-US"/>
          </a:p>
        </p:txBody>
      </p:sp>
      <p:sp>
        <p:nvSpPr>
          <p:cNvPr id="32774" name="Date Placeholder 7"/>
          <p:cNvSpPr>
            <a:spLocks noGrp="1"/>
          </p:cNvSpPr>
          <p:nvPr>
            <p:ph type="dt" sz="quarter" idx="10"/>
          </p:nvPr>
        </p:nvSpPr>
        <p:spPr>
          <a:noFill/>
        </p:spPr>
        <p:txBody>
          <a:bodyPr/>
          <a:lstStyle/>
          <a:p>
            <a:r>
              <a:rPr lang="en-US" dirty="0" smtClean="0"/>
              <a:t>February 2012</a:t>
            </a:r>
            <a:endParaRPr lang="en-US" dirty="0"/>
          </a:p>
        </p:txBody>
      </p:sp>
      <p:sp>
        <p:nvSpPr>
          <p:cNvPr id="32775" name="Footer Placeholder 8"/>
          <p:cNvSpPr>
            <a:spLocks noGrp="1"/>
          </p:cNvSpPr>
          <p:nvPr>
            <p:ph type="ftr" sz="quarter" idx="11"/>
          </p:nvPr>
        </p:nvSpPr>
        <p:spPr>
          <a:noFill/>
        </p:spPr>
        <p:txBody>
          <a:bodyPr/>
          <a:lstStyle/>
          <a:p>
            <a:r>
              <a:rPr lang="en-US" dirty="0" smtClean="0"/>
              <a:t>FY2011 Annual Report</a:t>
            </a:r>
            <a:endParaRPr lang="en-US" dirty="0"/>
          </a:p>
        </p:txBody>
      </p:sp>
      <p:sp>
        <p:nvSpPr>
          <p:cNvPr id="10" name="TextBox 9"/>
          <p:cNvSpPr txBox="1"/>
          <p:nvPr/>
        </p:nvSpPr>
        <p:spPr>
          <a:xfrm>
            <a:off x="1143000" y="5334000"/>
            <a:ext cx="7086600" cy="415498"/>
          </a:xfrm>
          <a:prstGeom prst="rect">
            <a:avLst/>
          </a:prstGeom>
          <a:noFill/>
        </p:spPr>
        <p:txBody>
          <a:bodyPr wrap="square" rtlCol="0">
            <a:spAutoFit/>
          </a:bodyPr>
          <a:lstStyle/>
          <a:p>
            <a:r>
              <a:rPr lang="en-US" sz="1050" dirty="0" smtClean="0"/>
              <a:t>*  Some products are inherently larger than other files in size and therefore may skew the results.</a:t>
            </a:r>
          </a:p>
          <a:p>
            <a:r>
              <a:rPr lang="en-US" sz="1050" dirty="0" smtClean="0"/>
              <a:t>** When counting # of files, metadata files are not included.</a:t>
            </a:r>
            <a:endParaRPr lang="en-US" sz="1050" dirty="0"/>
          </a:p>
        </p:txBody>
      </p:sp>
      <p:pic>
        <p:nvPicPr>
          <p:cNvPr id="87041" name="Picture 1"/>
          <p:cNvPicPr>
            <a:picLocks noChangeAspect="1" noChangeArrowheads="1"/>
          </p:cNvPicPr>
          <p:nvPr/>
        </p:nvPicPr>
        <p:blipFill>
          <a:blip r:embed="rId2"/>
          <a:srcRect/>
          <a:stretch>
            <a:fillRect/>
          </a:stretch>
        </p:blipFill>
        <p:spPr bwMode="auto">
          <a:xfrm>
            <a:off x="1143000" y="1447800"/>
            <a:ext cx="3381375" cy="3781425"/>
          </a:xfrm>
          <a:prstGeom prst="rect">
            <a:avLst/>
          </a:prstGeom>
          <a:noFill/>
          <a:ln w="9525">
            <a:noFill/>
            <a:miter lim="800000"/>
            <a:headEnd/>
            <a:tailEnd/>
          </a:ln>
          <a:effectLst/>
        </p:spPr>
      </p:pic>
      <p:pic>
        <p:nvPicPr>
          <p:cNvPr id="87042" name="Picture 2"/>
          <p:cNvPicPr>
            <a:picLocks noChangeAspect="1" noChangeArrowheads="1"/>
          </p:cNvPicPr>
          <p:nvPr/>
        </p:nvPicPr>
        <p:blipFill>
          <a:blip r:embed="rId3"/>
          <a:srcRect/>
          <a:stretch>
            <a:fillRect/>
          </a:stretch>
        </p:blipFill>
        <p:spPr bwMode="auto">
          <a:xfrm>
            <a:off x="4572000" y="1447800"/>
            <a:ext cx="3381375" cy="37814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15</a:t>
            </a:fld>
            <a:endParaRPr lang="en-US" dirty="0"/>
          </a:p>
        </p:txBody>
      </p:sp>
      <p:sp>
        <p:nvSpPr>
          <p:cNvPr id="5" name="Rectangle 3"/>
          <p:cNvSpPr txBox="1">
            <a:spLocks noChangeArrowheads="1"/>
          </p:cNvSpPr>
          <p:nvPr/>
        </p:nvSpPr>
        <p:spPr>
          <a:xfrm>
            <a:off x="0" y="990600"/>
            <a:ext cx="8839200" cy="762000"/>
          </a:xfrm>
          <a:prstGeom prst="rect">
            <a:avLst/>
          </a:prstGeom>
        </p:spPr>
        <p:txBody>
          <a:bodyPr/>
          <a:lstStyle/>
          <a:p>
            <a:pPr marL="457200" lvl="0">
              <a:spcBef>
                <a:spcPct val="20000"/>
              </a:spcBef>
              <a:tabLst>
                <a:tab pos="577850" algn="l"/>
              </a:tabLst>
            </a:pPr>
            <a:r>
              <a:rPr lang="en-US" sz="1600" dirty="0" smtClean="0"/>
              <a:t>Tables below show the number of unique data products distributed to public users during FY2011. In counting unique products, metadata were excluded. Also excluded are the NRT and CALIPSO products.</a:t>
            </a:r>
            <a:endParaRPr kumimoji="0" lang="en-US" sz="16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sp>
        <p:nvSpPr>
          <p:cNvPr id="6"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Unique Data Products</a:t>
            </a:r>
          </a:p>
        </p:txBody>
      </p:sp>
      <p:sp>
        <p:nvSpPr>
          <p:cNvPr id="11" name="Rectangle 3"/>
          <p:cNvSpPr txBox="1">
            <a:spLocks noChangeArrowheads="1"/>
          </p:cNvSpPr>
          <p:nvPr/>
        </p:nvSpPr>
        <p:spPr>
          <a:xfrm>
            <a:off x="0" y="2362200"/>
            <a:ext cx="8686800" cy="304800"/>
          </a:xfrm>
          <a:prstGeom prst="rect">
            <a:avLst/>
          </a:prstGeom>
        </p:spPr>
        <p:txBody>
          <a:bodyPr/>
          <a:lstStyle/>
          <a:p>
            <a:pPr marL="457200" lvl="0">
              <a:spcBef>
                <a:spcPct val="20000"/>
              </a:spcBef>
              <a:tabLst>
                <a:tab pos="577850" algn="l"/>
              </a:tabLst>
            </a:pPr>
            <a:r>
              <a:rPr lang="en-US" sz="1100" dirty="0" smtClean="0"/>
              <a:t>* OBPG is not included since no product information is available.</a:t>
            </a:r>
            <a:r>
              <a:rPr lang="en-US" sz="1400" dirty="0" smtClean="0"/>
              <a:t> </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86018" name="Picture 2"/>
          <p:cNvPicPr>
            <a:picLocks noChangeAspect="1" noChangeArrowheads="1"/>
          </p:cNvPicPr>
          <p:nvPr/>
        </p:nvPicPr>
        <p:blipFill>
          <a:blip r:embed="rId2"/>
          <a:srcRect/>
          <a:stretch>
            <a:fillRect/>
          </a:stretch>
        </p:blipFill>
        <p:spPr bwMode="auto">
          <a:xfrm>
            <a:off x="457200" y="1981200"/>
            <a:ext cx="8229600" cy="339994"/>
          </a:xfrm>
          <a:prstGeom prst="rect">
            <a:avLst/>
          </a:prstGeom>
          <a:noFill/>
          <a:ln w="9525">
            <a:noFill/>
            <a:miter lim="800000"/>
            <a:headEnd/>
            <a:tailEnd/>
          </a:ln>
          <a:effectLst/>
        </p:spPr>
      </p:pic>
      <p:pic>
        <p:nvPicPr>
          <p:cNvPr id="86019" name="Picture 3"/>
          <p:cNvPicPr>
            <a:picLocks noChangeAspect="1" noChangeArrowheads="1"/>
          </p:cNvPicPr>
          <p:nvPr/>
        </p:nvPicPr>
        <p:blipFill>
          <a:blip r:embed="rId3"/>
          <a:srcRect/>
          <a:stretch>
            <a:fillRect/>
          </a:stretch>
        </p:blipFill>
        <p:spPr bwMode="auto">
          <a:xfrm>
            <a:off x="1219200" y="3048000"/>
            <a:ext cx="6562725" cy="271462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sz="quarter"/>
          </p:nvPr>
        </p:nvSpPr>
        <p:spPr>
          <a:xfrm>
            <a:off x="609600" y="533400"/>
            <a:ext cx="8153400" cy="381000"/>
          </a:xfrm>
        </p:spPr>
        <p:txBody>
          <a:bodyPr/>
          <a:lstStyle/>
          <a:p>
            <a:r>
              <a:rPr lang="en-US" sz="3600" smtClean="0"/>
              <a:t>Data Distribution - Top 10 Products</a:t>
            </a:r>
            <a:r>
              <a:rPr lang="en-US" smtClean="0"/>
              <a:t/>
            </a:r>
            <a:br>
              <a:rPr lang="en-US" smtClean="0"/>
            </a:br>
            <a:endParaRPr lang="en-US" smtClean="0"/>
          </a:p>
        </p:txBody>
      </p:sp>
      <p:sp>
        <p:nvSpPr>
          <p:cNvPr id="9" name="Slide Number Placeholder 8"/>
          <p:cNvSpPr>
            <a:spLocks noGrp="1"/>
          </p:cNvSpPr>
          <p:nvPr>
            <p:ph type="sldNum" sz="quarter" idx="12"/>
          </p:nvPr>
        </p:nvSpPr>
        <p:spPr/>
        <p:txBody>
          <a:bodyPr/>
          <a:lstStyle/>
          <a:p>
            <a:fld id="{6971F861-644D-40AF-99AB-0AB8C3D40B3F}" type="slidenum">
              <a:rPr lang="en-US"/>
              <a:pPr/>
              <a:t>16</a:t>
            </a:fld>
            <a:endParaRPr lang="en-US"/>
          </a:p>
        </p:txBody>
      </p:sp>
      <p:sp>
        <p:nvSpPr>
          <p:cNvPr id="33799" name="TextBox 14"/>
          <p:cNvSpPr txBox="1">
            <a:spLocks noChangeArrowheads="1"/>
          </p:cNvSpPr>
          <p:nvPr/>
        </p:nvSpPr>
        <p:spPr bwMode="auto">
          <a:xfrm>
            <a:off x="685800" y="5486400"/>
            <a:ext cx="7696200" cy="461665"/>
          </a:xfrm>
          <a:prstGeom prst="rect">
            <a:avLst/>
          </a:prstGeom>
          <a:noFill/>
          <a:ln w="9525">
            <a:noFill/>
            <a:miter lim="800000"/>
            <a:headEnd/>
            <a:tailEnd/>
          </a:ln>
        </p:spPr>
        <p:txBody>
          <a:bodyPr wrap="square">
            <a:spAutoFit/>
          </a:bodyPr>
          <a:lstStyle/>
          <a:p>
            <a:r>
              <a:rPr lang="en-US" dirty="0" smtClean="0"/>
              <a:t>*  Some products are inherently larger than other files in size and therefore may skew the results.</a:t>
            </a:r>
          </a:p>
          <a:p>
            <a:r>
              <a:rPr lang="en-US" dirty="0" smtClean="0"/>
              <a:t>** </a:t>
            </a:r>
            <a:r>
              <a:rPr lang="en-US" dirty="0"/>
              <a:t>When counting # of </a:t>
            </a:r>
            <a:r>
              <a:rPr lang="en-US" dirty="0" smtClean="0"/>
              <a:t>files</a:t>
            </a:r>
            <a:r>
              <a:rPr lang="en-US" dirty="0"/>
              <a:t>, </a:t>
            </a:r>
            <a:r>
              <a:rPr lang="en-US" dirty="0" smtClean="0"/>
              <a:t>metadata </a:t>
            </a:r>
            <a:r>
              <a:rPr lang="en-US" dirty="0"/>
              <a:t>files are </a:t>
            </a:r>
            <a:r>
              <a:rPr lang="en-US" dirty="0" smtClean="0"/>
              <a:t>excluded.</a:t>
            </a:r>
            <a:endParaRPr lang="en-US" dirty="0"/>
          </a:p>
        </p:txBody>
      </p:sp>
      <p:sp>
        <p:nvSpPr>
          <p:cNvPr id="33800" name="Date Placeholder 9"/>
          <p:cNvSpPr>
            <a:spLocks noGrp="1"/>
          </p:cNvSpPr>
          <p:nvPr>
            <p:ph type="dt" sz="quarter" idx="10"/>
          </p:nvPr>
        </p:nvSpPr>
        <p:spPr>
          <a:noFill/>
        </p:spPr>
        <p:txBody>
          <a:bodyPr/>
          <a:lstStyle/>
          <a:p>
            <a:r>
              <a:rPr lang="en-US" dirty="0" smtClean="0"/>
              <a:t>February 2012</a:t>
            </a:r>
            <a:endParaRPr lang="en-US" dirty="0"/>
          </a:p>
        </p:txBody>
      </p:sp>
      <p:sp>
        <p:nvSpPr>
          <p:cNvPr id="33801"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62466" name="Picture 2"/>
          <p:cNvPicPr>
            <a:picLocks noChangeAspect="1" noChangeArrowheads="1"/>
          </p:cNvPicPr>
          <p:nvPr/>
        </p:nvPicPr>
        <p:blipFill>
          <a:blip r:embed="rId2"/>
          <a:srcRect/>
          <a:stretch>
            <a:fillRect/>
          </a:stretch>
        </p:blipFill>
        <p:spPr bwMode="auto">
          <a:xfrm>
            <a:off x="609600" y="838200"/>
            <a:ext cx="7886700" cy="2124075"/>
          </a:xfrm>
          <a:prstGeom prst="rect">
            <a:avLst/>
          </a:prstGeom>
          <a:noFill/>
          <a:ln w="9525">
            <a:noFill/>
            <a:miter lim="800000"/>
            <a:headEnd/>
            <a:tailEnd/>
          </a:ln>
          <a:effectLst/>
        </p:spPr>
      </p:pic>
      <p:pic>
        <p:nvPicPr>
          <p:cNvPr id="62467" name="Picture 3"/>
          <p:cNvPicPr>
            <a:picLocks noChangeAspect="1" noChangeArrowheads="1"/>
          </p:cNvPicPr>
          <p:nvPr/>
        </p:nvPicPr>
        <p:blipFill>
          <a:blip r:embed="rId3"/>
          <a:srcRect/>
          <a:stretch>
            <a:fillRect/>
          </a:stretch>
        </p:blipFill>
        <p:spPr bwMode="auto">
          <a:xfrm>
            <a:off x="609600" y="3276600"/>
            <a:ext cx="7886700" cy="20859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sz="quarter"/>
          </p:nvPr>
        </p:nvSpPr>
        <p:spPr>
          <a:xfrm>
            <a:off x="381000" y="152400"/>
            <a:ext cx="8229600" cy="685800"/>
          </a:xfrm>
        </p:spPr>
        <p:txBody>
          <a:bodyPr/>
          <a:lstStyle/>
          <a:p>
            <a:pPr eaLnBrk="1" hangingPunct="1"/>
            <a:r>
              <a:rPr lang="en-US" sz="3600" smtClean="0"/>
              <a:t>Distinct Data Users</a:t>
            </a:r>
          </a:p>
        </p:txBody>
      </p:sp>
      <p:sp>
        <p:nvSpPr>
          <p:cNvPr id="34819" name="Rectangle 3"/>
          <p:cNvSpPr>
            <a:spLocks noGrp="1" noChangeArrowheads="1"/>
          </p:cNvSpPr>
          <p:nvPr>
            <p:ph type="body" idx="4294967295"/>
          </p:nvPr>
        </p:nvSpPr>
        <p:spPr>
          <a:xfrm>
            <a:off x="609600" y="838200"/>
            <a:ext cx="8229600" cy="381000"/>
          </a:xfrm>
        </p:spPr>
        <p:txBody>
          <a:bodyPr/>
          <a:lstStyle/>
          <a:p>
            <a:pPr eaLnBrk="1" hangingPunct="1">
              <a:buFontTx/>
              <a:buNone/>
            </a:pPr>
            <a:r>
              <a:rPr lang="en-US" sz="1400" dirty="0" smtClean="0"/>
              <a:t>Distinct Data Users presents the number of distinct public users* who received data product files</a:t>
            </a:r>
            <a:r>
              <a:rPr lang="en-US" sz="1200" dirty="0" smtClean="0"/>
              <a:t>. </a:t>
            </a:r>
          </a:p>
        </p:txBody>
      </p:sp>
      <p:sp>
        <p:nvSpPr>
          <p:cNvPr id="34822" name="TextBox 6"/>
          <p:cNvSpPr txBox="1">
            <a:spLocks noChangeArrowheads="1"/>
          </p:cNvSpPr>
          <p:nvPr/>
        </p:nvSpPr>
        <p:spPr bwMode="auto">
          <a:xfrm>
            <a:off x="457200" y="2819400"/>
            <a:ext cx="5105400" cy="276225"/>
          </a:xfrm>
          <a:prstGeom prst="rect">
            <a:avLst/>
          </a:prstGeom>
          <a:noFill/>
          <a:ln w="9525">
            <a:noFill/>
            <a:miter lim="800000"/>
            <a:headEnd/>
            <a:tailEnd/>
          </a:ln>
        </p:spPr>
        <p:txBody>
          <a:bodyPr>
            <a:spAutoFit/>
          </a:bodyPr>
          <a:lstStyle/>
          <a:p>
            <a:r>
              <a:rPr lang="en-US" dirty="0"/>
              <a:t>* Does not include OBPG users</a:t>
            </a:r>
          </a:p>
        </p:txBody>
      </p:sp>
      <p:sp>
        <p:nvSpPr>
          <p:cNvPr id="8" name="Slide Number Placeholder 7"/>
          <p:cNvSpPr>
            <a:spLocks noGrp="1"/>
          </p:cNvSpPr>
          <p:nvPr>
            <p:ph type="sldNum" sz="quarter" idx="12"/>
          </p:nvPr>
        </p:nvSpPr>
        <p:spPr/>
        <p:txBody>
          <a:bodyPr/>
          <a:lstStyle/>
          <a:p>
            <a:fld id="{47452A8D-D0A6-40A0-9648-24BD5DC1AEAF}" type="slidenum">
              <a:rPr lang="en-US"/>
              <a:pPr/>
              <a:t>17</a:t>
            </a:fld>
            <a:endParaRPr lang="en-US"/>
          </a:p>
        </p:txBody>
      </p:sp>
      <p:sp>
        <p:nvSpPr>
          <p:cNvPr id="34824" name="Date Placeholder 9"/>
          <p:cNvSpPr>
            <a:spLocks noGrp="1"/>
          </p:cNvSpPr>
          <p:nvPr>
            <p:ph type="dt" sz="quarter" idx="10"/>
          </p:nvPr>
        </p:nvSpPr>
        <p:spPr>
          <a:noFill/>
        </p:spPr>
        <p:txBody>
          <a:bodyPr/>
          <a:lstStyle/>
          <a:p>
            <a:r>
              <a:rPr lang="en-US" dirty="0" smtClean="0"/>
              <a:t>February 2012</a:t>
            </a:r>
            <a:endParaRPr lang="en-US" dirty="0"/>
          </a:p>
        </p:txBody>
      </p:sp>
      <p:sp>
        <p:nvSpPr>
          <p:cNvPr id="34825"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83970" name="Picture 2"/>
          <p:cNvPicPr>
            <a:picLocks noChangeAspect="1" noChangeArrowheads="1"/>
          </p:cNvPicPr>
          <p:nvPr/>
        </p:nvPicPr>
        <p:blipFill>
          <a:blip r:embed="rId2"/>
          <a:srcRect/>
          <a:stretch>
            <a:fillRect/>
          </a:stretch>
        </p:blipFill>
        <p:spPr bwMode="auto">
          <a:xfrm>
            <a:off x="533400" y="1295400"/>
            <a:ext cx="8046720" cy="1459161"/>
          </a:xfrm>
          <a:prstGeom prst="rect">
            <a:avLst/>
          </a:prstGeom>
          <a:noFill/>
          <a:ln w="9525">
            <a:noFill/>
            <a:miter lim="800000"/>
            <a:headEnd/>
            <a:tailEnd/>
          </a:ln>
          <a:effectLst/>
        </p:spPr>
      </p:pic>
      <p:pic>
        <p:nvPicPr>
          <p:cNvPr id="83971" name="Picture 3"/>
          <p:cNvPicPr>
            <a:picLocks noChangeAspect="1" noChangeArrowheads="1"/>
          </p:cNvPicPr>
          <p:nvPr/>
        </p:nvPicPr>
        <p:blipFill>
          <a:blip r:embed="rId3"/>
          <a:srcRect/>
          <a:stretch>
            <a:fillRect/>
          </a:stretch>
        </p:blipFill>
        <p:spPr bwMode="auto">
          <a:xfrm>
            <a:off x="1905000" y="3200400"/>
            <a:ext cx="5400675" cy="298132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sz="quarter"/>
          </p:nvPr>
        </p:nvSpPr>
        <p:spPr>
          <a:xfrm>
            <a:off x="457200" y="0"/>
            <a:ext cx="8229600" cy="685800"/>
          </a:xfrm>
        </p:spPr>
        <p:txBody>
          <a:bodyPr/>
          <a:lstStyle/>
          <a:p>
            <a:pPr eaLnBrk="1" hangingPunct="1"/>
            <a:r>
              <a:rPr lang="en-US" sz="3600" smtClean="0"/>
              <a:t>Repeat Data Users</a:t>
            </a:r>
          </a:p>
        </p:txBody>
      </p:sp>
      <p:sp>
        <p:nvSpPr>
          <p:cNvPr id="35843" name="Rectangle 4"/>
          <p:cNvSpPr>
            <a:spLocks noGrp="1" noChangeArrowheads="1"/>
          </p:cNvSpPr>
          <p:nvPr>
            <p:ph sz="quarter" idx="1"/>
          </p:nvPr>
        </p:nvSpPr>
        <p:spPr>
          <a:xfrm>
            <a:off x="457200" y="609600"/>
            <a:ext cx="8458200" cy="457200"/>
          </a:xfrm>
        </p:spPr>
        <p:txBody>
          <a:bodyPr/>
          <a:lstStyle/>
          <a:p>
            <a:pPr eaLnBrk="1" hangingPunct="1">
              <a:buFontTx/>
              <a:buNone/>
            </a:pPr>
            <a:r>
              <a:rPr lang="en-US" sz="1400" smtClean="0"/>
              <a:t>Repeat users are distinct Public users* who received data on more than one day in the fiscal year</a:t>
            </a:r>
            <a:r>
              <a:rPr lang="en-US" sz="1200" smtClean="0"/>
              <a:t>.</a:t>
            </a:r>
            <a:r>
              <a:rPr lang="en-US" sz="2400" smtClean="0"/>
              <a:t> </a:t>
            </a:r>
          </a:p>
          <a:p>
            <a:pPr eaLnBrk="1" hangingPunct="1"/>
            <a:endParaRPr lang="en-US" sz="2400" smtClean="0"/>
          </a:p>
        </p:txBody>
      </p:sp>
      <p:sp>
        <p:nvSpPr>
          <p:cNvPr id="35846" name="TextBox 8"/>
          <p:cNvSpPr txBox="1">
            <a:spLocks noChangeArrowheads="1"/>
          </p:cNvSpPr>
          <p:nvPr/>
        </p:nvSpPr>
        <p:spPr bwMode="auto">
          <a:xfrm>
            <a:off x="533400" y="2667000"/>
            <a:ext cx="3581400" cy="276225"/>
          </a:xfrm>
          <a:prstGeom prst="rect">
            <a:avLst/>
          </a:prstGeom>
          <a:noFill/>
          <a:ln w="9525">
            <a:noFill/>
            <a:miter lim="800000"/>
            <a:headEnd/>
            <a:tailEnd/>
          </a:ln>
        </p:spPr>
        <p:txBody>
          <a:bodyPr>
            <a:spAutoFit/>
          </a:bodyPr>
          <a:lstStyle/>
          <a:p>
            <a:r>
              <a:rPr lang="en-US" dirty="0"/>
              <a:t>* Does not include OBPG users</a:t>
            </a:r>
          </a:p>
        </p:txBody>
      </p:sp>
      <p:sp>
        <p:nvSpPr>
          <p:cNvPr id="8" name="Slide Number Placeholder 7"/>
          <p:cNvSpPr>
            <a:spLocks noGrp="1"/>
          </p:cNvSpPr>
          <p:nvPr>
            <p:ph type="sldNum" sz="quarter" idx="12"/>
          </p:nvPr>
        </p:nvSpPr>
        <p:spPr/>
        <p:txBody>
          <a:bodyPr/>
          <a:lstStyle/>
          <a:p>
            <a:fld id="{3A9B289B-81D7-496B-ADC3-2112396733D4}" type="slidenum">
              <a:rPr lang="en-US"/>
              <a:pPr/>
              <a:t>18</a:t>
            </a:fld>
            <a:endParaRPr lang="en-US"/>
          </a:p>
        </p:txBody>
      </p:sp>
      <p:sp>
        <p:nvSpPr>
          <p:cNvPr id="35848" name="Date Placeholder 9"/>
          <p:cNvSpPr>
            <a:spLocks noGrp="1"/>
          </p:cNvSpPr>
          <p:nvPr>
            <p:ph type="dt" sz="quarter" idx="10"/>
          </p:nvPr>
        </p:nvSpPr>
        <p:spPr>
          <a:noFill/>
        </p:spPr>
        <p:txBody>
          <a:bodyPr/>
          <a:lstStyle/>
          <a:p>
            <a:r>
              <a:rPr lang="en-US" dirty="0" smtClean="0"/>
              <a:t>February 2012</a:t>
            </a:r>
            <a:endParaRPr lang="en-US" dirty="0"/>
          </a:p>
        </p:txBody>
      </p:sp>
      <p:sp>
        <p:nvSpPr>
          <p:cNvPr id="35849"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82945" name="Picture 1"/>
          <p:cNvPicPr>
            <a:picLocks noChangeAspect="1" noChangeArrowheads="1"/>
          </p:cNvPicPr>
          <p:nvPr/>
        </p:nvPicPr>
        <p:blipFill>
          <a:blip r:embed="rId2"/>
          <a:srcRect/>
          <a:stretch>
            <a:fillRect/>
          </a:stretch>
        </p:blipFill>
        <p:spPr bwMode="auto">
          <a:xfrm>
            <a:off x="533400" y="1143000"/>
            <a:ext cx="8046720" cy="1459161"/>
          </a:xfrm>
          <a:prstGeom prst="rect">
            <a:avLst/>
          </a:prstGeom>
          <a:noFill/>
          <a:ln w="9525">
            <a:noFill/>
            <a:miter lim="800000"/>
            <a:headEnd/>
            <a:tailEnd/>
          </a:ln>
          <a:effectLst/>
        </p:spPr>
      </p:pic>
      <p:pic>
        <p:nvPicPr>
          <p:cNvPr id="82946" name="Picture 2"/>
          <p:cNvPicPr>
            <a:picLocks noChangeAspect="1" noChangeArrowheads="1"/>
          </p:cNvPicPr>
          <p:nvPr/>
        </p:nvPicPr>
        <p:blipFill>
          <a:blip r:embed="rId3"/>
          <a:srcRect/>
          <a:stretch>
            <a:fillRect/>
          </a:stretch>
        </p:blipFill>
        <p:spPr bwMode="auto">
          <a:xfrm>
            <a:off x="1676400" y="3048000"/>
            <a:ext cx="5838825" cy="3124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sz="quarter"/>
          </p:nvPr>
        </p:nvSpPr>
        <p:spPr>
          <a:xfrm>
            <a:off x="457200" y="228600"/>
            <a:ext cx="8153400" cy="838200"/>
          </a:xfrm>
        </p:spPr>
        <p:txBody>
          <a:bodyPr/>
          <a:lstStyle/>
          <a:p>
            <a:r>
              <a:rPr lang="en-US" sz="3600" dirty="0" smtClean="0"/>
              <a:t>Data Users - Top 20 Countries</a:t>
            </a:r>
          </a:p>
        </p:txBody>
      </p:sp>
      <p:sp>
        <p:nvSpPr>
          <p:cNvPr id="9" name="Slide Number Placeholder 8"/>
          <p:cNvSpPr>
            <a:spLocks noGrp="1"/>
          </p:cNvSpPr>
          <p:nvPr>
            <p:ph type="sldNum" sz="quarter" idx="12"/>
          </p:nvPr>
        </p:nvSpPr>
        <p:spPr/>
        <p:txBody>
          <a:bodyPr/>
          <a:lstStyle/>
          <a:p>
            <a:fld id="{2E13AA2A-486D-4578-9220-DB3CBD3E6941}" type="slidenum">
              <a:rPr lang="en-US"/>
              <a:pPr/>
              <a:t>19</a:t>
            </a:fld>
            <a:endParaRPr lang="en-US"/>
          </a:p>
        </p:txBody>
      </p:sp>
      <p:sp>
        <p:nvSpPr>
          <p:cNvPr id="36869" name="Date Placeholder 6"/>
          <p:cNvSpPr>
            <a:spLocks noGrp="1"/>
          </p:cNvSpPr>
          <p:nvPr>
            <p:ph type="dt" sz="quarter" idx="10"/>
          </p:nvPr>
        </p:nvSpPr>
        <p:spPr>
          <a:noFill/>
        </p:spPr>
        <p:txBody>
          <a:bodyPr/>
          <a:lstStyle/>
          <a:p>
            <a:r>
              <a:rPr lang="en-US" dirty="0" smtClean="0"/>
              <a:t>February 2012</a:t>
            </a:r>
            <a:endParaRPr lang="en-US" dirty="0"/>
          </a:p>
        </p:txBody>
      </p:sp>
      <p:sp>
        <p:nvSpPr>
          <p:cNvPr id="36870" name="Footer Placeholder 7"/>
          <p:cNvSpPr>
            <a:spLocks noGrp="1"/>
          </p:cNvSpPr>
          <p:nvPr>
            <p:ph type="ftr" sz="quarter" idx="11"/>
          </p:nvPr>
        </p:nvSpPr>
        <p:spPr>
          <a:noFill/>
        </p:spPr>
        <p:txBody>
          <a:bodyPr/>
          <a:lstStyle/>
          <a:p>
            <a:r>
              <a:rPr lang="en-US" dirty="0" smtClean="0"/>
              <a:t>FY2011 Annual Report</a:t>
            </a:r>
            <a:endParaRPr lang="en-US" dirty="0"/>
          </a:p>
        </p:txBody>
      </p:sp>
      <p:pic>
        <p:nvPicPr>
          <p:cNvPr id="81921" name="Picture 1"/>
          <p:cNvPicPr>
            <a:picLocks noChangeAspect="1" noChangeArrowheads="1"/>
          </p:cNvPicPr>
          <p:nvPr/>
        </p:nvPicPr>
        <p:blipFill>
          <a:blip r:embed="rId2"/>
          <a:srcRect/>
          <a:stretch>
            <a:fillRect/>
          </a:stretch>
        </p:blipFill>
        <p:spPr bwMode="auto">
          <a:xfrm>
            <a:off x="2362200" y="1066800"/>
            <a:ext cx="4343400" cy="50387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914400"/>
          </a:xfrm>
        </p:spPr>
        <p:txBody>
          <a:bodyPr/>
          <a:lstStyle/>
          <a:p>
            <a:r>
              <a:rPr lang="en-US" sz="3600" dirty="0" smtClean="0">
                <a:solidFill>
                  <a:srgbClr val="000000"/>
                </a:solidFill>
              </a:rPr>
              <a:t>Preface</a:t>
            </a:r>
          </a:p>
        </p:txBody>
      </p:sp>
      <p:sp>
        <p:nvSpPr>
          <p:cNvPr id="6" name="Slide Number Placeholder 5"/>
          <p:cNvSpPr>
            <a:spLocks noGrp="1"/>
          </p:cNvSpPr>
          <p:nvPr>
            <p:ph type="sldNum" sz="quarter" idx="12"/>
          </p:nvPr>
        </p:nvSpPr>
        <p:spPr/>
        <p:txBody>
          <a:bodyPr/>
          <a:lstStyle/>
          <a:p>
            <a:fld id="{3C60635A-2BC3-4C32-891E-31D7F58E7279}" type="slidenum">
              <a:rPr lang="en-US"/>
              <a:pPr/>
              <a:t>2</a:t>
            </a:fld>
            <a:endParaRPr lang="en-US"/>
          </a:p>
        </p:txBody>
      </p:sp>
      <p:sp>
        <p:nvSpPr>
          <p:cNvPr id="19461" name="Date Placeholder 6"/>
          <p:cNvSpPr>
            <a:spLocks noGrp="1"/>
          </p:cNvSpPr>
          <p:nvPr>
            <p:ph type="dt" sz="quarter" idx="10"/>
          </p:nvPr>
        </p:nvSpPr>
        <p:spPr>
          <a:noFill/>
        </p:spPr>
        <p:txBody>
          <a:bodyPr/>
          <a:lstStyle/>
          <a:p>
            <a:r>
              <a:rPr lang="en-US" dirty="0" smtClean="0"/>
              <a:t>February 2012</a:t>
            </a:r>
            <a:endParaRPr lang="en-US" dirty="0"/>
          </a:p>
        </p:txBody>
      </p:sp>
      <p:sp>
        <p:nvSpPr>
          <p:cNvPr id="19462" name="Footer Placeholder 7"/>
          <p:cNvSpPr>
            <a:spLocks noGrp="1"/>
          </p:cNvSpPr>
          <p:nvPr>
            <p:ph type="ftr" sz="quarter" idx="11"/>
          </p:nvPr>
        </p:nvSpPr>
        <p:spPr>
          <a:noFill/>
        </p:spPr>
        <p:txBody>
          <a:bodyPr/>
          <a:lstStyle/>
          <a:p>
            <a:r>
              <a:rPr lang="en-US" dirty="0" smtClean="0"/>
              <a:t>FY2011 Annual Report</a:t>
            </a:r>
            <a:endParaRPr lang="en-US" dirty="0"/>
          </a:p>
        </p:txBody>
      </p:sp>
      <p:graphicFrame>
        <p:nvGraphicFramePr>
          <p:cNvPr id="9" name="Table 8"/>
          <p:cNvGraphicFramePr>
            <a:graphicFrameLocks noGrp="1"/>
          </p:cNvGraphicFramePr>
          <p:nvPr/>
        </p:nvGraphicFramePr>
        <p:xfrm>
          <a:off x="685800" y="1295400"/>
          <a:ext cx="7620000" cy="4761882"/>
        </p:xfrm>
        <a:graphic>
          <a:graphicData uri="http://schemas.openxmlformats.org/drawingml/2006/table">
            <a:tbl>
              <a:tblPr/>
              <a:tblGrid>
                <a:gridCol w="7620000"/>
              </a:tblGrid>
              <a:tr h="4495800">
                <a:tc>
                  <a:txBody>
                    <a:bodyPr/>
                    <a:lstStyle/>
                    <a:p>
                      <a:pPr algn="l" fontAlgn="b"/>
                      <a:r>
                        <a:rPr lang="en-US" sz="1200" b="0" i="0" u="none" strike="noStrike" dirty="0">
                          <a:latin typeface="Arial"/>
                        </a:rPr>
                        <a:t>The Earth Sciences Data and Information System (ESDIS) Project (Code 423) is pleased to present the following report on metrics from across the Earth Observation System Data and Information System (EOSDIS). The 12 Data Centers of EOSDIS support different scientific disciplines and provide an individualized set of products and services to their science community and the public. Although discipline oriented, the data centers engage in common data management functions of ingest, archive and distribution, as well as describing their data and services on web sites.</a:t>
                      </a:r>
                      <a:br>
                        <a:rPr lang="en-US" sz="1200" b="0" i="0" u="none" strike="noStrike" dirty="0">
                          <a:latin typeface="Arial"/>
                        </a:rPr>
                      </a:br>
                      <a:r>
                        <a:rPr lang="en-US" sz="1200" b="0" i="0" u="none" strike="noStrike" dirty="0">
                          <a:latin typeface="Arial"/>
                        </a:rPr>
                        <a:t/>
                      </a:r>
                      <a:br>
                        <a:rPr lang="en-US" sz="1200" b="0" i="0" u="none" strike="noStrike" dirty="0">
                          <a:latin typeface="Arial"/>
                        </a:rPr>
                      </a:br>
                      <a:r>
                        <a:rPr lang="en-US" sz="1200" b="0" i="0" u="none" strike="noStrike" dirty="0">
                          <a:latin typeface="Arial"/>
                        </a:rPr>
                        <a:t>Metrics are collected on a daily basis from each data center.  The ESDIS Project collects these metrics in a tool called the ESDIS Metrics System (EMS).  Data center analysts can view their detailed metrics to assess internal performance and trends.  The ESDIS </a:t>
                      </a:r>
                      <a:r>
                        <a:rPr lang="en-US" sz="1200" b="0" i="0" u="none" strike="noStrike" dirty="0" smtClean="0">
                          <a:latin typeface="Arial"/>
                        </a:rPr>
                        <a:t>Project </a:t>
                      </a:r>
                      <a:r>
                        <a:rPr lang="en-US" sz="1200" b="0" i="0" u="none" strike="noStrike" dirty="0">
                          <a:latin typeface="Arial"/>
                        </a:rPr>
                        <a:t>combines these metrics, not for comparisons between the data centers, but as a system level view of EOSDIS performance. This report provides snapshots of metrics as the combination of the individual data centers and from a purely system perspective.</a:t>
                      </a:r>
                      <a:br>
                        <a:rPr lang="en-US" sz="1200" b="0" i="0" u="none" strike="noStrike" dirty="0">
                          <a:latin typeface="Arial"/>
                        </a:rPr>
                      </a:br>
                      <a:r>
                        <a:rPr lang="en-US" sz="1200" b="0" i="0" u="none" strike="noStrike" dirty="0">
                          <a:latin typeface="Arial"/>
                        </a:rPr>
                        <a:t/>
                      </a:r>
                      <a:br>
                        <a:rPr lang="en-US" sz="1200" b="0" i="0" u="none" strike="noStrike" dirty="0">
                          <a:latin typeface="Arial"/>
                        </a:rPr>
                      </a:br>
                      <a:r>
                        <a:rPr lang="en-US" sz="1200" b="0" i="0" u="none" strike="noStrike" dirty="0">
                          <a:latin typeface="Arial"/>
                        </a:rPr>
                        <a:t>During FY2011, it was observed that ASF distribution included a large number of the bots-distributions (downloads by Internet search engines for indexing purposes) and those bots distributions were excluded in the ASF metrics. ASF also made </a:t>
                      </a:r>
                      <a:r>
                        <a:rPr lang="en-US" sz="1200" b="0" i="0" u="none" strike="noStrike" dirty="0" smtClean="0">
                          <a:latin typeface="Arial"/>
                        </a:rPr>
                        <a:t>changes </a:t>
                      </a:r>
                      <a:r>
                        <a:rPr lang="en-US" sz="1200" b="0" i="0" u="none" strike="noStrike" dirty="0">
                          <a:latin typeface="Arial"/>
                        </a:rPr>
                        <a:t>to its reporting during FY2011. </a:t>
                      </a:r>
                      <a:r>
                        <a:rPr lang="en-US" sz="1200" b="0" i="0" u="none" strike="noStrike" dirty="0" smtClean="0">
                          <a:latin typeface="+mn-lt"/>
                        </a:rPr>
                        <a:t>These changes and the migration of historical data to the new operating system contribute to a significant increase in archive volume. Updates for Ingest and Archive were not available for this report; however,</a:t>
                      </a:r>
                      <a:r>
                        <a:rPr lang="en-US" sz="1200" b="0" i="0" u="none" strike="noStrike" baseline="0" dirty="0" smtClean="0">
                          <a:latin typeface="+mn-lt"/>
                        </a:rPr>
                        <a:t> </a:t>
                      </a:r>
                      <a:r>
                        <a:rPr lang="en-US" sz="1200" b="0" i="0" u="none" strike="noStrike" dirty="0" smtClean="0">
                          <a:latin typeface="+mn-lt"/>
                        </a:rPr>
                        <a:t>the report includes an estimate of the Total Archive showing a significant increase. </a:t>
                      </a:r>
                      <a:r>
                        <a:rPr lang="en-US" sz="1200" b="0" i="0" u="none" strike="noStrike" dirty="0">
                          <a:latin typeface="Arial"/>
                        </a:rPr>
                        <a:t>New for FY2011 is the CDDIS archive </a:t>
                      </a:r>
                      <a:r>
                        <a:rPr lang="en-US" sz="1200" b="0" i="0" u="none" strike="noStrike" dirty="0" smtClean="0">
                          <a:latin typeface="Arial"/>
                        </a:rPr>
                        <a:t>information which </a:t>
                      </a:r>
                      <a:r>
                        <a:rPr lang="en-US" sz="1200" b="0" i="0" u="none" strike="noStrike" dirty="0">
                          <a:latin typeface="Arial"/>
                        </a:rPr>
                        <a:t>became available </a:t>
                      </a:r>
                      <a:r>
                        <a:rPr lang="en-US" sz="1200" b="0" i="0" u="none" strike="noStrike" dirty="0" smtClean="0">
                          <a:latin typeface="Arial"/>
                        </a:rPr>
                        <a:t>in December </a:t>
                      </a:r>
                      <a:r>
                        <a:rPr lang="en-US" sz="1200" b="0" i="0" u="none" strike="noStrike" dirty="0">
                          <a:latin typeface="Arial"/>
                        </a:rPr>
                        <a:t>2010.</a:t>
                      </a:r>
                      <a:br>
                        <a:rPr lang="en-US" sz="1200" b="0" i="0" u="none" strike="noStrike" dirty="0">
                          <a:latin typeface="Arial"/>
                        </a:rPr>
                      </a:br>
                      <a:r>
                        <a:rPr lang="en-US" sz="1200" b="0" i="0" u="none" strike="noStrike" dirty="0">
                          <a:latin typeface="Arial"/>
                        </a:rPr>
                        <a:t/>
                      </a:r>
                      <a:br>
                        <a:rPr lang="en-US" sz="1200" b="0" i="0" u="none" strike="noStrike" dirty="0">
                          <a:latin typeface="Arial"/>
                        </a:rPr>
                      </a:br>
                      <a:r>
                        <a:rPr lang="en-US" sz="1200" b="0" i="0" u="none" strike="noStrike" dirty="0">
                          <a:latin typeface="Arial"/>
                        </a:rPr>
                        <a:t>In keeping with previous years, and in order to support trend comparisons, the metrics data are presented on a fiscal year basis, not by calendar year. </a:t>
                      </a:r>
                      <a:br>
                        <a:rPr lang="en-US" sz="1200" b="0" i="0" u="none" strike="noStrike" dirty="0">
                          <a:latin typeface="Arial"/>
                        </a:rPr>
                      </a:br>
                      <a:r>
                        <a:rPr lang="en-US" sz="1200" b="0" i="0" u="none" strike="noStrike" dirty="0">
                          <a:latin typeface="Arial"/>
                        </a:rPr>
                        <a:t/>
                      </a:r>
                      <a:br>
                        <a:rPr lang="en-US" sz="1200" b="0" i="0" u="none" strike="noStrike" dirty="0">
                          <a:latin typeface="Arial"/>
                        </a:rPr>
                      </a:br>
                      <a:r>
                        <a:rPr lang="en-US" sz="1200" b="0" i="0" u="none" strike="noStrike" dirty="0">
                          <a:latin typeface="Arial"/>
                        </a:rPr>
                        <a:t>If you have any questions or comments please contact Jeanne Behnke at (301) 614-5326 or jeanne.behnke@nasa.gov or Kevin Murphy at (301) 614-5580 or kevin.j.murphy@nasa.gov.</a:t>
                      </a:r>
                    </a:p>
                  </a:txBody>
                  <a:tcPr marL="7002" marR="7002" marT="7002" marB="0" anchor="b">
                    <a:lnL>
                      <a:noFill/>
                    </a:lnL>
                    <a:lnR>
                      <a:noFill/>
                    </a:lnR>
                    <a:lnT>
                      <a:noFill/>
                    </a:lnT>
                    <a:lnB>
                      <a:noFill/>
                    </a:lnB>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20</a:t>
            </a:fld>
            <a:endParaRPr lang="en-US"/>
          </a:p>
        </p:txBody>
      </p:sp>
      <p:sp>
        <p:nvSpPr>
          <p:cNvPr id="5" name="Title 1"/>
          <p:cNvSpPr txBox="1">
            <a:spLocks/>
          </p:cNvSpPr>
          <p:nvPr/>
        </p:nvSpPr>
        <p:spPr>
          <a:xfrm>
            <a:off x="457200" y="304800"/>
            <a:ext cx="82296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Foreign Distribution</a:t>
            </a:r>
          </a:p>
        </p:txBody>
      </p:sp>
      <p:sp>
        <p:nvSpPr>
          <p:cNvPr id="12" name="TextBox 11"/>
          <p:cNvSpPr txBox="1"/>
          <p:nvPr/>
        </p:nvSpPr>
        <p:spPr>
          <a:xfrm>
            <a:off x="609600" y="2514600"/>
            <a:ext cx="7696200" cy="457200"/>
          </a:xfrm>
          <a:prstGeom prst="rect">
            <a:avLst/>
          </a:prstGeom>
          <a:noFill/>
        </p:spPr>
        <p:txBody>
          <a:bodyPr wrap="square" rtlCol="0">
            <a:spAutoFit/>
          </a:bodyPr>
          <a:lstStyle/>
          <a:p>
            <a:r>
              <a:rPr lang="en-US" dirty="0" smtClean="0"/>
              <a:t>*  EU includes 27 European Union member countries.</a:t>
            </a:r>
          </a:p>
          <a:p>
            <a:r>
              <a:rPr lang="en-US" dirty="0" smtClean="0"/>
              <a:t>** China includes only People’s Republic of China and does not include Taiwan or Hong Kong.</a:t>
            </a:r>
            <a:endParaRPr lang="en-US" dirty="0"/>
          </a:p>
        </p:txBody>
      </p:sp>
      <p:pic>
        <p:nvPicPr>
          <p:cNvPr id="62467" name="Picture 3"/>
          <p:cNvPicPr>
            <a:picLocks noChangeAspect="1" noChangeArrowheads="1"/>
          </p:cNvPicPr>
          <p:nvPr/>
        </p:nvPicPr>
        <p:blipFill>
          <a:blip r:embed="rId2"/>
          <a:srcRect/>
          <a:stretch>
            <a:fillRect/>
          </a:stretch>
        </p:blipFill>
        <p:spPr bwMode="auto">
          <a:xfrm>
            <a:off x="685800" y="1371600"/>
            <a:ext cx="7743825" cy="1152525"/>
          </a:xfrm>
          <a:prstGeom prst="rect">
            <a:avLst/>
          </a:prstGeom>
          <a:noFill/>
          <a:ln w="9525">
            <a:noFill/>
            <a:miter lim="800000"/>
            <a:headEnd/>
            <a:tailEnd/>
          </a:ln>
          <a:effectLst/>
        </p:spPr>
      </p:pic>
      <p:pic>
        <p:nvPicPr>
          <p:cNvPr id="62468" name="Picture 4"/>
          <p:cNvPicPr>
            <a:picLocks noChangeAspect="1" noChangeArrowheads="1"/>
          </p:cNvPicPr>
          <p:nvPr/>
        </p:nvPicPr>
        <p:blipFill>
          <a:blip r:embed="rId3"/>
          <a:srcRect/>
          <a:stretch>
            <a:fillRect/>
          </a:stretch>
        </p:blipFill>
        <p:spPr bwMode="auto">
          <a:xfrm>
            <a:off x="533400" y="3124200"/>
            <a:ext cx="4119140" cy="2505456"/>
          </a:xfrm>
          <a:prstGeom prst="rect">
            <a:avLst/>
          </a:prstGeom>
          <a:noFill/>
          <a:ln w="9525">
            <a:noFill/>
            <a:miter lim="800000"/>
            <a:headEnd/>
            <a:tailEnd/>
          </a:ln>
          <a:effectLst/>
        </p:spPr>
      </p:pic>
      <p:pic>
        <p:nvPicPr>
          <p:cNvPr id="62469" name="Picture 5"/>
          <p:cNvPicPr>
            <a:picLocks noChangeAspect="1" noChangeArrowheads="1"/>
          </p:cNvPicPr>
          <p:nvPr/>
        </p:nvPicPr>
        <p:blipFill>
          <a:blip r:embed="rId4"/>
          <a:srcRect/>
          <a:stretch>
            <a:fillRect/>
          </a:stretch>
        </p:blipFill>
        <p:spPr bwMode="auto">
          <a:xfrm>
            <a:off x="4572000" y="3124200"/>
            <a:ext cx="4082018" cy="2505456"/>
          </a:xfrm>
          <a:prstGeom prst="rect">
            <a:avLst/>
          </a:prstGeom>
          <a:noFill/>
          <a:ln w="9525">
            <a:noFill/>
            <a:miter lim="800000"/>
            <a:headEnd/>
            <a:tailEnd/>
          </a:ln>
          <a:effectLst/>
        </p:spPr>
      </p:pic>
      <p:sp>
        <p:nvSpPr>
          <p:cNvPr id="10" name="TextBox 9"/>
          <p:cNvSpPr txBox="1"/>
          <p:nvPr/>
        </p:nvSpPr>
        <p:spPr>
          <a:xfrm>
            <a:off x="609600" y="838200"/>
            <a:ext cx="7696200" cy="461665"/>
          </a:xfrm>
          <a:prstGeom prst="rect">
            <a:avLst/>
          </a:prstGeom>
          <a:noFill/>
        </p:spPr>
        <p:txBody>
          <a:bodyPr wrap="square" rtlCol="0">
            <a:spAutoFit/>
          </a:bodyPr>
          <a:lstStyle/>
          <a:p>
            <a:r>
              <a:rPr lang="en-US" dirty="0" smtClean="0"/>
              <a:t>Distribution metrics for foreign public users are compared. Statistics are based on country information provided by 11 EOSDIS data centers.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sz="quarter"/>
          </p:nvPr>
        </p:nvSpPr>
        <p:spPr>
          <a:xfrm>
            <a:off x="457200" y="685800"/>
            <a:ext cx="8229600" cy="1295400"/>
          </a:xfrm>
        </p:spPr>
        <p:txBody>
          <a:bodyPr/>
          <a:lstStyle/>
          <a:p>
            <a:r>
              <a:rPr lang="en-US" smtClean="0"/>
              <a:t>Web Metrics</a:t>
            </a:r>
          </a:p>
        </p:txBody>
      </p:sp>
      <p:sp>
        <p:nvSpPr>
          <p:cNvPr id="9" name="Slide Number Placeholder 8"/>
          <p:cNvSpPr>
            <a:spLocks noGrp="1"/>
          </p:cNvSpPr>
          <p:nvPr>
            <p:ph type="sldNum" sz="quarter" idx="12"/>
          </p:nvPr>
        </p:nvSpPr>
        <p:spPr/>
        <p:txBody>
          <a:bodyPr/>
          <a:lstStyle/>
          <a:p>
            <a:fld id="{1BD978AB-B455-45F6-8BE5-C7E6F2297C96}" type="slidenum">
              <a:rPr lang="en-US"/>
              <a:pPr/>
              <a:t>21</a:t>
            </a:fld>
            <a:endParaRPr lang="en-US"/>
          </a:p>
        </p:txBody>
      </p:sp>
      <p:sp>
        <p:nvSpPr>
          <p:cNvPr id="37892" name="TextBox 9"/>
          <p:cNvSpPr txBox="1">
            <a:spLocks noChangeArrowheads="1"/>
          </p:cNvSpPr>
          <p:nvPr/>
        </p:nvSpPr>
        <p:spPr bwMode="auto">
          <a:xfrm>
            <a:off x="2057400" y="2286000"/>
            <a:ext cx="4191000" cy="2641600"/>
          </a:xfrm>
          <a:prstGeom prst="rect">
            <a:avLst/>
          </a:prstGeom>
          <a:noFill/>
          <a:ln w="9525">
            <a:noFill/>
            <a:miter lim="800000"/>
            <a:headEnd/>
            <a:tailEnd/>
          </a:ln>
        </p:spPr>
        <p:txBody>
          <a:bodyPr>
            <a:spAutoFit/>
          </a:bodyPr>
          <a:lstStyle/>
          <a:p>
            <a:pPr marL="182563" indent="457200">
              <a:lnSpc>
                <a:spcPct val="150000"/>
              </a:lnSpc>
              <a:buFont typeface="Arial" charset="0"/>
              <a:buChar char="•"/>
            </a:pPr>
            <a:r>
              <a:rPr lang="en-US" sz="2800"/>
              <a:t>Visitors and Visits</a:t>
            </a:r>
          </a:p>
          <a:p>
            <a:pPr marL="182563" indent="457200">
              <a:lnSpc>
                <a:spcPct val="150000"/>
              </a:lnSpc>
              <a:buFont typeface="Arial" charset="0"/>
              <a:buChar char="•"/>
            </a:pPr>
            <a:r>
              <a:rPr lang="en-US" sz="2800"/>
              <a:t>Repeat Visitors</a:t>
            </a:r>
          </a:p>
          <a:p>
            <a:pPr marL="182563" indent="457200">
              <a:lnSpc>
                <a:spcPct val="150000"/>
              </a:lnSpc>
              <a:buFont typeface="Arial" charset="0"/>
              <a:buChar char="•"/>
            </a:pPr>
            <a:r>
              <a:rPr lang="en-US" sz="2800"/>
              <a:t>Top 20 Domains</a:t>
            </a:r>
          </a:p>
          <a:p>
            <a:pPr marL="182563" indent="457200">
              <a:lnSpc>
                <a:spcPct val="150000"/>
              </a:lnSpc>
              <a:buFont typeface="Arial" charset="0"/>
              <a:buChar char="•"/>
            </a:pPr>
            <a:r>
              <a:rPr lang="en-US" sz="2800"/>
              <a:t>Top 20 Countries</a:t>
            </a:r>
          </a:p>
        </p:txBody>
      </p:sp>
      <p:sp>
        <p:nvSpPr>
          <p:cNvPr id="37893" name="Date Placeholder 6"/>
          <p:cNvSpPr>
            <a:spLocks noGrp="1"/>
          </p:cNvSpPr>
          <p:nvPr>
            <p:ph type="dt" sz="quarter" idx="10"/>
          </p:nvPr>
        </p:nvSpPr>
        <p:spPr>
          <a:noFill/>
        </p:spPr>
        <p:txBody>
          <a:bodyPr/>
          <a:lstStyle/>
          <a:p>
            <a:r>
              <a:rPr lang="en-US" dirty="0" smtClean="0"/>
              <a:t>February 2012</a:t>
            </a:r>
            <a:endParaRPr lang="en-US" dirty="0"/>
          </a:p>
        </p:txBody>
      </p:sp>
      <p:sp>
        <p:nvSpPr>
          <p:cNvPr id="37894" name="Footer Placeholder 7"/>
          <p:cNvSpPr>
            <a:spLocks noGrp="1"/>
          </p:cNvSpPr>
          <p:nvPr>
            <p:ph type="ftr" sz="quarter" idx="11"/>
          </p:nvPr>
        </p:nvSpPr>
        <p:spPr>
          <a:noFill/>
        </p:spPr>
        <p:txBody>
          <a:bodyPr/>
          <a:lstStyle/>
          <a:p>
            <a:r>
              <a:rPr lang="en-US" dirty="0" smtClean="0"/>
              <a:t>FY2011 Annual Report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sz="quarter"/>
          </p:nvPr>
        </p:nvSpPr>
        <p:spPr>
          <a:xfrm>
            <a:off x="457200" y="152400"/>
            <a:ext cx="8229600" cy="685800"/>
          </a:xfrm>
        </p:spPr>
        <p:txBody>
          <a:bodyPr/>
          <a:lstStyle/>
          <a:p>
            <a:r>
              <a:rPr lang="en-US" sz="3600" smtClean="0"/>
              <a:t>Web Visitors and Visits</a:t>
            </a:r>
          </a:p>
        </p:txBody>
      </p:sp>
      <p:sp>
        <p:nvSpPr>
          <p:cNvPr id="38915" name="TextBox 5"/>
          <p:cNvSpPr txBox="1">
            <a:spLocks noChangeArrowheads="1"/>
          </p:cNvSpPr>
          <p:nvPr/>
        </p:nvSpPr>
        <p:spPr bwMode="auto">
          <a:xfrm>
            <a:off x="838200" y="762000"/>
            <a:ext cx="7467600" cy="1169551"/>
          </a:xfrm>
          <a:prstGeom prst="rect">
            <a:avLst/>
          </a:prstGeom>
          <a:noFill/>
          <a:ln w="9525">
            <a:noFill/>
            <a:miter lim="800000"/>
            <a:headEnd/>
            <a:tailEnd/>
          </a:ln>
        </p:spPr>
        <p:txBody>
          <a:bodyPr wrap="square">
            <a:spAutoFit/>
          </a:bodyPr>
          <a:lstStyle/>
          <a:p>
            <a:r>
              <a:rPr lang="en-US" sz="1400" dirty="0"/>
              <a:t>EOSIDS web activity is measured by the number of Visits made, the number of pages Viewed and the number of distinct Visitors.  Visits, Views, and Visitors count visits greater than or equal to 1 minute.  Visits of at least one minute are considered to represent significant work accomplished, and many of the shorter visits are of less than a second</a:t>
            </a:r>
            <a:r>
              <a:rPr lang="en-US" sz="1400" dirty="0" smtClean="0"/>
              <a:t>. Data came from 11 data centers (these data centers are listed in Slide #17).</a:t>
            </a:r>
            <a:endParaRPr lang="en-US" sz="1400" dirty="0"/>
          </a:p>
        </p:txBody>
      </p:sp>
      <p:sp>
        <p:nvSpPr>
          <p:cNvPr id="7" name="Slide Number Placeholder 6"/>
          <p:cNvSpPr>
            <a:spLocks noGrp="1"/>
          </p:cNvSpPr>
          <p:nvPr>
            <p:ph type="sldNum" sz="quarter" idx="12"/>
          </p:nvPr>
        </p:nvSpPr>
        <p:spPr/>
        <p:txBody>
          <a:bodyPr/>
          <a:lstStyle/>
          <a:p>
            <a:fld id="{49A9DB17-841B-4802-A800-958FB26CB477}" type="slidenum">
              <a:rPr lang="en-US"/>
              <a:pPr/>
              <a:t>22</a:t>
            </a:fld>
            <a:endParaRPr lang="en-US" dirty="0"/>
          </a:p>
        </p:txBody>
      </p:sp>
      <p:sp>
        <p:nvSpPr>
          <p:cNvPr id="38920" name="Date Placeholder 9"/>
          <p:cNvSpPr>
            <a:spLocks noGrp="1"/>
          </p:cNvSpPr>
          <p:nvPr>
            <p:ph type="dt" sz="quarter" idx="10"/>
          </p:nvPr>
        </p:nvSpPr>
        <p:spPr>
          <a:noFill/>
        </p:spPr>
        <p:txBody>
          <a:bodyPr/>
          <a:lstStyle/>
          <a:p>
            <a:r>
              <a:rPr lang="en-US" dirty="0" smtClean="0"/>
              <a:t>February 2012</a:t>
            </a:r>
            <a:endParaRPr lang="en-US" dirty="0"/>
          </a:p>
        </p:txBody>
      </p:sp>
      <p:sp>
        <p:nvSpPr>
          <p:cNvPr id="38921"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78850" name="Picture 2"/>
          <p:cNvPicPr>
            <a:picLocks noChangeAspect="1" noChangeArrowheads="1"/>
          </p:cNvPicPr>
          <p:nvPr/>
        </p:nvPicPr>
        <p:blipFill>
          <a:blip r:embed="rId2"/>
          <a:srcRect/>
          <a:stretch>
            <a:fillRect/>
          </a:stretch>
        </p:blipFill>
        <p:spPr bwMode="auto">
          <a:xfrm>
            <a:off x="4495800" y="2286000"/>
            <a:ext cx="3952713" cy="2944368"/>
          </a:xfrm>
          <a:prstGeom prst="rect">
            <a:avLst/>
          </a:prstGeom>
          <a:noFill/>
          <a:ln w="9525">
            <a:noFill/>
            <a:miter lim="800000"/>
            <a:headEnd/>
            <a:tailEnd/>
          </a:ln>
          <a:effectLst/>
        </p:spPr>
      </p:pic>
      <p:pic>
        <p:nvPicPr>
          <p:cNvPr id="61442" name="Picture 2"/>
          <p:cNvPicPr>
            <a:picLocks noChangeAspect="1" noChangeArrowheads="1"/>
          </p:cNvPicPr>
          <p:nvPr/>
        </p:nvPicPr>
        <p:blipFill>
          <a:blip r:embed="rId3"/>
          <a:srcRect/>
          <a:stretch>
            <a:fillRect/>
          </a:stretch>
        </p:blipFill>
        <p:spPr bwMode="auto">
          <a:xfrm>
            <a:off x="685800" y="2286000"/>
            <a:ext cx="3657600" cy="2943225"/>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sz="quarter"/>
          </p:nvPr>
        </p:nvSpPr>
        <p:spPr>
          <a:xfrm>
            <a:off x="457200" y="274638"/>
            <a:ext cx="8229600" cy="411162"/>
          </a:xfrm>
        </p:spPr>
        <p:txBody>
          <a:bodyPr/>
          <a:lstStyle/>
          <a:p>
            <a:r>
              <a:rPr lang="en-US" sz="3600" smtClean="0"/>
              <a:t>Repeat Web Visitors</a:t>
            </a:r>
          </a:p>
        </p:txBody>
      </p:sp>
      <p:sp>
        <p:nvSpPr>
          <p:cNvPr id="39939" name="Content Placeholder 2"/>
          <p:cNvSpPr>
            <a:spLocks noGrp="1"/>
          </p:cNvSpPr>
          <p:nvPr>
            <p:ph sz="quarter" idx="1"/>
          </p:nvPr>
        </p:nvSpPr>
        <p:spPr>
          <a:xfrm>
            <a:off x="152400" y="914400"/>
            <a:ext cx="8305800" cy="838200"/>
          </a:xfrm>
        </p:spPr>
        <p:txBody>
          <a:bodyPr/>
          <a:lstStyle/>
          <a:p>
            <a:pPr indent="0">
              <a:buFontTx/>
              <a:buNone/>
            </a:pPr>
            <a:r>
              <a:rPr lang="en-US" sz="1400" smtClean="0">
                <a:solidFill>
                  <a:srgbClr val="000000"/>
                </a:solidFill>
                <a:cs typeface="Arial" charset="0"/>
              </a:rPr>
              <a:t>EOSDIS Web Visitors are characterized by the number of visits they make and how frequently they return. Visitors counted in the table below are those that stayed for one minute or more. Repeat Visitors are counted from the start of the Fiscal Year. </a:t>
            </a:r>
            <a:endParaRPr lang="en-US" sz="1400" smtClean="0"/>
          </a:p>
        </p:txBody>
      </p:sp>
      <p:sp>
        <p:nvSpPr>
          <p:cNvPr id="7" name="Slide Number Placeholder 6"/>
          <p:cNvSpPr>
            <a:spLocks noGrp="1"/>
          </p:cNvSpPr>
          <p:nvPr>
            <p:ph type="sldNum" sz="quarter" idx="12"/>
          </p:nvPr>
        </p:nvSpPr>
        <p:spPr/>
        <p:txBody>
          <a:bodyPr/>
          <a:lstStyle/>
          <a:p>
            <a:fld id="{6116A98A-B0E8-4D7E-8A5C-71C72A3CCC0B}" type="slidenum">
              <a:rPr lang="en-US"/>
              <a:pPr/>
              <a:t>23</a:t>
            </a:fld>
            <a:endParaRPr lang="en-US"/>
          </a:p>
        </p:txBody>
      </p:sp>
      <p:sp>
        <p:nvSpPr>
          <p:cNvPr id="39941" name="TextBox 13"/>
          <p:cNvSpPr txBox="1">
            <a:spLocks noChangeArrowheads="1"/>
          </p:cNvSpPr>
          <p:nvPr/>
        </p:nvSpPr>
        <p:spPr bwMode="auto">
          <a:xfrm>
            <a:off x="838200" y="1752600"/>
            <a:ext cx="6858000" cy="276225"/>
          </a:xfrm>
          <a:prstGeom prst="rect">
            <a:avLst/>
          </a:prstGeom>
          <a:noFill/>
          <a:ln w="9525">
            <a:noFill/>
            <a:miter lim="800000"/>
            <a:headEnd/>
            <a:tailEnd/>
          </a:ln>
        </p:spPr>
        <p:txBody>
          <a:bodyPr>
            <a:spAutoFit/>
          </a:bodyPr>
          <a:lstStyle/>
          <a:p>
            <a:r>
              <a:rPr lang="en-US" dirty="0" smtClean="0"/>
              <a:t>FY2011 </a:t>
            </a:r>
            <a:r>
              <a:rPr lang="en-US" dirty="0"/>
              <a:t>Web Visitors for Visits of one </a:t>
            </a:r>
            <a:r>
              <a:rPr lang="en-US" dirty="0" smtClean="0"/>
              <a:t>minute or more</a:t>
            </a:r>
            <a:endParaRPr lang="en-US" dirty="0"/>
          </a:p>
        </p:txBody>
      </p:sp>
      <p:sp>
        <p:nvSpPr>
          <p:cNvPr id="39944" name="Date Placeholder 9"/>
          <p:cNvSpPr>
            <a:spLocks noGrp="1"/>
          </p:cNvSpPr>
          <p:nvPr>
            <p:ph type="dt" sz="quarter" idx="10"/>
          </p:nvPr>
        </p:nvSpPr>
        <p:spPr>
          <a:noFill/>
        </p:spPr>
        <p:txBody>
          <a:bodyPr/>
          <a:lstStyle/>
          <a:p>
            <a:r>
              <a:rPr lang="en-US" dirty="0" smtClean="0"/>
              <a:t>February 2012</a:t>
            </a:r>
            <a:endParaRPr lang="en-US" dirty="0"/>
          </a:p>
        </p:txBody>
      </p:sp>
      <p:sp>
        <p:nvSpPr>
          <p:cNvPr id="39945"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77828" name="Picture 4"/>
          <p:cNvPicPr>
            <a:picLocks noChangeAspect="1" noChangeArrowheads="1"/>
          </p:cNvPicPr>
          <p:nvPr/>
        </p:nvPicPr>
        <p:blipFill>
          <a:blip r:embed="rId2"/>
          <a:srcRect/>
          <a:stretch>
            <a:fillRect/>
          </a:stretch>
        </p:blipFill>
        <p:spPr bwMode="auto">
          <a:xfrm>
            <a:off x="685800" y="2057400"/>
            <a:ext cx="7877175" cy="609600"/>
          </a:xfrm>
          <a:prstGeom prst="rect">
            <a:avLst/>
          </a:prstGeom>
          <a:noFill/>
          <a:ln w="9525">
            <a:noFill/>
            <a:miter lim="800000"/>
            <a:headEnd/>
            <a:tailEnd/>
          </a:ln>
          <a:effectLst/>
        </p:spPr>
      </p:pic>
      <p:pic>
        <p:nvPicPr>
          <p:cNvPr id="77829" name="Picture 5"/>
          <p:cNvPicPr>
            <a:picLocks noChangeAspect="1" noChangeArrowheads="1"/>
          </p:cNvPicPr>
          <p:nvPr/>
        </p:nvPicPr>
        <p:blipFill>
          <a:blip r:embed="rId3"/>
          <a:srcRect/>
          <a:stretch>
            <a:fillRect/>
          </a:stretch>
        </p:blipFill>
        <p:spPr bwMode="auto">
          <a:xfrm>
            <a:off x="1981200" y="2819400"/>
            <a:ext cx="5295900" cy="325755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sz="quarter"/>
          </p:nvPr>
        </p:nvSpPr>
        <p:spPr>
          <a:xfrm>
            <a:off x="228600" y="228600"/>
            <a:ext cx="8229600" cy="762000"/>
          </a:xfrm>
        </p:spPr>
        <p:txBody>
          <a:bodyPr/>
          <a:lstStyle/>
          <a:p>
            <a:r>
              <a:rPr lang="en-US" sz="3600" dirty="0" smtClean="0"/>
              <a:t>Top 20 Domains By # of Web Visitors</a:t>
            </a:r>
          </a:p>
        </p:txBody>
      </p:sp>
      <p:sp>
        <p:nvSpPr>
          <p:cNvPr id="40963" name="TextBox 8"/>
          <p:cNvSpPr txBox="1">
            <a:spLocks noChangeArrowheads="1"/>
          </p:cNvSpPr>
          <p:nvPr/>
        </p:nvSpPr>
        <p:spPr bwMode="auto">
          <a:xfrm>
            <a:off x="609600" y="1066800"/>
            <a:ext cx="8001000" cy="738664"/>
          </a:xfrm>
          <a:prstGeom prst="rect">
            <a:avLst/>
          </a:prstGeom>
          <a:noFill/>
          <a:ln w="9525">
            <a:noFill/>
            <a:miter lim="800000"/>
            <a:headEnd/>
            <a:tailEnd/>
          </a:ln>
        </p:spPr>
        <p:txBody>
          <a:bodyPr wrap="square">
            <a:spAutoFit/>
          </a:bodyPr>
          <a:lstStyle/>
          <a:p>
            <a:r>
              <a:rPr lang="en-US" sz="1400" dirty="0"/>
              <a:t>The </a:t>
            </a:r>
            <a:r>
              <a:rPr lang="en-US" sz="1400" dirty="0" smtClean="0"/>
              <a:t>FY2011 Top </a:t>
            </a:r>
            <a:r>
              <a:rPr lang="en-US" sz="1400" dirty="0"/>
              <a:t>20 Domains for visits &gt;= 1 minute is sorted by the # of Visitors.  </a:t>
            </a:r>
            <a:r>
              <a:rPr lang="en-US" sz="1400" dirty="0" smtClean="0"/>
              <a:t>Data came from 11 data center s (these data centers are listed in Slide #17). All statistics are based on domains resolved by </a:t>
            </a:r>
            <a:r>
              <a:rPr lang="en-US" sz="1400" dirty="0" err="1" smtClean="0"/>
              <a:t>NetInsight</a:t>
            </a:r>
            <a:r>
              <a:rPr lang="en-US" sz="1400" dirty="0" smtClean="0"/>
              <a:t>, using host information.</a:t>
            </a:r>
            <a:endParaRPr lang="en-US" sz="1400" dirty="0"/>
          </a:p>
        </p:txBody>
      </p:sp>
      <p:sp>
        <p:nvSpPr>
          <p:cNvPr id="7" name="Slide Number Placeholder 6"/>
          <p:cNvSpPr>
            <a:spLocks noGrp="1"/>
          </p:cNvSpPr>
          <p:nvPr>
            <p:ph type="sldNum" sz="quarter" idx="12"/>
          </p:nvPr>
        </p:nvSpPr>
        <p:spPr/>
        <p:txBody>
          <a:bodyPr/>
          <a:lstStyle/>
          <a:p>
            <a:fld id="{C42BACEF-094B-4DBF-B93B-2FBDCEF15342}" type="slidenum">
              <a:rPr lang="en-US"/>
              <a:pPr/>
              <a:t>24</a:t>
            </a:fld>
            <a:endParaRPr lang="en-US"/>
          </a:p>
        </p:txBody>
      </p:sp>
      <p:sp>
        <p:nvSpPr>
          <p:cNvPr id="40967" name="Date Placeholder 8"/>
          <p:cNvSpPr>
            <a:spLocks noGrp="1"/>
          </p:cNvSpPr>
          <p:nvPr>
            <p:ph type="dt" sz="quarter" idx="10"/>
          </p:nvPr>
        </p:nvSpPr>
        <p:spPr>
          <a:noFill/>
        </p:spPr>
        <p:txBody>
          <a:bodyPr/>
          <a:lstStyle/>
          <a:p>
            <a:r>
              <a:rPr lang="en-US" dirty="0" smtClean="0"/>
              <a:t>February 2012</a:t>
            </a:r>
            <a:endParaRPr lang="en-US" dirty="0"/>
          </a:p>
        </p:txBody>
      </p:sp>
      <p:sp>
        <p:nvSpPr>
          <p:cNvPr id="40968"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63490" name="Picture 2"/>
          <p:cNvPicPr>
            <a:picLocks noChangeAspect="1" noChangeArrowheads="1"/>
          </p:cNvPicPr>
          <p:nvPr/>
        </p:nvPicPr>
        <p:blipFill>
          <a:blip r:embed="rId2"/>
          <a:srcRect/>
          <a:stretch>
            <a:fillRect/>
          </a:stretch>
        </p:blipFill>
        <p:spPr bwMode="auto">
          <a:xfrm>
            <a:off x="304800" y="2362200"/>
            <a:ext cx="4754406" cy="2743200"/>
          </a:xfrm>
          <a:prstGeom prst="rect">
            <a:avLst/>
          </a:prstGeom>
          <a:noFill/>
          <a:ln w="9525">
            <a:noFill/>
            <a:miter lim="800000"/>
            <a:headEnd/>
            <a:tailEnd/>
          </a:ln>
          <a:effectLst/>
        </p:spPr>
      </p:pic>
      <p:pic>
        <p:nvPicPr>
          <p:cNvPr id="63491" name="Picture 3"/>
          <p:cNvPicPr>
            <a:picLocks noChangeAspect="1" noChangeArrowheads="1"/>
          </p:cNvPicPr>
          <p:nvPr/>
        </p:nvPicPr>
        <p:blipFill>
          <a:blip r:embed="rId3"/>
          <a:srcRect/>
          <a:stretch>
            <a:fillRect/>
          </a:stretch>
        </p:blipFill>
        <p:spPr bwMode="auto">
          <a:xfrm>
            <a:off x="5105400" y="2057400"/>
            <a:ext cx="3656475" cy="3300984"/>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sz="quarter"/>
          </p:nvPr>
        </p:nvSpPr>
        <p:spPr>
          <a:xfrm>
            <a:off x="457200" y="274638"/>
            <a:ext cx="8229600" cy="944562"/>
          </a:xfrm>
        </p:spPr>
        <p:txBody>
          <a:bodyPr/>
          <a:lstStyle/>
          <a:p>
            <a:r>
              <a:rPr lang="en-US" sz="3600" dirty="0" smtClean="0"/>
              <a:t>Top 20 Countries By # Web Visits</a:t>
            </a:r>
          </a:p>
        </p:txBody>
      </p:sp>
      <p:sp>
        <p:nvSpPr>
          <p:cNvPr id="39939" name="Content Placeholder 2"/>
          <p:cNvSpPr>
            <a:spLocks noGrp="1"/>
          </p:cNvSpPr>
          <p:nvPr>
            <p:ph sz="quarter" idx="1"/>
          </p:nvPr>
        </p:nvSpPr>
        <p:spPr>
          <a:xfrm>
            <a:off x="228600" y="1219200"/>
            <a:ext cx="8305800" cy="838200"/>
          </a:xfrm>
        </p:spPr>
        <p:txBody>
          <a:bodyPr/>
          <a:lstStyle/>
          <a:p>
            <a:pPr marL="114300" indent="0">
              <a:buFontTx/>
              <a:buNone/>
              <a:tabLst>
                <a:tab pos="114300" algn="l"/>
              </a:tabLst>
            </a:pPr>
            <a:r>
              <a:rPr lang="en-US" sz="1400" dirty="0" smtClean="0"/>
              <a:t>The FY2011 Top 20 Countries for visits &gt;= 1 minute is sorted by the # of Visits. Data came from 11 data center s (these data centers are listed in Slide #17). All statistics are based on country information resolved by </a:t>
            </a:r>
            <a:r>
              <a:rPr lang="en-US" sz="1400" dirty="0" err="1" smtClean="0"/>
              <a:t>NetInsight</a:t>
            </a:r>
            <a:r>
              <a:rPr lang="en-US" sz="1400" dirty="0" smtClean="0"/>
              <a:t>. </a:t>
            </a:r>
          </a:p>
          <a:p>
            <a:pPr indent="0"/>
            <a:endParaRPr lang="en-US" dirty="0" smtClean="0"/>
          </a:p>
        </p:txBody>
      </p:sp>
      <p:sp>
        <p:nvSpPr>
          <p:cNvPr id="7" name="Slide Number Placeholder 6"/>
          <p:cNvSpPr>
            <a:spLocks noGrp="1"/>
          </p:cNvSpPr>
          <p:nvPr>
            <p:ph type="sldNum" sz="quarter" idx="12"/>
          </p:nvPr>
        </p:nvSpPr>
        <p:spPr/>
        <p:txBody>
          <a:bodyPr/>
          <a:lstStyle/>
          <a:p>
            <a:fld id="{8BBA5882-8BA6-4D2F-B597-95FF897A8283}" type="slidenum">
              <a:rPr lang="en-US"/>
              <a:pPr/>
              <a:t>25</a:t>
            </a:fld>
            <a:endParaRPr lang="en-US" dirty="0"/>
          </a:p>
        </p:txBody>
      </p:sp>
      <p:sp>
        <p:nvSpPr>
          <p:cNvPr id="41991" name="Date Placeholder 8"/>
          <p:cNvSpPr>
            <a:spLocks noGrp="1"/>
          </p:cNvSpPr>
          <p:nvPr>
            <p:ph type="dt" sz="quarter" idx="10"/>
          </p:nvPr>
        </p:nvSpPr>
        <p:spPr>
          <a:noFill/>
        </p:spPr>
        <p:txBody>
          <a:bodyPr/>
          <a:lstStyle/>
          <a:p>
            <a:r>
              <a:rPr lang="en-US" dirty="0" smtClean="0"/>
              <a:t>February 2012</a:t>
            </a:r>
            <a:endParaRPr lang="en-US" dirty="0"/>
          </a:p>
        </p:txBody>
      </p:sp>
      <p:sp>
        <p:nvSpPr>
          <p:cNvPr id="41992"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64514" name="Picture 2"/>
          <p:cNvPicPr>
            <a:picLocks noChangeAspect="1" noChangeArrowheads="1"/>
          </p:cNvPicPr>
          <p:nvPr/>
        </p:nvPicPr>
        <p:blipFill>
          <a:blip r:embed="rId2"/>
          <a:srcRect/>
          <a:stretch>
            <a:fillRect/>
          </a:stretch>
        </p:blipFill>
        <p:spPr bwMode="auto">
          <a:xfrm>
            <a:off x="4572000" y="2438400"/>
            <a:ext cx="4169095" cy="2734056"/>
          </a:xfrm>
          <a:prstGeom prst="rect">
            <a:avLst/>
          </a:prstGeom>
          <a:noFill/>
          <a:ln w="9525">
            <a:solidFill>
              <a:schemeClr val="accent1"/>
            </a:solid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457200" y="2286000"/>
            <a:ext cx="4114800" cy="3118359"/>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sz="quarter"/>
          </p:nvPr>
        </p:nvSpPr>
        <p:spPr>
          <a:xfrm>
            <a:off x="1143000" y="457200"/>
            <a:ext cx="6553200" cy="609600"/>
          </a:xfrm>
        </p:spPr>
        <p:txBody>
          <a:bodyPr/>
          <a:lstStyle/>
          <a:p>
            <a:r>
              <a:rPr lang="en-US" dirty="0" smtClean="0"/>
              <a:t>Total Users and Trends</a:t>
            </a:r>
          </a:p>
        </p:txBody>
      </p:sp>
      <p:sp>
        <p:nvSpPr>
          <p:cNvPr id="9" name="Slide Number Placeholder 8"/>
          <p:cNvSpPr>
            <a:spLocks noGrp="1"/>
          </p:cNvSpPr>
          <p:nvPr>
            <p:ph type="sldNum" sz="quarter" idx="12"/>
          </p:nvPr>
        </p:nvSpPr>
        <p:spPr/>
        <p:txBody>
          <a:bodyPr/>
          <a:lstStyle/>
          <a:p>
            <a:fld id="{1A33305F-EEAC-45B7-B201-76627AF9AD6D}" type="slidenum">
              <a:rPr lang="en-US"/>
              <a:pPr/>
              <a:t>26</a:t>
            </a:fld>
            <a:endParaRPr lang="en-US" dirty="0"/>
          </a:p>
        </p:txBody>
      </p:sp>
      <p:sp>
        <p:nvSpPr>
          <p:cNvPr id="43012" name="Rectangle 9"/>
          <p:cNvSpPr>
            <a:spLocks noChangeArrowheads="1"/>
          </p:cNvSpPr>
          <p:nvPr/>
        </p:nvSpPr>
        <p:spPr bwMode="auto">
          <a:xfrm>
            <a:off x="457200" y="1752600"/>
            <a:ext cx="8458200" cy="3970318"/>
          </a:xfrm>
          <a:prstGeom prst="rect">
            <a:avLst/>
          </a:prstGeom>
          <a:noFill/>
          <a:ln w="9525">
            <a:noFill/>
            <a:miter lim="800000"/>
            <a:headEnd/>
            <a:tailEnd/>
          </a:ln>
        </p:spPr>
        <p:txBody>
          <a:bodyPr>
            <a:spAutoFit/>
          </a:bodyPr>
          <a:lstStyle/>
          <a:p>
            <a:pPr indent="457200">
              <a:lnSpc>
                <a:spcPct val="150000"/>
              </a:lnSpc>
              <a:buFont typeface="Arial" charset="0"/>
              <a:buChar char="•"/>
            </a:pPr>
            <a:r>
              <a:rPr lang="en-US" sz="2800" dirty="0" smtClean="0">
                <a:solidFill>
                  <a:schemeClr val="tx2"/>
                </a:solidFill>
              </a:rPr>
              <a:t>Total Users</a:t>
            </a:r>
          </a:p>
          <a:p>
            <a:pPr indent="457200">
              <a:lnSpc>
                <a:spcPct val="150000"/>
              </a:lnSpc>
              <a:buFont typeface="Arial" charset="0"/>
              <a:buChar char="•"/>
            </a:pPr>
            <a:r>
              <a:rPr lang="en-US" sz="2800" dirty="0" smtClean="0">
                <a:solidFill>
                  <a:schemeClr val="tx2"/>
                </a:solidFill>
              </a:rPr>
              <a:t>Data </a:t>
            </a:r>
            <a:r>
              <a:rPr lang="en-US" sz="2800" dirty="0">
                <a:solidFill>
                  <a:schemeClr val="tx2"/>
                </a:solidFill>
              </a:rPr>
              <a:t>Volume Distribution Trend</a:t>
            </a:r>
          </a:p>
          <a:p>
            <a:pPr indent="457200">
              <a:lnSpc>
                <a:spcPct val="150000"/>
              </a:lnSpc>
              <a:buFont typeface="Arial" charset="0"/>
              <a:buChar char="•"/>
            </a:pPr>
            <a:r>
              <a:rPr lang="en-US" sz="2800" dirty="0">
                <a:solidFill>
                  <a:schemeClr val="tx2"/>
                </a:solidFill>
              </a:rPr>
              <a:t>Data Product Distribution Trend</a:t>
            </a:r>
          </a:p>
          <a:p>
            <a:pPr indent="457200">
              <a:lnSpc>
                <a:spcPct val="150000"/>
              </a:lnSpc>
              <a:buFont typeface="Arial" charset="0"/>
              <a:buChar char="•"/>
            </a:pPr>
            <a:r>
              <a:rPr lang="en-US" sz="2800" dirty="0">
                <a:solidFill>
                  <a:schemeClr val="tx2"/>
                </a:solidFill>
              </a:rPr>
              <a:t>Top 10 Products Trend </a:t>
            </a:r>
            <a:r>
              <a:rPr lang="en-US" sz="2800" dirty="0" smtClean="0">
                <a:solidFill>
                  <a:schemeClr val="tx2"/>
                </a:solidFill>
              </a:rPr>
              <a:t>FY2010-FY2011</a:t>
            </a:r>
            <a:endParaRPr lang="en-US" sz="2800" dirty="0">
              <a:solidFill>
                <a:schemeClr val="tx2"/>
              </a:solidFill>
            </a:endParaRPr>
          </a:p>
          <a:p>
            <a:pPr indent="457200">
              <a:lnSpc>
                <a:spcPct val="150000"/>
              </a:lnSpc>
              <a:buFont typeface="Arial" charset="0"/>
              <a:buChar char="•"/>
            </a:pPr>
            <a:r>
              <a:rPr lang="en-US" sz="2800" dirty="0">
                <a:solidFill>
                  <a:schemeClr val="tx2"/>
                </a:solidFill>
              </a:rPr>
              <a:t>Known U.S. - Foreign Product Distribution Trend</a:t>
            </a:r>
          </a:p>
          <a:p>
            <a:pPr indent="457200">
              <a:lnSpc>
                <a:spcPct val="150000"/>
              </a:lnSpc>
              <a:buFont typeface="Arial" charset="0"/>
              <a:buChar char="•"/>
            </a:pPr>
            <a:r>
              <a:rPr lang="en-US" sz="2800" dirty="0">
                <a:solidFill>
                  <a:schemeClr val="tx2"/>
                </a:solidFill>
              </a:rPr>
              <a:t>Web Trends (Visits and Visitors)</a:t>
            </a:r>
          </a:p>
        </p:txBody>
      </p:sp>
      <p:sp>
        <p:nvSpPr>
          <p:cNvPr id="43013" name="Date Placeholder 6"/>
          <p:cNvSpPr>
            <a:spLocks noGrp="1"/>
          </p:cNvSpPr>
          <p:nvPr>
            <p:ph type="dt" sz="quarter" idx="10"/>
          </p:nvPr>
        </p:nvSpPr>
        <p:spPr>
          <a:noFill/>
        </p:spPr>
        <p:txBody>
          <a:bodyPr/>
          <a:lstStyle/>
          <a:p>
            <a:r>
              <a:rPr lang="en-US" dirty="0" smtClean="0"/>
              <a:t>February 2012</a:t>
            </a:r>
            <a:endParaRPr lang="en-US" dirty="0"/>
          </a:p>
        </p:txBody>
      </p:sp>
      <p:sp>
        <p:nvSpPr>
          <p:cNvPr id="43014" name="Footer Placeholder 7"/>
          <p:cNvSpPr>
            <a:spLocks noGrp="1"/>
          </p:cNvSpPr>
          <p:nvPr>
            <p:ph type="ftr" sz="quarter" idx="11"/>
          </p:nvPr>
        </p:nvSpPr>
        <p:spPr>
          <a:noFill/>
        </p:spPr>
        <p:txBody>
          <a:bodyPr/>
          <a:lstStyle/>
          <a:p>
            <a:r>
              <a:rPr lang="en-US" dirty="0" smtClean="0"/>
              <a:t>FY2011 Annual Report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27</a:t>
            </a:fld>
            <a:endParaRPr lang="en-US"/>
          </a:p>
        </p:txBody>
      </p:sp>
      <p:sp>
        <p:nvSpPr>
          <p:cNvPr id="5" name="Title 1"/>
          <p:cNvSpPr txBox="1">
            <a:spLocks/>
          </p:cNvSpPr>
          <p:nvPr/>
        </p:nvSpPr>
        <p:spPr>
          <a:xfrm>
            <a:off x="457200" y="274638"/>
            <a:ext cx="8229600" cy="94456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Total Users</a:t>
            </a:r>
          </a:p>
        </p:txBody>
      </p:sp>
      <p:sp>
        <p:nvSpPr>
          <p:cNvPr id="6" name="Content Placeholder 2"/>
          <p:cNvSpPr txBox="1">
            <a:spLocks/>
          </p:cNvSpPr>
          <p:nvPr/>
        </p:nvSpPr>
        <p:spPr>
          <a:xfrm>
            <a:off x="0" y="914400"/>
            <a:ext cx="8686800" cy="1295400"/>
          </a:xfrm>
          <a:prstGeom prst="rect">
            <a:avLst/>
          </a:prstGeom>
        </p:spPr>
        <p:txBody>
          <a:bodyPr/>
          <a:lstStyle/>
          <a:p>
            <a:pPr marL="577850" lvl="0" eaLnBrk="0" hangingPunct="0">
              <a:spcBef>
                <a:spcPct val="20000"/>
              </a:spcBef>
              <a:tabLst>
                <a:tab pos="577850" algn="l"/>
              </a:tabLst>
            </a:pPr>
            <a:r>
              <a:rPr lang="en-US" sz="1400" dirty="0" smtClean="0"/>
              <a:t>Total Users is an estimate formed by combining the distinct Data Users and distinct Web Visitors, removing the overlap. The common element for these counts is the IP address (Host); therefore, the comparison is made without using the additional details provided by the Data User email address or the Web Visitor browser. Not being able to compare the users directly likely results in an undercount. Web Visitors included in the count are for those visitors with visits of one minute or longer. To minimize the undercount, the final Total Users value includes the total Web Visitors (IP address plus browser), plus the distinct Data Users (counted by IP Address). </a:t>
            </a:r>
            <a:endParaRPr kumimoji="0" lang="en-US" sz="32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64514" name="Picture 2"/>
          <p:cNvPicPr>
            <a:picLocks noChangeAspect="1" noChangeArrowheads="1"/>
          </p:cNvPicPr>
          <p:nvPr/>
        </p:nvPicPr>
        <p:blipFill>
          <a:blip r:embed="rId2"/>
          <a:srcRect/>
          <a:stretch>
            <a:fillRect/>
          </a:stretch>
        </p:blipFill>
        <p:spPr bwMode="auto">
          <a:xfrm>
            <a:off x="533400" y="2667000"/>
            <a:ext cx="8086725" cy="2466975"/>
          </a:xfrm>
          <a:prstGeom prst="rect">
            <a:avLst/>
          </a:prstGeom>
          <a:noFill/>
          <a:ln w="9525">
            <a:noFill/>
            <a:miter lim="800000"/>
            <a:headEnd/>
            <a:tailEnd/>
          </a:ln>
          <a:effectLst/>
        </p:spPr>
      </p:pic>
      <p:pic>
        <p:nvPicPr>
          <p:cNvPr id="64515" name="Picture 3"/>
          <p:cNvPicPr>
            <a:picLocks noChangeAspect="1" noChangeArrowheads="1"/>
          </p:cNvPicPr>
          <p:nvPr/>
        </p:nvPicPr>
        <p:blipFill>
          <a:blip r:embed="rId3"/>
          <a:srcRect/>
          <a:stretch>
            <a:fillRect/>
          </a:stretch>
        </p:blipFill>
        <p:spPr bwMode="auto">
          <a:xfrm>
            <a:off x="3429000" y="5410200"/>
            <a:ext cx="2105025" cy="4953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sz="quarter"/>
          </p:nvPr>
        </p:nvSpPr>
        <p:spPr>
          <a:xfrm>
            <a:off x="457200" y="228600"/>
            <a:ext cx="8229600" cy="533400"/>
          </a:xfrm>
        </p:spPr>
        <p:txBody>
          <a:bodyPr/>
          <a:lstStyle/>
          <a:p>
            <a:r>
              <a:rPr lang="en-US" sz="3600" smtClean="0"/>
              <a:t>Data Volume Distribution Trend</a:t>
            </a:r>
          </a:p>
        </p:txBody>
      </p:sp>
      <p:sp>
        <p:nvSpPr>
          <p:cNvPr id="44036" name="TextBox 4"/>
          <p:cNvSpPr txBox="1">
            <a:spLocks noChangeArrowheads="1"/>
          </p:cNvSpPr>
          <p:nvPr/>
        </p:nvSpPr>
        <p:spPr bwMode="auto">
          <a:xfrm>
            <a:off x="609600" y="838200"/>
            <a:ext cx="8153400" cy="738664"/>
          </a:xfrm>
          <a:prstGeom prst="rect">
            <a:avLst/>
          </a:prstGeom>
          <a:noFill/>
          <a:ln w="9525">
            <a:noFill/>
            <a:miter lim="800000"/>
            <a:headEnd/>
            <a:tailEnd/>
          </a:ln>
        </p:spPr>
        <p:txBody>
          <a:bodyPr>
            <a:spAutoFit/>
          </a:bodyPr>
          <a:lstStyle/>
          <a:p>
            <a:r>
              <a:rPr lang="en-US" sz="1400" dirty="0"/>
              <a:t>The Volume Distribution Trend presents distributed volume counts from EMS by data center.  </a:t>
            </a:r>
          </a:p>
          <a:p>
            <a:r>
              <a:rPr lang="en-US" sz="1400" dirty="0" smtClean="0"/>
              <a:t>OBPG </a:t>
            </a:r>
            <a:r>
              <a:rPr lang="en-US" sz="1400" dirty="0"/>
              <a:t>distribution metrics from the Ocean Color web site are included beginning in FY2004</a:t>
            </a:r>
            <a:r>
              <a:rPr lang="en-US" sz="1400" dirty="0" smtClean="0"/>
              <a:t>. CDDIS data became available in FY2009.</a:t>
            </a:r>
            <a:endParaRPr lang="en-US" sz="1400" dirty="0"/>
          </a:p>
        </p:txBody>
      </p:sp>
      <p:sp>
        <p:nvSpPr>
          <p:cNvPr id="7" name="Slide Number Placeholder 6"/>
          <p:cNvSpPr>
            <a:spLocks noGrp="1"/>
          </p:cNvSpPr>
          <p:nvPr>
            <p:ph type="sldNum" sz="quarter" idx="12"/>
          </p:nvPr>
        </p:nvSpPr>
        <p:spPr/>
        <p:txBody>
          <a:bodyPr/>
          <a:lstStyle/>
          <a:p>
            <a:fld id="{B3B4CC6C-6EF0-4CD3-A4FC-CA13FF5A0FBD}" type="slidenum">
              <a:rPr lang="en-US"/>
              <a:pPr/>
              <a:t>28</a:t>
            </a:fld>
            <a:endParaRPr lang="en-US"/>
          </a:p>
        </p:txBody>
      </p:sp>
      <p:sp>
        <p:nvSpPr>
          <p:cNvPr id="44039" name="Date Placeholder 8"/>
          <p:cNvSpPr>
            <a:spLocks noGrp="1"/>
          </p:cNvSpPr>
          <p:nvPr>
            <p:ph type="dt" sz="quarter" idx="10"/>
          </p:nvPr>
        </p:nvSpPr>
        <p:spPr>
          <a:noFill/>
        </p:spPr>
        <p:txBody>
          <a:bodyPr/>
          <a:lstStyle/>
          <a:p>
            <a:r>
              <a:rPr lang="en-US" dirty="0" smtClean="0"/>
              <a:t>February 2012</a:t>
            </a:r>
            <a:endParaRPr lang="en-US" dirty="0"/>
          </a:p>
        </p:txBody>
      </p:sp>
      <p:sp>
        <p:nvSpPr>
          <p:cNvPr id="44040"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63491" name="Picture 3"/>
          <p:cNvPicPr>
            <a:picLocks noChangeAspect="1" noChangeArrowheads="1"/>
          </p:cNvPicPr>
          <p:nvPr/>
        </p:nvPicPr>
        <p:blipFill>
          <a:blip r:embed="rId2"/>
          <a:srcRect/>
          <a:stretch>
            <a:fillRect/>
          </a:stretch>
        </p:blipFill>
        <p:spPr bwMode="auto">
          <a:xfrm>
            <a:off x="1524000" y="3733800"/>
            <a:ext cx="6173678" cy="2386584"/>
          </a:xfrm>
          <a:prstGeom prst="rect">
            <a:avLst/>
          </a:prstGeom>
          <a:noFill/>
          <a:ln w="9525">
            <a:noFill/>
            <a:miter lim="800000"/>
            <a:headEnd/>
            <a:tailEnd/>
          </a:ln>
          <a:effectLst/>
        </p:spPr>
      </p:pic>
      <p:pic>
        <p:nvPicPr>
          <p:cNvPr id="62466" name="Picture 2"/>
          <p:cNvPicPr>
            <a:picLocks noChangeAspect="1" noChangeArrowheads="1"/>
          </p:cNvPicPr>
          <p:nvPr/>
        </p:nvPicPr>
        <p:blipFill>
          <a:blip r:embed="rId3"/>
          <a:srcRect/>
          <a:stretch>
            <a:fillRect/>
          </a:stretch>
        </p:blipFill>
        <p:spPr bwMode="auto">
          <a:xfrm>
            <a:off x="533400" y="1600200"/>
            <a:ext cx="8046720" cy="2031519"/>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sz="quarter"/>
          </p:nvPr>
        </p:nvSpPr>
        <p:spPr>
          <a:xfrm>
            <a:off x="457200" y="152400"/>
            <a:ext cx="8229600" cy="609600"/>
          </a:xfrm>
        </p:spPr>
        <p:txBody>
          <a:bodyPr/>
          <a:lstStyle/>
          <a:p>
            <a:r>
              <a:rPr lang="en-US" sz="3600" smtClean="0"/>
              <a:t>Data Product Distribution Trend</a:t>
            </a:r>
          </a:p>
        </p:txBody>
      </p:sp>
      <p:sp>
        <p:nvSpPr>
          <p:cNvPr id="45060" name="TextBox 4"/>
          <p:cNvSpPr txBox="1">
            <a:spLocks noChangeArrowheads="1"/>
          </p:cNvSpPr>
          <p:nvPr/>
        </p:nvSpPr>
        <p:spPr bwMode="auto">
          <a:xfrm>
            <a:off x="685800" y="685800"/>
            <a:ext cx="8229600" cy="738664"/>
          </a:xfrm>
          <a:prstGeom prst="rect">
            <a:avLst/>
          </a:prstGeom>
          <a:noFill/>
          <a:ln w="9525">
            <a:noFill/>
            <a:miter lim="800000"/>
            <a:headEnd/>
            <a:tailEnd/>
          </a:ln>
        </p:spPr>
        <p:txBody>
          <a:bodyPr>
            <a:spAutoFit/>
          </a:bodyPr>
          <a:lstStyle/>
          <a:p>
            <a:r>
              <a:rPr lang="en-US" sz="1400" dirty="0"/>
              <a:t>The Product Distribution Trend presents distributed product counts from EMS by data center.  </a:t>
            </a:r>
          </a:p>
          <a:p>
            <a:r>
              <a:rPr lang="en-US" sz="1400" dirty="0" smtClean="0"/>
              <a:t>OBPG </a:t>
            </a:r>
            <a:r>
              <a:rPr lang="en-US" sz="1400" dirty="0"/>
              <a:t>distribution metrics from the Ocean Color web site are included beginning in FY2004</a:t>
            </a:r>
            <a:r>
              <a:rPr lang="en-US" sz="1400" dirty="0" smtClean="0"/>
              <a:t>. CDDIS data became available in FY2009.</a:t>
            </a:r>
            <a:endParaRPr lang="en-US" sz="1400" dirty="0"/>
          </a:p>
        </p:txBody>
      </p:sp>
      <p:sp>
        <p:nvSpPr>
          <p:cNvPr id="7" name="Slide Number Placeholder 6"/>
          <p:cNvSpPr>
            <a:spLocks noGrp="1"/>
          </p:cNvSpPr>
          <p:nvPr>
            <p:ph type="sldNum" sz="quarter" idx="12"/>
          </p:nvPr>
        </p:nvSpPr>
        <p:spPr/>
        <p:txBody>
          <a:bodyPr/>
          <a:lstStyle/>
          <a:p>
            <a:fld id="{69155647-8EEF-4BB9-9EFD-C8DBDFC71760}" type="slidenum">
              <a:rPr lang="en-US"/>
              <a:pPr/>
              <a:t>29</a:t>
            </a:fld>
            <a:endParaRPr lang="en-US"/>
          </a:p>
        </p:txBody>
      </p:sp>
      <p:sp>
        <p:nvSpPr>
          <p:cNvPr id="45063" name="Date Placeholder 8"/>
          <p:cNvSpPr>
            <a:spLocks noGrp="1"/>
          </p:cNvSpPr>
          <p:nvPr>
            <p:ph type="dt" sz="quarter" idx="10"/>
          </p:nvPr>
        </p:nvSpPr>
        <p:spPr>
          <a:noFill/>
        </p:spPr>
        <p:txBody>
          <a:bodyPr/>
          <a:lstStyle/>
          <a:p>
            <a:r>
              <a:rPr lang="en-US" dirty="0" smtClean="0"/>
              <a:t>February 2012</a:t>
            </a:r>
            <a:endParaRPr lang="en-US" dirty="0"/>
          </a:p>
        </p:txBody>
      </p:sp>
      <p:sp>
        <p:nvSpPr>
          <p:cNvPr id="45064"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64515" name="Picture 3"/>
          <p:cNvPicPr>
            <a:picLocks noChangeAspect="1" noChangeArrowheads="1"/>
          </p:cNvPicPr>
          <p:nvPr/>
        </p:nvPicPr>
        <p:blipFill>
          <a:blip r:embed="rId2"/>
          <a:srcRect/>
          <a:stretch>
            <a:fillRect/>
          </a:stretch>
        </p:blipFill>
        <p:spPr bwMode="auto">
          <a:xfrm>
            <a:off x="1828800" y="3810000"/>
            <a:ext cx="5589306" cy="2386584"/>
          </a:xfrm>
          <a:prstGeom prst="rect">
            <a:avLst/>
          </a:prstGeom>
          <a:noFill/>
          <a:ln w="9525">
            <a:noFill/>
            <a:miter lim="800000"/>
            <a:headEnd/>
            <a:tailEnd/>
          </a:ln>
          <a:effectLst/>
        </p:spPr>
      </p:pic>
      <p:pic>
        <p:nvPicPr>
          <p:cNvPr id="63490" name="Picture 2"/>
          <p:cNvPicPr>
            <a:picLocks noChangeAspect="1" noChangeArrowheads="1"/>
          </p:cNvPicPr>
          <p:nvPr/>
        </p:nvPicPr>
        <p:blipFill>
          <a:blip r:embed="rId3"/>
          <a:srcRect/>
          <a:stretch>
            <a:fillRect/>
          </a:stretch>
        </p:blipFill>
        <p:spPr bwMode="auto">
          <a:xfrm>
            <a:off x="533400" y="1524000"/>
            <a:ext cx="8046720" cy="21664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944562"/>
          </a:xfrm>
        </p:spPr>
        <p:txBody>
          <a:bodyPr/>
          <a:lstStyle/>
          <a:p>
            <a:pPr eaLnBrk="1" hangingPunct="1"/>
            <a:r>
              <a:rPr lang="en-US" sz="3600" smtClean="0"/>
              <a:t>Introduction</a:t>
            </a:r>
          </a:p>
        </p:txBody>
      </p:sp>
      <p:graphicFrame>
        <p:nvGraphicFramePr>
          <p:cNvPr id="9" name="Table 8"/>
          <p:cNvGraphicFramePr>
            <a:graphicFrameLocks noGrp="1"/>
          </p:cNvGraphicFramePr>
          <p:nvPr/>
        </p:nvGraphicFramePr>
        <p:xfrm>
          <a:off x="990600" y="1219200"/>
          <a:ext cx="7010400" cy="4968815"/>
        </p:xfrm>
        <a:graphic>
          <a:graphicData uri="http://schemas.openxmlformats.org/drawingml/2006/table">
            <a:tbl>
              <a:tblPr/>
              <a:tblGrid>
                <a:gridCol w="7010400"/>
              </a:tblGrid>
              <a:tr h="564512">
                <a:tc>
                  <a:txBody>
                    <a:bodyPr/>
                    <a:lstStyle/>
                    <a:p>
                      <a:pPr marL="400050" indent="-400050" algn="l" fontAlgn="ctr">
                        <a:buFont typeface="Arial" pitchFamily="34" charset="0"/>
                        <a:buChar char="•"/>
                      </a:pPr>
                      <a:r>
                        <a:rPr lang="en-US" sz="1200" b="0" i="0" u="none" strike="noStrike" dirty="0">
                          <a:latin typeface="Arial"/>
                        </a:rPr>
                        <a:t>This report presents statistics on data metrics and web activities at the EOSDIS data centers during Fiscal Year </a:t>
                      </a:r>
                      <a:r>
                        <a:rPr lang="en-US" sz="1200" b="0" i="0" u="none" strike="noStrike" dirty="0" smtClean="0">
                          <a:latin typeface="Arial"/>
                        </a:rPr>
                        <a:t>2011 </a:t>
                      </a:r>
                      <a:r>
                        <a:rPr lang="en-US" sz="1200" b="0" i="0" u="none" strike="noStrike" dirty="0">
                          <a:latin typeface="Arial"/>
                        </a:rPr>
                        <a:t>(October 1, </a:t>
                      </a:r>
                      <a:r>
                        <a:rPr lang="en-US" sz="1200" b="0" i="0" u="none" strike="noStrike" dirty="0" smtClean="0">
                          <a:latin typeface="Arial"/>
                        </a:rPr>
                        <a:t>2010 </a:t>
                      </a:r>
                      <a:r>
                        <a:rPr lang="en-US" sz="1200" b="0" i="0" u="none" strike="noStrike" dirty="0">
                          <a:latin typeface="Arial"/>
                        </a:rPr>
                        <a:t>through September 30, </a:t>
                      </a:r>
                      <a:r>
                        <a:rPr lang="en-US" sz="1200" b="0" i="0" u="none" strike="noStrike" dirty="0" smtClean="0">
                          <a:latin typeface="Arial"/>
                        </a:rPr>
                        <a:t>2011) </a:t>
                      </a:r>
                      <a:r>
                        <a:rPr lang="en-US" sz="1200" b="0" i="0" u="none" strike="noStrike" dirty="0">
                          <a:latin typeface="Arial"/>
                        </a:rPr>
                        <a:t>from the Earth Science Data and Information System (ESDIS) Metrics System (EMS).</a:t>
                      </a:r>
                    </a:p>
                  </a:txBody>
                  <a:tcPr marL="9525" marR="9525" marT="9525" marB="0" anchor="ctr">
                    <a:lnL>
                      <a:noFill/>
                    </a:lnL>
                    <a:lnR>
                      <a:noFill/>
                    </a:lnR>
                    <a:lnT>
                      <a:noFill/>
                    </a:lnT>
                    <a:lnB>
                      <a:noFill/>
                    </a:lnB>
                    <a:lnTlToBr>
                      <a:noFill/>
                    </a:lnTlToBr>
                    <a:lnBlToTr>
                      <a:noFill/>
                    </a:lnBlToTr>
                    <a:noFill/>
                  </a:tcPr>
                </a:tc>
              </a:tr>
              <a:tr h="216750">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749471">
                <a:tc>
                  <a:txBody>
                    <a:bodyPr/>
                    <a:lstStyle/>
                    <a:p>
                      <a:pPr marL="400050" indent="-400050" algn="l" fontAlgn="ctr">
                        <a:buFont typeface="Arial" pitchFamily="34" charset="0"/>
                        <a:buChar char="•"/>
                      </a:pPr>
                      <a:r>
                        <a:rPr lang="en-US" sz="1200" b="0" i="0" u="none" strike="noStrike" dirty="0">
                          <a:latin typeface="Arial"/>
                        </a:rPr>
                        <a:t>EMS supports the ESDIS project management by collecting and organizing various metrics from the Earth Observing System (EOS) Data and Information System (DIS) Data Centers and other Data Providers.  The EMS collects and presents data on the usage of products and services delivered via the Internet or managed in EOSDIS archives.</a:t>
                      </a:r>
                    </a:p>
                  </a:txBody>
                  <a:tcPr marL="9525" marR="9525" marT="9525" marB="0" anchor="ctr">
                    <a:lnL>
                      <a:noFill/>
                    </a:lnL>
                    <a:lnR>
                      <a:noFill/>
                    </a:lnR>
                    <a:lnT>
                      <a:noFill/>
                    </a:lnT>
                    <a:lnB>
                      <a:noFill/>
                    </a:lnB>
                    <a:lnTlToBr>
                      <a:noFill/>
                    </a:lnTlToBr>
                    <a:lnBlToTr>
                      <a:noFill/>
                    </a:lnBlToTr>
                    <a:noFill/>
                  </a:tcPr>
                </a:tc>
              </a:tr>
              <a:tr h="215144">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1042003">
                <a:tc>
                  <a:txBody>
                    <a:bodyPr/>
                    <a:lstStyle/>
                    <a:p>
                      <a:pPr marL="400050" indent="-400050" algn="l" fontAlgn="ctr">
                        <a:buFont typeface="Arial" pitchFamily="34" charset="0"/>
                        <a:buChar char="•"/>
                      </a:pPr>
                      <a:r>
                        <a:rPr lang="en-US" sz="1200" b="0" i="0" u="none" strike="noStrike" dirty="0">
                          <a:latin typeface="Arial"/>
                        </a:rPr>
                        <a:t>EMS consists of a Data Metrics component and a Web Metrics component.  The Data Metrics component provides statistics on data ingest, archive and distribution plus data users profile information collected from Data Providers.  The Web Metrics component provides statistics on web site visits, views and visitors with a variety of related parameters.</a:t>
                      </a:r>
                    </a:p>
                  </a:txBody>
                  <a:tcPr marL="9525" marR="9525" marT="9525" marB="0" anchor="ctr">
                    <a:lnL>
                      <a:noFill/>
                    </a:lnL>
                    <a:lnR>
                      <a:noFill/>
                    </a:lnR>
                    <a:lnT>
                      <a:noFill/>
                    </a:lnT>
                    <a:lnB>
                      <a:noFill/>
                    </a:lnB>
                    <a:lnTlToBr>
                      <a:noFill/>
                    </a:lnTlToBr>
                    <a:lnBlToTr>
                      <a:noFill/>
                    </a:lnBlToTr>
                    <a:noFill/>
                  </a:tcPr>
                </a:tc>
              </a:tr>
              <a:tr h="244044">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1304350">
                <a:tc>
                  <a:txBody>
                    <a:bodyPr/>
                    <a:lstStyle/>
                    <a:p>
                      <a:pPr marL="400050" indent="-400050" algn="l" fontAlgn="ctr">
                        <a:buFont typeface="Arial" pitchFamily="34" charset="0"/>
                        <a:buChar char="•"/>
                      </a:pPr>
                      <a:r>
                        <a:rPr lang="en-US" sz="1200" b="0" i="0" u="none" strike="noStrike" dirty="0" smtClean="0">
                          <a:latin typeface="+mn-lt"/>
                        </a:rPr>
                        <a:t>This report contains tables and graphs of FY2011 statistics and comparisons to previous years.  Values for previous fiscal years are produced from EMS unless noted otherwise.  Summary tables, text, graphs, and more detailed statistics tables are also included. As for FY2010, this year's report has separate metrics for the Near-Real Time (NRT) and CALIPSO products. It is important to note that metrics for the NRT and CALIPSO products are not used in the distribution trend analyses presented in this report. It is also important to note that all bots-related distributions (downloads by Internet search engines for indexing purposes) are excluded in the ASF metrics.</a:t>
                      </a: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194593">
                <a:tc>
                  <a:txBody>
                    <a:bodyPr/>
                    <a:lstStyle/>
                    <a:p>
                      <a:pPr algn="ctr" fontAlgn="ctr">
                        <a:buFont typeface="Arial" pitchFamily="34" charset="0"/>
                        <a:buChar char="•"/>
                      </a:pPr>
                      <a:endParaRPr lang="en-US" sz="1200" b="0" i="0" u="none" strike="noStrike">
                        <a:latin typeface="Arial"/>
                      </a:endParaRPr>
                    </a:p>
                  </a:txBody>
                  <a:tcPr marL="9525" marR="9525" marT="9525" marB="0" anchor="ctr">
                    <a:lnL>
                      <a:noFill/>
                    </a:lnL>
                    <a:lnR>
                      <a:noFill/>
                    </a:lnR>
                    <a:lnT>
                      <a:noFill/>
                    </a:lnT>
                    <a:lnB>
                      <a:noFill/>
                    </a:lnB>
                    <a:lnTlToBr>
                      <a:noFill/>
                    </a:lnTlToBr>
                    <a:lnBlToTr>
                      <a:noFill/>
                    </a:lnBlToTr>
                    <a:noFill/>
                  </a:tcPr>
                </a:tc>
              </a:tr>
              <a:tr h="269733">
                <a:tc>
                  <a:txBody>
                    <a:bodyPr/>
                    <a:lstStyle/>
                    <a:p>
                      <a:pPr marL="400050" indent="-400050" algn="l" fontAlgn="ctr">
                        <a:buFont typeface="Arial" pitchFamily="34" charset="0"/>
                        <a:buChar char="•"/>
                      </a:pPr>
                      <a:r>
                        <a:rPr lang="en-US" sz="1200" b="0" i="0" u="none" strike="noStrike" dirty="0">
                          <a:latin typeface="Arial"/>
                        </a:rPr>
                        <a:t>Definitions for terms used in this report can be found </a:t>
                      </a:r>
                      <a:r>
                        <a:rPr lang="en-US" sz="1200" b="0" i="0" u="none" strike="noStrike" dirty="0" smtClean="0">
                          <a:latin typeface="Arial"/>
                        </a:rPr>
                        <a:t>in </a:t>
                      </a:r>
                      <a:r>
                        <a:rPr lang="en-US" sz="1200" b="0" i="0" u="none" strike="noStrike" dirty="0">
                          <a:latin typeface="Arial"/>
                        </a:rPr>
                        <a:t>the Definitions worksheet. </a:t>
                      </a:r>
                    </a:p>
                  </a:txBody>
                  <a:tcPr marL="9525" marR="9525" marT="9525" marB="0" anchor="ctr">
                    <a:lnL>
                      <a:noFill/>
                    </a:lnL>
                    <a:lnR>
                      <a:noFill/>
                    </a:lnR>
                    <a:lnT>
                      <a:noFill/>
                    </a:lnT>
                    <a:lnB>
                      <a:noFill/>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fld id="{D1A5130F-31FC-4835-9E3C-20701B795ACA}" type="slidenum">
              <a:rPr lang="en-US"/>
              <a:pPr/>
              <a:t>3</a:t>
            </a:fld>
            <a:endParaRPr lang="en-US"/>
          </a:p>
        </p:txBody>
      </p:sp>
      <p:sp>
        <p:nvSpPr>
          <p:cNvPr id="20494" name="Date Placeholder 6"/>
          <p:cNvSpPr>
            <a:spLocks noGrp="1"/>
          </p:cNvSpPr>
          <p:nvPr>
            <p:ph type="dt" sz="quarter" idx="10"/>
          </p:nvPr>
        </p:nvSpPr>
        <p:spPr>
          <a:noFill/>
        </p:spPr>
        <p:txBody>
          <a:bodyPr/>
          <a:lstStyle/>
          <a:p>
            <a:r>
              <a:rPr lang="en-US" dirty="0" smtClean="0"/>
              <a:t>February 2012</a:t>
            </a:r>
            <a:endParaRPr lang="en-US" dirty="0"/>
          </a:p>
        </p:txBody>
      </p:sp>
      <p:sp>
        <p:nvSpPr>
          <p:cNvPr id="20495" name="Footer Placeholder 7"/>
          <p:cNvSpPr>
            <a:spLocks noGrp="1"/>
          </p:cNvSpPr>
          <p:nvPr>
            <p:ph type="ftr" sz="quarter" idx="11"/>
          </p:nvPr>
        </p:nvSpPr>
        <p:spPr>
          <a:noFill/>
        </p:spPr>
        <p:txBody>
          <a:bodyPr/>
          <a:lstStyle/>
          <a:p>
            <a:r>
              <a:rPr lang="en-US" dirty="0" smtClean="0"/>
              <a:t>FY2011 Annual Report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sz="quarter"/>
          </p:nvPr>
        </p:nvSpPr>
        <p:spPr>
          <a:xfrm>
            <a:off x="533400" y="304800"/>
            <a:ext cx="8153400" cy="990600"/>
          </a:xfrm>
        </p:spPr>
        <p:txBody>
          <a:bodyPr/>
          <a:lstStyle/>
          <a:p>
            <a:r>
              <a:rPr lang="en-US" sz="3600" dirty="0" smtClean="0"/>
              <a:t>Top 10 Products Trend by Volume</a:t>
            </a:r>
            <a:br>
              <a:rPr lang="en-US" sz="3600" dirty="0" smtClean="0"/>
            </a:br>
            <a:r>
              <a:rPr lang="en-US" sz="3600" dirty="0" smtClean="0"/>
              <a:t>FY2010 – FY2011</a:t>
            </a:r>
          </a:p>
        </p:txBody>
      </p:sp>
      <p:sp>
        <p:nvSpPr>
          <p:cNvPr id="9" name="Slide Number Placeholder 8"/>
          <p:cNvSpPr>
            <a:spLocks noGrp="1"/>
          </p:cNvSpPr>
          <p:nvPr>
            <p:ph type="sldNum" sz="quarter" idx="12"/>
          </p:nvPr>
        </p:nvSpPr>
        <p:spPr/>
        <p:txBody>
          <a:bodyPr/>
          <a:lstStyle/>
          <a:p>
            <a:fld id="{82251A8E-8586-4AC4-A7A8-87C3C0B272D1}" type="slidenum">
              <a:rPr lang="en-US"/>
              <a:pPr/>
              <a:t>30</a:t>
            </a:fld>
            <a:endParaRPr lang="en-US"/>
          </a:p>
        </p:txBody>
      </p:sp>
      <p:sp>
        <p:nvSpPr>
          <p:cNvPr id="46084" name="TextBox 27"/>
          <p:cNvSpPr txBox="1">
            <a:spLocks noChangeArrowheads="1"/>
          </p:cNvSpPr>
          <p:nvPr/>
        </p:nvSpPr>
        <p:spPr bwMode="auto">
          <a:xfrm>
            <a:off x="533400" y="5715000"/>
            <a:ext cx="7696200" cy="276225"/>
          </a:xfrm>
          <a:prstGeom prst="rect">
            <a:avLst/>
          </a:prstGeom>
          <a:noFill/>
          <a:ln w="9525">
            <a:noFill/>
            <a:miter lim="800000"/>
            <a:headEnd/>
            <a:tailEnd/>
          </a:ln>
        </p:spPr>
        <p:txBody>
          <a:bodyPr>
            <a:spAutoFit/>
          </a:bodyPr>
          <a:lstStyle/>
          <a:p>
            <a:r>
              <a:rPr lang="en-US" dirty="0"/>
              <a:t>*Some products are inherently larger than other files in size and therefore may skew the results.</a:t>
            </a:r>
          </a:p>
        </p:txBody>
      </p:sp>
      <p:sp>
        <p:nvSpPr>
          <p:cNvPr id="46087" name="Date Placeholder 9"/>
          <p:cNvSpPr>
            <a:spLocks noGrp="1"/>
          </p:cNvSpPr>
          <p:nvPr>
            <p:ph type="dt" sz="quarter" idx="10"/>
          </p:nvPr>
        </p:nvSpPr>
        <p:spPr>
          <a:noFill/>
        </p:spPr>
        <p:txBody>
          <a:bodyPr/>
          <a:lstStyle/>
          <a:p>
            <a:r>
              <a:rPr lang="en-US" dirty="0" smtClean="0"/>
              <a:t>February 2012</a:t>
            </a:r>
            <a:endParaRPr lang="en-US" dirty="0"/>
          </a:p>
        </p:txBody>
      </p:sp>
      <p:sp>
        <p:nvSpPr>
          <p:cNvPr id="46088"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63490" name="Picture 2"/>
          <p:cNvPicPr>
            <a:picLocks noChangeAspect="1" noChangeArrowheads="1"/>
          </p:cNvPicPr>
          <p:nvPr/>
        </p:nvPicPr>
        <p:blipFill>
          <a:blip r:embed="rId3"/>
          <a:srcRect/>
          <a:stretch>
            <a:fillRect/>
          </a:stretch>
        </p:blipFill>
        <p:spPr bwMode="auto">
          <a:xfrm>
            <a:off x="533400" y="1447800"/>
            <a:ext cx="7953375" cy="424815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sz="quarter"/>
          </p:nvPr>
        </p:nvSpPr>
        <p:spPr>
          <a:xfrm>
            <a:off x="457200" y="0"/>
            <a:ext cx="8229600" cy="1447800"/>
          </a:xfrm>
        </p:spPr>
        <p:txBody>
          <a:bodyPr/>
          <a:lstStyle/>
          <a:p>
            <a:r>
              <a:rPr lang="en-US" sz="3600" dirty="0" smtClean="0"/>
              <a:t>Top 10 Products Trend by # of Files</a:t>
            </a:r>
            <a:br>
              <a:rPr lang="en-US" sz="3600" dirty="0" smtClean="0"/>
            </a:br>
            <a:r>
              <a:rPr lang="en-US" sz="3600" dirty="0" smtClean="0"/>
              <a:t>FY2010 – FY2011</a:t>
            </a:r>
          </a:p>
        </p:txBody>
      </p:sp>
      <p:sp>
        <p:nvSpPr>
          <p:cNvPr id="9" name="Slide Number Placeholder 8"/>
          <p:cNvSpPr>
            <a:spLocks noGrp="1"/>
          </p:cNvSpPr>
          <p:nvPr>
            <p:ph type="sldNum" sz="quarter" idx="12"/>
          </p:nvPr>
        </p:nvSpPr>
        <p:spPr/>
        <p:txBody>
          <a:bodyPr/>
          <a:lstStyle/>
          <a:p>
            <a:fld id="{F048B051-6572-4590-A217-D548070C8E3F}" type="slidenum">
              <a:rPr lang="en-US"/>
              <a:pPr/>
              <a:t>31</a:t>
            </a:fld>
            <a:endParaRPr lang="en-US" dirty="0"/>
          </a:p>
        </p:txBody>
      </p:sp>
      <p:sp>
        <p:nvSpPr>
          <p:cNvPr id="48132" name="TextBox 12"/>
          <p:cNvSpPr txBox="1">
            <a:spLocks noChangeArrowheads="1"/>
          </p:cNvSpPr>
          <p:nvPr/>
        </p:nvSpPr>
        <p:spPr bwMode="auto">
          <a:xfrm>
            <a:off x="609600" y="5638800"/>
            <a:ext cx="7239000" cy="276999"/>
          </a:xfrm>
          <a:prstGeom prst="rect">
            <a:avLst/>
          </a:prstGeom>
          <a:noFill/>
          <a:ln w="9525">
            <a:noFill/>
            <a:miter lim="800000"/>
            <a:headEnd/>
            <a:tailEnd/>
          </a:ln>
        </p:spPr>
        <p:txBody>
          <a:bodyPr wrap="square">
            <a:spAutoFit/>
          </a:bodyPr>
          <a:lstStyle/>
          <a:p>
            <a:r>
              <a:rPr lang="en-US" dirty="0" smtClean="0">
                <a:solidFill>
                  <a:srgbClr val="000000"/>
                </a:solidFill>
                <a:cs typeface="Arial" charset="0"/>
              </a:rPr>
              <a:t>** When counting # of files, metadata files are not included.</a:t>
            </a:r>
            <a:endParaRPr lang="en-US" dirty="0"/>
          </a:p>
        </p:txBody>
      </p:sp>
      <p:sp>
        <p:nvSpPr>
          <p:cNvPr id="48135" name="Date Placeholder 9"/>
          <p:cNvSpPr>
            <a:spLocks noGrp="1"/>
          </p:cNvSpPr>
          <p:nvPr>
            <p:ph type="dt" sz="quarter" idx="10"/>
          </p:nvPr>
        </p:nvSpPr>
        <p:spPr>
          <a:noFill/>
        </p:spPr>
        <p:txBody>
          <a:bodyPr/>
          <a:lstStyle/>
          <a:p>
            <a:r>
              <a:rPr lang="en-US" dirty="0" smtClean="0"/>
              <a:t>February 2012</a:t>
            </a:r>
            <a:endParaRPr lang="en-US" dirty="0"/>
          </a:p>
        </p:txBody>
      </p:sp>
      <p:sp>
        <p:nvSpPr>
          <p:cNvPr id="48136"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62466" name="Picture 2"/>
          <p:cNvPicPr>
            <a:picLocks noChangeAspect="1" noChangeArrowheads="1"/>
          </p:cNvPicPr>
          <p:nvPr/>
        </p:nvPicPr>
        <p:blipFill>
          <a:blip r:embed="rId2"/>
          <a:srcRect/>
          <a:stretch>
            <a:fillRect/>
          </a:stretch>
        </p:blipFill>
        <p:spPr bwMode="auto">
          <a:xfrm>
            <a:off x="595313" y="1319213"/>
            <a:ext cx="7953375" cy="4219575"/>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sz="quarter"/>
          </p:nvPr>
        </p:nvSpPr>
        <p:spPr/>
        <p:txBody>
          <a:bodyPr/>
          <a:lstStyle/>
          <a:p>
            <a:r>
              <a:rPr lang="en-US" dirty="0" smtClean="0"/>
              <a:t>Known U.S. – Foreign</a:t>
            </a:r>
            <a:br>
              <a:rPr lang="en-US" dirty="0" smtClean="0"/>
            </a:br>
            <a:r>
              <a:rPr lang="en-US" dirty="0" smtClean="0"/>
              <a:t>Product Distribution Trend</a:t>
            </a:r>
          </a:p>
        </p:txBody>
      </p:sp>
      <p:sp>
        <p:nvSpPr>
          <p:cNvPr id="9" name="Slide Number Placeholder 8"/>
          <p:cNvSpPr>
            <a:spLocks noGrp="1"/>
          </p:cNvSpPr>
          <p:nvPr>
            <p:ph type="sldNum" sz="quarter" idx="12"/>
          </p:nvPr>
        </p:nvSpPr>
        <p:spPr/>
        <p:txBody>
          <a:bodyPr/>
          <a:lstStyle/>
          <a:p>
            <a:fld id="{BA6DB039-87BF-4675-BB79-DCC5FE2D07DA}" type="slidenum">
              <a:rPr lang="en-US"/>
              <a:pPr/>
              <a:t>32</a:t>
            </a:fld>
            <a:endParaRPr lang="en-US"/>
          </a:p>
        </p:txBody>
      </p:sp>
      <p:sp>
        <p:nvSpPr>
          <p:cNvPr id="49158" name="TextBox 7"/>
          <p:cNvSpPr txBox="1">
            <a:spLocks noChangeArrowheads="1"/>
          </p:cNvSpPr>
          <p:nvPr/>
        </p:nvSpPr>
        <p:spPr bwMode="auto">
          <a:xfrm>
            <a:off x="457200" y="2514600"/>
            <a:ext cx="8305800" cy="461665"/>
          </a:xfrm>
          <a:prstGeom prst="rect">
            <a:avLst/>
          </a:prstGeom>
          <a:noFill/>
          <a:ln w="9525">
            <a:noFill/>
            <a:miter lim="800000"/>
            <a:headEnd/>
            <a:tailEnd/>
          </a:ln>
        </p:spPr>
        <p:txBody>
          <a:bodyPr wrap="square">
            <a:spAutoFit/>
          </a:bodyPr>
          <a:lstStyle/>
          <a:p>
            <a:r>
              <a:rPr lang="en-US" dirty="0" smtClean="0"/>
              <a:t>Note: Metrics do </a:t>
            </a:r>
            <a:r>
              <a:rPr lang="en-US" dirty="0"/>
              <a:t>not include product  distribution where the </a:t>
            </a:r>
            <a:r>
              <a:rPr lang="en-US" dirty="0" smtClean="0"/>
              <a:t>destination country could </a:t>
            </a:r>
            <a:r>
              <a:rPr lang="en-US" dirty="0"/>
              <a:t>not be </a:t>
            </a:r>
            <a:r>
              <a:rPr lang="en-US" dirty="0" smtClean="0"/>
              <a:t>determined.  Also excluded are the ocean products from OBPG for which country information is not available. </a:t>
            </a:r>
            <a:endParaRPr lang="en-US" dirty="0"/>
          </a:p>
        </p:txBody>
      </p:sp>
      <p:sp>
        <p:nvSpPr>
          <p:cNvPr id="49159" name="Date Placeholder 9"/>
          <p:cNvSpPr>
            <a:spLocks noGrp="1"/>
          </p:cNvSpPr>
          <p:nvPr>
            <p:ph type="dt" sz="quarter" idx="10"/>
          </p:nvPr>
        </p:nvSpPr>
        <p:spPr>
          <a:noFill/>
        </p:spPr>
        <p:txBody>
          <a:bodyPr/>
          <a:lstStyle/>
          <a:p>
            <a:r>
              <a:rPr lang="en-US" dirty="0" smtClean="0"/>
              <a:t>February 2012</a:t>
            </a:r>
            <a:endParaRPr lang="en-US" dirty="0"/>
          </a:p>
        </p:txBody>
      </p:sp>
      <p:sp>
        <p:nvSpPr>
          <p:cNvPr id="49160" name="Footer Placeholder 10"/>
          <p:cNvSpPr>
            <a:spLocks noGrp="1"/>
          </p:cNvSpPr>
          <p:nvPr>
            <p:ph type="ftr" sz="quarter" idx="11"/>
          </p:nvPr>
        </p:nvSpPr>
        <p:spPr>
          <a:noFill/>
        </p:spPr>
        <p:txBody>
          <a:bodyPr/>
          <a:lstStyle/>
          <a:p>
            <a:r>
              <a:rPr lang="en-US" dirty="0" smtClean="0"/>
              <a:t>FY2011 Annual Report</a:t>
            </a:r>
            <a:endParaRPr lang="en-US" dirty="0"/>
          </a:p>
        </p:txBody>
      </p:sp>
      <p:pic>
        <p:nvPicPr>
          <p:cNvPr id="67586" name="Picture 2"/>
          <p:cNvPicPr>
            <a:picLocks noChangeAspect="1" noChangeArrowheads="1"/>
          </p:cNvPicPr>
          <p:nvPr/>
        </p:nvPicPr>
        <p:blipFill>
          <a:blip r:embed="rId2"/>
          <a:srcRect/>
          <a:stretch>
            <a:fillRect/>
          </a:stretch>
        </p:blipFill>
        <p:spPr bwMode="auto">
          <a:xfrm>
            <a:off x="381000" y="1676400"/>
            <a:ext cx="8398411" cy="731520"/>
          </a:xfrm>
          <a:prstGeom prst="rect">
            <a:avLst/>
          </a:prstGeom>
          <a:noFill/>
          <a:ln w="9525">
            <a:noFill/>
            <a:miter lim="800000"/>
            <a:headEnd/>
            <a:tailEnd/>
          </a:ln>
          <a:effectLst/>
        </p:spPr>
      </p:pic>
      <p:pic>
        <p:nvPicPr>
          <p:cNvPr id="61443" name="Picture 3"/>
          <p:cNvPicPr>
            <a:picLocks noChangeAspect="1" noChangeArrowheads="1"/>
          </p:cNvPicPr>
          <p:nvPr/>
        </p:nvPicPr>
        <p:blipFill>
          <a:blip r:embed="rId3"/>
          <a:srcRect/>
          <a:stretch>
            <a:fillRect/>
          </a:stretch>
        </p:blipFill>
        <p:spPr bwMode="auto">
          <a:xfrm>
            <a:off x="2133600" y="3048000"/>
            <a:ext cx="4972050" cy="30099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sz="quarter"/>
          </p:nvPr>
        </p:nvSpPr>
        <p:spPr>
          <a:xfrm>
            <a:off x="457200" y="228600"/>
            <a:ext cx="8153400" cy="762000"/>
          </a:xfrm>
        </p:spPr>
        <p:txBody>
          <a:bodyPr/>
          <a:lstStyle/>
          <a:p>
            <a:r>
              <a:rPr lang="en-US" sz="3600" dirty="0" smtClean="0"/>
              <a:t>Web Trends</a:t>
            </a:r>
          </a:p>
        </p:txBody>
      </p:sp>
      <p:sp>
        <p:nvSpPr>
          <p:cNvPr id="50179" name="Content Placeholder 2"/>
          <p:cNvSpPr>
            <a:spLocks noGrp="1"/>
          </p:cNvSpPr>
          <p:nvPr>
            <p:ph sz="quarter" idx="1"/>
          </p:nvPr>
        </p:nvSpPr>
        <p:spPr>
          <a:xfrm>
            <a:off x="0" y="914400"/>
            <a:ext cx="8534400" cy="838200"/>
          </a:xfrm>
        </p:spPr>
        <p:txBody>
          <a:bodyPr/>
          <a:lstStyle/>
          <a:p>
            <a:pPr indent="0">
              <a:buFontTx/>
              <a:buNone/>
            </a:pPr>
            <a:r>
              <a:rPr lang="en-US" sz="1400" dirty="0" smtClean="0">
                <a:solidFill>
                  <a:srgbClr val="000000"/>
                </a:solidFill>
                <a:cs typeface="Arial" charset="0"/>
              </a:rPr>
              <a:t>Web metrics data for EOSDIS became available as of FY2007. Data for FY2007 is complete for 7 and FY2008 is complete for 8 of the 11 data centers providing the metrics for FY2009 and FY2010.  During FY11, all 11 data centers provided metrics. These web metrics are for visits of one minute or more.</a:t>
            </a:r>
            <a:endParaRPr lang="en-US" sz="1400" dirty="0" smtClean="0"/>
          </a:p>
        </p:txBody>
      </p:sp>
      <p:sp>
        <p:nvSpPr>
          <p:cNvPr id="7" name="Slide Number Placeholder 6"/>
          <p:cNvSpPr>
            <a:spLocks noGrp="1"/>
          </p:cNvSpPr>
          <p:nvPr>
            <p:ph type="sldNum" sz="quarter" idx="12"/>
          </p:nvPr>
        </p:nvSpPr>
        <p:spPr/>
        <p:txBody>
          <a:bodyPr/>
          <a:lstStyle/>
          <a:p>
            <a:fld id="{3ABB0AA6-0B53-4567-A3BB-DC243E9F8CAB}" type="slidenum">
              <a:rPr lang="en-US"/>
              <a:pPr/>
              <a:t>33</a:t>
            </a:fld>
            <a:endParaRPr lang="en-US"/>
          </a:p>
        </p:txBody>
      </p:sp>
      <p:sp>
        <p:nvSpPr>
          <p:cNvPr id="50183" name="Date Placeholder 8"/>
          <p:cNvSpPr>
            <a:spLocks noGrp="1"/>
          </p:cNvSpPr>
          <p:nvPr>
            <p:ph type="dt" sz="quarter" idx="10"/>
          </p:nvPr>
        </p:nvSpPr>
        <p:spPr>
          <a:noFill/>
        </p:spPr>
        <p:txBody>
          <a:bodyPr/>
          <a:lstStyle/>
          <a:p>
            <a:r>
              <a:rPr lang="en-US" dirty="0" smtClean="0"/>
              <a:t>February 2012</a:t>
            </a:r>
            <a:endParaRPr lang="en-US" dirty="0"/>
          </a:p>
        </p:txBody>
      </p:sp>
      <p:sp>
        <p:nvSpPr>
          <p:cNvPr id="50184"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65538" name="Picture 2"/>
          <p:cNvPicPr>
            <a:picLocks noChangeAspect="1" noChangeArrowheads="1"/>
          </p:cNvPicPr>
          <p:nvPr/>
        </p:nvPicPr>
        <p:blipFill>
          <a:blip r:embed="rId2"/>
          <a:srcRect/>
          <a:stretch>
            <a:fillRect/>
          </a:stretch>
        </p:blipFill>
        <p:spPr bwMode="auto">
          <a:xfrm>
            <a:off x="762000" y="1828800"/>
            <a:ext cx="7498080" cy="1446259"/>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2514600" y="3352800"/>
            <a:ext cx="4178170" cy="292608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42"/>
          <p:cNvSpPr>
            <a:spLocks noGrp="1" noChangeArrowheads="1"/>
          </p:cNvSpPr>
          <p:nvPr>
            <p:ph type="title"/>
          </p:nvPr>
        </p:nvSpPr>
        <p:spPr>
          <a:xfrm>
            <a:off x="457200" y="152400"/>
            <a:ext cx="8229600" cy="304800"/>
          </a:xfrm>
        </p:spPr>
        <p:txBody>
          <a:bodyPr/>
          <a:lstStyle/>
          <a:p>
            <a:pPr eaLnBrk="1" hangingPunct="1"/>
            <a:r>
              <a:rPr lang="en-US" sz="2800" dirty="0" smtClean="0"/>
              <a:t>Definitions (1 of 3)</a:t>
            </a:r>
          </a:p>
        </p:txBody>
      </p:sp>
      <p:sp>
        <p:nvSpPr>
          <p:cNvPr id="6" name="Slide Number Placeholder 5"/>
          <p:cNvSpPr>
            <a:spLocks noGrp="1"/>
          </p:cNvSpPr>
          <p:nvPr>
            <p:ph type="sldNum" sz="quarter" idx="12"/>
          </p:nvPr>
        </p:nvSpPr>
        <p:spPr/>
        <p:txBody>
          <a:bodyPr/>
          <a:lstStyle/>
          <a:p>
            <a:fld id="{AE8F0F16-91BB-4D8F-B046-CF2671AC904D}" type="slidenum">
              <a:rPr lang="en-US"/>
              <a:pPr/>
              <a:t>34</a:t>
            </a:fld>
            <a:endParaRPr lang="en-US"/>
          </a:p>
        </p:txBody>
      </p:sp>
      <p:sp>
        <p:nvSpPr>
          <p:cNvPr id="51206" name="Date Placeholder 7"/>
          <p:cNvSpPr>
            <a:spLocks noGrp="1"/>
          </p:cNvSpPr>
          <p:nvPr>
            <p:ph type="dt" sz="quarter" idx="10"/>
          </p:nvPr>
        </p:nvSpPr>
        <p:spPr>
          <a:noFill/>
        </p:spPr>
        <p:txBody>
          <a:bodyPr/>
          <a:lstStyle/>
          <a:p>
            <a:r>
              <a:rPr lang="en-US" dirty="0" smtClean="0"/>
              <a:t>February 2012</a:t>
            </a:r>
            <a:endParaRPr lang="en-US" dirty="0"/>
          </a:p>
        </p:txBody>
      </p:sp>
      <p:sp>
        <p:nvSpPr>
          <p:cNvPr id="51207" name="Footer Placeholder 8"/>
          <p:cNvSpPr>
            <a:spLocks noGrp="1"/>
          </p:cNvSpPr>
          <p:nvPr>
            <p:ph type="ftr" sz="quarter" idx="11"/>
          </p:nvPr>
        </p:nvSpPr>
        <p:spPr>
          <a:noFill/>
        </p:spPr>
        <p:txBody>
          <a:bodyPr/>
          <a:lstStyle/>
          <a:p>
            <a:r>
              <a:rPr lang="en-US" dirty="0" smtClean="0"/>
              <a:t>FY2011 Annual Report</a:t>
            </a:r>
            <a:endParaRPr lang="en-US" dirty="0"/>
          </a:p>
        </p:txBody>
      </p:sp>
      <p:pic>
        <p:nvPicPr>
          <p:cNvPr id="68610" name="Picture 2"/>
          <p:cNvPicPr>
            <a:picLocks noChangeAspect="1" noChangeArrowheads="1"/>
          </p:cNvPicPr>
          <p:nvPr/>
        </p:nvPicPr>
        <p:blipFill>
          <a:blip r:embed="rId3"/>
          <a:srcRect/>
          <a:stretch>
            <a:fillRect/>
          </a:stretch>
        </p:blipFill>
        <p:spPr bwMode="auto">
          <a:xfrm>
            <a:off x="1066800" y="533400"/>
            <a:ext cx="6638544" cy="576072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0"/>
            <a:ext cx="8001000" cy="609600"/>
          </a:xfrm>
        </p:spPr>
        <p:txBody>
          <a:bodyPr/>
          <a:lstStyle/>
          <a:p>
            <a:pPr eaLnBrk="1" hangingPunct="1"/>
            <a:r>
              <a:rPr lang="en-US" sz="2800" dirty="0" smtClean="0"/>
              <a:t>Definitions (2 of 3)</a:t>
            </a:r>
          </a:p>
        </p:txBody>
      </p:sp>
      <p:sp>
        <p:nvSpPr>
          <p:cNvPr id="5" name="Slide Number Placeholder 4"/>
          <p:cNvSpPr>
            <a:spLocks noGrp="1"/>
          </p:cNvSpPr>
          <p:nvPr>
            <p:ph type="sldNum" sz="quarter" idx="12"/>
          </p:nvPr>
        </p:nvSpPr>
        <p:spPr/>
        <p:txBody>
          <a:bodyPr/>
          <a:lstStyle/>
          <a:p>
            <a:fld id="{0E05F261-EF58-4FDD-A611-EDE739EDA518}" type="slidenum">
              <a:rPr lang="en-US"/>
              <a:pPr/>
              <a:t>35</a:t>
            </a:fld>
            <a:endParaRPr lang="en-US"/>
          </a:p>
        </p:txBody>
      </p:sp>
      <p:sp>
        <p:nvSpPr>
          <p:cNvPr id="53253" name="Date Placeholder 6"/>
          <p:cNvSpPr>
            <a:spLocks noGrp="1"/>
          </p:cNvSpPr>
          <p:nvPr>
            <p:ph type="dt" sz="quarter" idx="10"/>
          </p:nvPr>
        </p:nvSpPr>
        <p:spPr>
          <a:noFill/>
        </p:spPr>
        <p:txBody>
          <a:bodyPr/>
          <a:lstStyle/>
          <a:p>
            <a:r>
              <a:rPr lang="en-US" dirty="0" smtClean="0"/>
              <a:t>February 2012</a:t>
            </a:r>
            <a:endParaRPr lang="en-US" dirty="0"/>
          </a:p>
        </p:txBody>
      </p:sp>
      <p:sp>
        <p:nvSpPr>
          <p:cNvPr id="53254" name="Footer Placeholder 7"/>
          <p:cNvSpPr>
            <a:spLocks noGrp="1"/>
          </p:cNvSpPr>
          <p:nvPr>
            <p:ph type="ftr" sz="quarter" idx="11"/>
          </p:nvPr>
        </p:nvSpPr>
        <p:spPr>
          <a:noFill/>
        </p:spPr>
        <p:txBody>
          <a:bodyPr/>
          <a:lstStyle/>
          <a:p>
            <a:r>
              <a:rPr lang="en-US" dirty="0" smtClean="0"/>
              <a:t>FY2011 Annual Report</a:t>
            </a:r>
            <a:endParaRPr lang="en-US" dirty="0"/>
          </a:p>
        </p:txBody>
      </p:sp>
      <p:pic>
        <p:nvPicPr>
          <p:cNvPr id="66565" name="Picture 5"/>
          <p:cNvPicPr>
            <a:picLocks noChangeAspect="1" noChangeArrowheads="1"/>
          </p:cNvPicPr>
          <p:nvPr/>
        </p:nvPicPr>
        <p:blipFill>
          <a:blip r:embed="rId3"/>
          <a:srcRect/>
          <a:stretch>
            <a:fillRect/>
          </a:stretch>
        </p:blipFill>
        <p:spPr bwMode="auto">
          <a:xfrm>
            <a:off x="1114425" y="590550"/>
            <a:ext cx="6915150" cy="56769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February 2012</a:t>
            </a:r>
            <a:endParaRPr lang="en-US" dirty="0"/>
          </a:p>
        </p:txBody>
      </p:sp>
      <p:sp>
        <p:nvSpPr>
          <p:cNvPr id="3" name="Footer Placeholder 2"/>
          <p:cNvSpPr>
            <a:spLocks noGrp="1"/>
          </p:cNvSpPr>
          <p:nvPr>
            <p:ph type="ftr" sz="quarter" idx="11"/>
          </p:nvPr>
        </p:nvSpPr>
        <p:spPr/>
        <p:txBody>
          <a:bodyPr/>
          <a:lstStyle/>
          <a:p>
            <a:r>
              <a:rPr lang="en-US" dirty="0" smtClean="0"/>
              <a:t>FY2011 Annual Report</a:t>
            </a:r>
            <a:endParaRPr lang="en-US" dirty="0"/>
          </a:p>
        </p:txBody>
      </p:sp>
      <p:sp>
        <p:nvSpPr>
          <p:cNvPr id="4" name="Slide Number Placeholder 3"/>
          <p:cNvSpPr>
            <a:spLocks noGrp="1"/>
          </p:cNvSpPr>
          <p:nvPr>
            <p:ph type="sldNum" sz="quarter" idx="12"/>
          </p:nvPr>
        </p:nvSpPr>
        <p:spPr/>
        <p:txBody>
          <a:bodyPr/>
          <a:lstStyle/>
          <a:p>
            <a:fld id="{F9EE67B7-608E-4AD9-AF64-FF488EC2DE5B}" type="slidenum">
              <a:rPr lang="en-US" smtClean="0"/>
              <a:pPr/>
              <a:t>36</a:t>
            </a:fld>
            <a:endParaRPr lang="en-US"/>
          </a:p>
        </p:txBody>
      </p:sp>
      <p:sp>
        <p:nvSpPr>
          <p:cNvPr id="5" name="Rectangle 2"/>
          <p:cNvSpPr txBox="1">
            <a:spLocks noChangeArrowheads="1"/>
          </p:cNvSpPr>
          <p:nvPr/>
        </p:nvSpPr>
        <p:spPr>
          <a:xfrm>
            <a:off x="304800" y="152400"/>
            <a:ext cx="80010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Definitions (3 of 3)</a:t>
            </a:r>
          </a:p>
        </p:txBody>
      </p:sp>
      <p:pic>
        <p:nvPicPr>
          <p:cNvPr id="67587" name="Picture 3"/>
          <p:cNvPicPr>
            <a:picLocks noChangeAspect="1" noChangeArrowheads="1"/>
          </p:cNvPicPr>
          <p:nvPr/>
        </p:nvPicPr>
        <p:blipFill>
          <a:blip r:embed="rId2"/>
          <a:srcRect/>
          <a:stretch>
            <a:fillRect/>
          </a:stretch>
        </p:blipFill>
        <p:spPr bwMode="auto">
          <a:xfrm>
            <a:off x="914400" y="914400"/>
            <a:ext cx="6915150" cy="81915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411162"/>
          </a:xfrm>
        </p:spPr>
        <p:txBody>
          <a:bodyPr/>
          <a:lstStyle/>
          <a:p>
            <a:pPr eaLnBrk="1" hangingPunct="1"/>
            <a:r>
              <a:rPr lang="en-US" sz="3600" dirty="0" smtClean="0"/>
              <a:t>Summary</a:t>
            </a:r>
          </a:p>
        </p:txBody>
      </p:sp>
      <p:sp>
        <p:nvSpPr>
          <p:cNvPr id="21507" name="Text Box 235"/>
          <p:cNvSpPr txBox="1">
            <a:spLocks noChangeArrowheads="1"/>
          </p:cNvSpPr>
          <p:nvPr/>
        </p:nvSpPr>
        <p:spPr bwMode="auto">
          <a:xfrm>
            <a:off x="533400" y="4456113"/>
            <a:ext cx="7620000" cy="2173287"/>
          </a:xfrm>
          <a:prstGeom prst="rect">
            <a:avLst/>
          </a:prstGeom>
          <a:noFill/>
          <a:ln w="9525">
            <a:noFill/>
            <a:miter lim="800000"/>
            <a:headEnd/>
            <a:tailEnd/>
          </a:ln>
        </p:spPr>
        <p:txBody>
          <a:bodyPr/>
          <a:lstStyle/>
          <a:p>
            <a:endParaRPr lang="en-US" sz="1800"/>
          </a:p>
        </p:txBody>
      </p:sp>
      <p:sp>
        <p:nvSpPr>
          <p:cNvPr id="7" name="Slide Number Placeholder 6"/>
          <p:cNvSpPr>
            <a:spLocks noGrp="1"/>
          </p:cNvSpPr>
          <p:nvPr>
            <p:ph type="sldNum" sz="quarter" idx="12"/>
          </p:nvPr>
        </p:nvSpPr>
        <p:spPr>
          <a:xfrm>
            <a:off x="6553200" y="6400800"/>
            <a:ext cx="2133600" cy="320675"/>
          </a:xfrm>
        </p:spPr>
        <p:txBody>
          <a:bodyPr/>
          <a:lstStyle/>
          <a:p>
            <a:fld id="{1BFF0AF9-874B-44E9-857B-716E91894252}" type="slidenum">
              <a:rPr lang="en-US"/>
              <a:pPr/>
              <a:t>4</a:t>
            </a:fld>
            <a:endParaRPr lang="en-US"/>
          </a:p>
        </p:txBody>
      </p:sp>
      <p:sp>
        <p:nvSpPr>
          <p:cNvPr id="21509" name="Rectangle 12"/>
          <p:cNvSpPr>
            <a:spLocks noChangeArrowheads="1"/>
          </p:cNvSpPr>
          <p:nvPr/>
        </p:nvSpPr>
        <p:spPr bwMode="auto">
          <a:xfrm>
            <a:off x="1066800" y="2971800"/>
            <a:ext cx="7086600" cy="3139321"/>
          </a:xfrm>
          <a:prstGeom prst="rect">
            <a:avLst/>
          </a:prstGeom>
          <a:noFill/>
          <a:ln w="9525">
            <a:noFill/>
            <a:miter lim="800000"/>
            <a:headEnd/>
            <a:tailEnd/>
          </a:ln>
        </p:spPr>
        <p:txBody>
          <a:bodyPr>
            <a:spAutoFit/>
          </a:bodyPr>
          <a:lstStyle/>
          <a:p>
            <a:r>
              <a:rPr lang="en-US" sz="1100" dirty="0" smtClean="0">
                <a:solidFill>
                  <a:srgbClr val="000000"/>
                </a:solidFill>
                <a:cs typeface="Arial" charset="0"/>
              </a:rPr>
              <a:t>Unique Data Sets: Total number of unique data sets distributed in the fiscal year. </a:t>
            </a:r>
          </a:p>
          <a:p>
            <a:endParaRPr lang="en-US" sz="1100" dirty="0" smtClean="0">
              <a:solidFill>
                <a:srgbClr val="000000"/>
              </a:solidFill>
              <a:cs typeface="Arial" charset="0"/>
            </a:endParaRPr>
          </a:p>
          <a:p>
            <a:r>
              <a:rPr lang="en-US" sz="1100" dirty="0" smtClean="0">
                <a:solidFill>
                  <a:srgbClr val="000000"/>
                </a:solidFill>
                <a:cs typeface="Arial" charset="0"/>
              </a:rPr>
              <a:t>Distinct Users of EOSDIS Data and Services: Total unique users across EOSDIS Data Users and Web Visitors, per data center and summed</a:t>
            </a:r>
          </a:p>
          <a:p>
            <a:endParaRPr lang="en-US" sz="1100" dirty="0" smtClean="0">
              <a:solidFill>
                <a:srgbClr val="000000"/>
              </a:solidFill>
              <a:cs typeface="Arial" charset="0"/>
            </a:endParaRPr>
          </a:p>
          <a:p>
            <a:r>
              <a:rPr lang="en-US" sz="1100" dirty="0" smtClean="0">
                <a:solidFill>
                  <a:srgbClr val="000000"/>
                </a:solidFill>
                <a:cs typeface="Arial" charset="0"/>
              </a:rPr>
              <a:t>Web Site Visits: Sum of web visits for data centers where a visit represents a user session not broken by more than 30 minutes and a duration of at least one minute</a:t>
            </a:r>
          </a:p>
          <a:p>
            <a:endParaRPr lang="en-US" sz="1100" dirty="0" smtClean="0">
              <a:solidFill>
                <a:srgbClr val="000000"/>
              </a:solidFill>
              <a:cs typeface="Arial" charset="0"/>
            </a:endParaRPr>
          </a:p>
          <a:p>
            <a:r>
              <a:rPr lang="en-US" sz="1100" dirty="0" smtClean="0">
                <a:solidFill>
                  <a:srgbClr val="000000"/>
                </a:solidFill>
                <a:cs typeface="Arial" charset="0"/>
              </a:rPr>
              <a:t>Average Archive Growth:  Sum across reporting data centers of the data volume added to the individual archives divided by the days in the year</a:t>
            </a:r>
          </a:p>
          <a:p>
            <a:endParaRPr lang="en-US" sz="1100" dirty="0" smtClean="0">
              <a:solidFill>
                <a:srgbClr val="000000"/>
              </a:solidFill>
              <a:cs typeface="Arial" charset="0"/>
            </a:endParaRPr>
          </a:p>
          <a:p>
            <a:r>
              <a:rPr lang="en-US" sz="1100" dirty="0" smtClean="0">
                <a:solidFill>
                  <a:srgbClr val="000000"/>
                </a:solidFill>
                <a:cs typeface="Arial" charset="0"/>
              </a:rPr>
              <a:t>Total Archive Volume: Sum across reporting data centers of the data volumes in the archive as of end of the fiscal year</a:t>
            </a:r>
          </a:p>
          <a:p>
            <a:endParaRPr lang="en-US" sz="1100" dirty="0" smtClean="0">
              <a:solidFill>
                <a:srgbClr val="000000"/>
              </a:solidFill>
              <a:cs typeface="Arial" charset="0"/>
            </a:endParaRPr>
          </a:p>
          <a:p>
            <a:r>
              <a:rPr lang="en-US" sz="1100" dirty="0" smtClean="0">
                <a:solidFill>
                  <a:srgbClr val="000000"/>
                </a:solidFill>
                <a:cs typeface="Arial" charset="0"/>
              </a:rPr>
              <a:t>End User Distribution Products: Total number of products distributed from all reporting data centers</a:t>
            </a:r>
          </a:p>
          <a:p>
            <a:endParaRPr lang="en-US" sz="1100" dirty="0" smtClean="0">
              <a:solidFill>
                <a:srgbClr val="000000"/>
              </a:solidFill>
              <a:cs typeface="Arial" charset="0"/>
            </a:endParaRPr>
          </a:p>
          <a:p>
            <a:r>
              <a:rPr lang="en-US" sz="1100" dirty="0" smtClean="0">
                <a:solidFill>
                  <a:srgbClr val="000000"/>
                </a:solidFill>
                <a:cs typeface="Arial" charset="0"/>
              </a:rPr>
              <a:t>End User Average Distribution Volume:  Sum across reporting data centers of the data volume distributed for the fiscal year divided by the days in the year</a:t>
            </a:r>
            <a:endParaRPr lang="en-US" sz="1100" dirty="0"/>
          </a:p>
        </p:txBody>
      </p:sp>
      <p:sp>
        <p:nvSpPr>
          <p:cNvPr id="21511" name="Date Placeholder 8"/>
          <p:cNvSpPr>
            <a:spLocks noGrp="1"/>
          </p:cNvSpPr>
          <p:nvPr>
            <p:ph type="dt" sz="quarter" idx="10"/>
          </p:nvPr>
        </p:nvSpPr>
        <p:spPr>
          <a:noFill/>
        </p:spPr>
        <p:txBody>
          <a:bodyPr/>
          <a:lstStyle/>
          <a:p>
            <a:r>
              <a:rPr lang="en-US" dirty="0" smtClean="0"/>
              <a:t>February 2012</a:t>
            </a:r>
            <a:endParaRPr lang="en-US" dirty="0"/>
          </a:p>
        </p:txBody>
      </p:sp>
      <p:sp>
        <p:nvSpPr>
          <p:cNvPr id="21512" name="Footer Placeholder 9"/>
          <p:cNvSpPr>
            <a:spLocks noGrp="1"/>
          </p:cNvSpPr>
          <p:nvPr>
            <p:ph type="ftr" sz="quarter" idx="11"/>
          </p:nvPr>
        </p:nvSpPr>
        <p:spPr>
          <a:noFill/>
        </p:spPr>
        <p:txBody>
          <a:bodyPr/>
          <a:lstStyle/>
          <a:p>
            <a:r>
              <a:rPr lang="en-US" dirty="0" smtClean="0"/>
              <a:t>FY2011 Annual Report</a:t>
            </a:r>
            <a:endParaRPr lang="en-US" dirty="0"/>
          </a:p>
        </p:txBody>
      </p:sp>
      <p:pic>
        <p:nvPicPr>
          <p:cNvPr id="2" name="Picture 1"/>
          <p:cNvPicPr>
            <a:picLocks noChangeAspect="1" noChangeArrowheads="1"/>
          </p:cNvPicPr>
          <p:nvPr/>
        </p:nvPicPr>
        <p:blipFill>
          <a:blip r:embed="rId3"/>
          <a:srcRect/>
          <a:stretch>
            <a:fillRect/>
          </a:stretch>
        </p:blipFill>
        <p:spPr bwMode="auto">
          <a:xfrm>
            <a:off x="1905000" y="762000"/>
            <a:ext cx="5221224" cy="219291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229600" cy="1219200"/>
          </a:xfrm>
        </p:spPr>
        <p:txBody>
          <a:bodyPr/>
          <a:lstStyle/>
          <a:p>
            <a:r>
              <a:rPr lang="en-US" dirty="0" smtClean="0"/>
              <a:t>Data Metrics</a:t>
            </a:r>
          </a:p>
        </p:txBody>
      </p:sp>
      <p:sp>
        <p:nvSpPr>
          <p:cNvPr id="8" name="Slide Number Placeholder 7"/>
          <p:cNvSpPr>
            <a:spLocks noGrp="1"/>
          </p:cNvSpPr>
          <p:nvPr>
            <p:ph type="sldNum" sz="quarter" idx="12"/>
          </p:nvPr>
        </p:nvSpPr>
        <p:spPr/>
        <p:txBody>
          <a:bodyPr/>
          <a:lstStyle/>
          <a:p>
            <a:fld id="{D3F7D843-6E7F-4947-ADC1-43E50453DB61}" type="slidenum">
              <a:rPr lang="en-US"/>
              <a:pPr/>
              <a:t>5</a:t>
            </a:fld>
            <a:endParaRPr lang="en-US" dirty="0"/>
          </a:p>
        </p:txBody>
      </p:sp>
      <p:sp>
        <p:nvSpPr>
          <p:cNvPr id="23556" name="TextBox 8"/>
          <p:cNvSpPr txBox="1">
            <a:spLocks noChangeArrowheads="1"/>
          </p:cNvSpPr>
          <p:nvPr/>
        </p:nvSpPr>
        <p:spPr bwMode="auto">
          <a:xfrm>
            <a:off x="457200" y="1981201"/>
            <a:ext cx="3810000" cy="3293209"/>
          </a:xfrm>
          <a:prstGeom prst="rect">
            <a:avLst/>
          </a:prstGeom>
          <a:noFill/>
          <a:ln w="9525">
            <a:noFill/>
            <a:miter lim="800000"/>
            <a:headEnd/>
            <a:tailEnd/>
          </a:ln>
        </p:spPr>
        <p:txBody>
          <a:bodyPr wrap="square">
            <a:spAutoFit/>
          </a:bodyPr>
          <a:lstStyle/>
          <a:p>
            <a:pPr indent="457200">
              <a:buFont typeface="Arial" charset="0"/>
              <a:buChar char="•"/>
            </a:pPr>
            <a:r>
              <a:rPr lang="en-US" sz="2800" dirty="0"/>
              <a:t>Ingest</a:t>
            </a:r>
          </a:p>
          <a:p>
            <a:pPr indent="457200">
              <a:buFont typeface="Arial" charset="0"/>
              <a:buChar char="•"/>
            </a:pPr>
            <a:r>
              <a:rPr lang="en-US" sz="2800" dirty="0"/>
              <a:t>Archive</a:t>
            </a:r>
          </a:p>
          <a:p>
            <a:pPr indent="457200">
              <a:buFont typeface="Arial" charset="0"/>
              <a:buChar char="•"/>
            </a:pPr>
            <a:r>
              <a:rPr lang="en-US" sz="2800" dirty="0"/>
              <a:t>Total Archive</a:t>
            </a:r>
          </a:p>
          <a:p>
            <a:pPr indent="457200">
              <a:buFont typeface="Arial" charset="0"/>
              <a:buChar char="•"/>
            </a:pPr>
            <a:r>
              <a:rPr lang="en-US" sz="2800" dirty="0"/>
              <a:t>Data Users</a:t>
            </a:r>
          </a:p>
          <a:p>
            <a:pPr lvl="1" indent="457200">
              <a:buFont typeface="Lucida Grande" pitchFamily="-65" charset="0"/>
              <a:buChar char="−"/>
            </a:pPr>
            <a:r>
              <a:rPr lang="en-US" sz="2400" dirty="0"/>
              <a:t>Distinct Users</a:t>
            </a:r>
          </a:p>
          <a:p>
            <a:pPr lvl="1" indent="457200">
              <a:buFont typeface="Lucida Grande" pitchFamily="-65" charset="0"/>
              <a:buChar char="−"/>
            </a:pPr>
            <a:r>
              <a:rPr lang="en-US" sz="2400" dirty="0"/>
              <a:t>Repeat Users</a:t>
            </a:r>
          </a:p>
          <a:p>
            <a:pPr lvl="1" indent="457200">
              <a:buFont typeface="Lucida Grande" pitchFamily="-65" charset="0"/>
              <a:buChar char="−"/>
            </a:pPr>
            <a:r>
              <a:rPr lang="en-US" sz="2400" dirty="0"/>
              <a:t>Top 20 </a:t>
            </a:r>
            <a:r>
              <a:rPr lang="en-US" sz="2400" dirty="0" smtClean="0"/>
              <a:t>Countries</a:t>
            </a:r>
          </a:p>
          <a:p>
            <a:pPr lvl="1" indent="457200">
              <a:buFont typeface="Lucida Grande" pitchFamily="-65" charset="0"/>
              <a:buChar char="−"/>
            </a:pPr>
            <a:r>
              <a:rPr lang="en-US" sz="2400" dirty="0" smtClean="0"/>
              <a:t>Foreign Distribution</a:t>
            </a:r>
            <a:endParaRPr lang="en-US" sz="2400" dirty="0"/>
          </a:p>
        </p:txBody>
      </p:sp>
      <p:sp>
        <p:nvSpPr>
          <p:cNvPr id="23557" name="TextBox 9"/>
          <p:cNvSpPr txBox="1">
            <a:spLocks noChangeArrowheads="1"/>
          </p:cNvSpPr>
          <p:nvPr/>
        </p:nvSpPr>
        <p:spPr bwMode="auto">
          <a:xfrm>
            <a:off x="3886200" y="1905001"/>
            <a:ext cx="5029200" cy="3847207"/>
          </a:xfrm>
          <a:prstGeom prst="rect">
            <a:avLst/>
          </a:prstGeom>
          <a:noFill/>
          <a:ln w="9525">
            <a:noFill/>
            <a:miter lim="800000"/>
            <a:headEnd/>
            <a:tailEnd/>
          </a:ln>
        </p:spPr>
        <p:txBody>
          <a:bodyPr wrap="square">
            <a:spAutoFit/>
          </a:bodyPr>
          <a:lstStyle/>
          <a:p>
            <a:pPr lvl="1" indent="457200">
              <a:buFont typeface="Arial" charset="0"/>
              <a:buChar char="•"/>
            </a:pPr>
            <a:r>
              <a:rPr lang="en-US" sz="2800" dirty="0"/>
              <a:t>Distribution</a:t>
            </a:r>
          </a:p>
          <a:p>
            <a:pPr lvl="2" indent="457200">
              <a:buFont typeface="Lucida Grande" pitchFamily="-65" charset="0"/>
              <a:buChar char="−"/>
            </a:pPr>
            <a:r>
              <a:rPr lang="en-US" sz="2400" dirty="0"/>
              <a:t>By Data Center</a:t>
            </a:r>
          </a:p>
          <a:p>
            <a:pPr lvl="2" indent="457200">
              <a:buFont typeface="Lucida Grande" pitchFamily="-65" charset="0"/>
              <a:buChar char="−"/>
            </a:pPr>
            <a:r>
              <a:rPr lang="en-US" sz="2400" dirty="0"/>
              <a:t>Volume by Domain</a:t>
            </a:r>
          </a:p>
          <a:p>
            <a:pPr lvl="2" indent="457200">
              <a:buFont typeface="Lucida Grande" pitchFamily="-65" charset="0"/>
              <a:buChar char="−"/>
            </a:pPr>
            <a:r>
              <a:rPr lang="en-US" sz="2400" dirty="0"/>
              <a:t>Products by </a:t>
            </a:r>
            <a:r>
              <a:rPr lang="en-US" sz="2400" dirty="0" smtClean="0"/>
              <a:t>Domain</a:t>
            </a:r>
          </a:p>
          <a:p>
            <a:pPr lvl="2" indent="457200">
              <a:buFont typeface="Lucida Grande" pitchFamily="-65" charset="0"/>
              <a:buChar char="−"/>
            </a:pPr>
            <a:r>
              <a:rPr lang="en-US" sz="2400" dirty="0" smtClean="0"/>
              <a:t>Near Real-time Products</a:t>
            </a:r>
          </a:p>
          <a:p>
            <a:pPr lvl="2" indent="457200">
              <a:buFont typeface="Lucida Grande" pitchFamily="-65" charset="0"/>
              <a:buChar char="−"/>
            </a:pPr>
            <a:r>
              <a:rPr lang="en-US" sz="2400" dirty="0" smtClean="0"/>
              <a:t>CALIPSO Products</a:t>
            </a:r>
            <a:endParaRPr lang="en-US" sz="2400" dirty="0"/>
          </a:p>
          <a:p>
            <a:pPr lvl="2" indent="457200">
              <a:buFont typeface="Lucida Grande" pitchFamily="-65" charset="0"/>
              <a:buChar char="−"/>
            </a:pPr>
            <a:r>
              <a:rPr lang="en-US" sz="2400" dirty="0"/>
              <a:t>Top 20 Countries</a:t>
            </a:r>
          </a:p>
          <a:p>
            <a:pPr lvl="2" indent="457200">
              <a:buFont typeface="Lucida Grande" pitchFamily="-65" charset="0"/>
              <a:buChar char="−"/>
            </a:pPr>
            <a:r>
              <a:rPr lang="en-US" sz="2400" dirty="0"/>
              <a:t>Top 10 </a:t>
            </a:r>
            <a:r>
              <a:rPr lang="en-US" sz="2400" dirty="0" smtClean="0"/>
              <a:t>Products</a:t>
            </a:r>
          </a:p>
          <a:p>
            <a:pPr lvl="2" indent="457200">
              <a:buFont typeface="Lucida Grande" pitchFamily="-65" charset="0"/>
              <a:buChar char="−"/>
            </a:pPr>
            <a:r>
              <a:rPr lang="en-US" sz="2400" dirty="0" smtClean="0"/>
              <a:t>Unique Product Count</a:t>
            </a:r>
            <a:endParaRPr lang="en-US" sz="2400" dirty="0"/>
          </a:p>
          <a:p>
            <a:pPr lvl="2" indent="457200">
              <a:buFont typeface="Arial" charset="0"/>
              <a:buChar char="•"/>
            </a:pPr>
            <a:endParaRPr lang="en-US" sz="2400" dirty="0"/>
          </a:p>
        </p:txBody>
      </p:sp>
      <p:sp>
        <p:nvSpPr>
          <p:cNvPr id="23558" name="Date Placeholder 8"/>
          <p:cNvSpPr>
            <a:spLocks noGrp="1"/>
          </p:cNvSpPr>
          <p:nvPr>
            <p:ph type="dt" sz="quarter" idx="10"/>
          </p:nvPr>
        </p:nvSpPr>
        <p:spPr>
          <a:noFill/>
        </p:spPr>
        <p:txBody>
          <a:bodyPr/>
          <a:lstStyle/>
          <a:p>
            <a:r>
              <a:rPr lang="en-US" dirty="0" smtClean="0"/>
              <a:t>February 2012</a:t>
            </a:r>
            <a:endParaRPr lang="en-US" dirty="0"/>
          </a:p>
        </p:txBody>
      </p:sp>
      <p:sp>
        <p:nvSpPr>
          <p:cNvPr id="23559" name="Footer Placeholder 9"/>
          <p:cNvSpPr>
            <a:spLocks noGrp="1"/>
          </p:cNvSpPr>
          <p:nvPr>
            <p:ph type="ftr" sz="quarter" idx="11"/>
          </p:nvPr>
        </p:nvSpPr>
        <p:spPr>
          <a:noFill/>
        </p:spPr>
        <p:txBody>
          <a:bodyPr/>
          <a:lstStyle/>
          <a:p>
            <a:r>
              <a:rPr lang="en-US" dirty="0" smtClean="0"/>
              <a:t>FY2011 Annual Report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228600"/>
            <a:ext cx="8229600" cy="715963"/>
          </a:xfrm>
        </p:spPr>
        <p:txBody>
          <a:bodyPr/>
          <a:lstStyle/>
          <a:p>
            <a:pPr eaLnBrk="1" hangingPunct="1"/>
            <a:r>
              <a:rPr lang="en-US" sz="3600" smtClean="0"/>
              <a:t>Ingest</a:t>
            </a:r>
          </a:p>
        </p:txBody>
      </p:sp>
      <p:sp>
        <p:nvSpPr>
          <p:cNvPr id="24579" name="Rectangle 30"/>
          <p:cNvSpPr>
            <a:spLocks noGrp="1" noChangeArrowheads="1"/>
          </p:cNvSpPr>
          <p:nvPr>
            <p:ph type="body" sz="half" idx="1"/>
          </p:nvPr>
        </p:nvSpPr>
        <p:spPr>
          <a:xfrm>
            <a:off x="533400" y="1219200"/>
            <a:ext cx="4343400" cy="1905000"/>
          </a:xfrm>
        </p:spPr>
        <p:txBody>
          <a:bodyPr/>
          <a:lstStyle/>
          <a:p>
            <a:pPr marL="0" indent="0" eaLnBrk="1" fontAlgn="b" hangingPunct="1">
              <a:spcBef>
                <a:spcPct val="0"/>
              </a:spcBef>
              <a:buFontTx/>
              <a:buNone/>
            </a:pPr>
            <a:r>
              <a:rPr lang="en-US" sz="1400" dirty="0" smtClean="0">
                <a:cs typeface="Arial" charset="0"/>
              </a:rPr>
              <a:t>Ingest is the amount of data coming into a data center over a period of time and includes all product levels.  For this report, the data is presented as the amount of data entered into each data center during FY2011.  The sum of all data centers is the total ingest for EOSDIS. OBPG and ORNL do not provide ingest metrics.</a:t>
            </a:r>
            <a:endParaRPr lang="en-US" sz="2800" dirty="0" smtClean="0"/>
          </a:p>
        </p:txBody>
      </p:sp>
      <p:sp>
        <p:nvSpPr>
          <p:cNvPr id="8" name="Slide Number Placeholder 7"/>
          <p:cNvSpPr>
            <a:spLocks noGrp="1"/>
          </p:cNvSpPr>
          <p:nvPr>
            <p:ph type="sldNum" sz="quarter" idx="12"/>
          </p:nvPr>
        </p:nvSpPr>
        <p:spPr/>
        <p:txBody>
          <a:bodyPr/>
          <a:lstStyle/>
          <a:p>
            <a:fld id="{C54AF7C9-4732-43CC-A962-1DFF49D62D4F}" type="slidenum">
              <a:rPr lang="en-US"/>
              <a:pPr/>
              <a:t>6</a:t>
            </a:fld>
            <a:endParaRPr lang="en-US"/>
          </a:p>
        </p:txBody>
      </p:sp>
      <p:sp>
        <p:nvSpPr>
          <p:cNvPr id="24583" name="Date Placeholder 9"/>
          <p:cNvSpPr>
            <a:spLocks noGrp="1"/>
          </p:cNvSpPr>
          <p:nvPr>
            <p:ph type="dt" sz="quarter" idx="10"/>
          </p:nvPr>
        </p:nvSpPr>
        <p:spPr>
          <a:noFill/>
        </p:spPr>
        <p:txBody>
          <a:bodyPr/>
          <a:lstStyle/>
          <a:p>
            <a:r>
              <a:rPr lang="en-US" dirty="0" smtClean="0"/>
              <a:t>February 2012</a:t>
            </a:r>
            <a:endParaRPr lang="en-US" dirty="0"/>
          </a:p>
        </p:txBody>
      </p:sp>
      <p:sp>
        <p:nvSpPr>
          <p:cNvPr id="24584" name="Footer Placeholder 10"/>
          <p:cNvSpPr>
            <a:spLocks noGrp="1"/>
          </p:cNvSpPr>
          <p:nvPr>
            <p:ph type="ftr" sz="quarter" idx="11"/>
          </p:nvPr>
        </p:nvSpPr>
        <p:spPr>
          <a:noFill/>
        </p:spPr>
        <p:txBody>
          <a:bodyPr/>
          <a:lstStyle/>
          <a:p>
            <a:r>
              <a:rPr lang="en-US" dirty="0" smtClean="0"/>
              <a:t>FY2011 Annual Report</a:t>
            </a:r>
            <a:endParaRPr lang="en-US" dirty="0"/>
          </a:p>
        </p:txBody>
      </p:sp>
      <p:sp>
        <p:nvSpPr>
          <p:cNvPr id="10" name="TextBox 9"/>
          <p:cNvSpPr txBox="1"/>
          <p:nvPr/>
        </p:nvSpPr>
        <p:spPr>
          <a:xfrm>
            <a:off x="533400" y="5105400"/>
            <a:ext cx="4191000" cy="646331"/>
          </a:xfrm>
          <a:prstGeom prst="rect">
            <a:avLst/>
          </a:prstGeom>
          <a:noFill/>
        </p:spPr>
        <p:txBody>
          <a:bodyPr wrap="square" rtlCol="0">
            <a:spAutoFit/>
          </a:bodyPr>
          <a:lstStyle/>
          <a:p>
            <a:r>
              <a:rPr lang="en-US" dirty="0" smtClean="0"/>
              <a:t>Note: ASF ingest data for FY2011 is not considered accurate as of the publication of this report and is excluded in the report.</a:t>
            </a:r>
            <a:endParaRPr lang="en-US" dirty="0"/>
          </a:p>
        </p:txBody>
      </p:sp>
      <p:pic>
        <p:nvPicPr>
          <p:cNvPr id="36865" name="Picture 1"/>
          <p:cNvPicPr>
            <a:picLocks noChangeAspect="1" noChangeArrowheads="1"/>
          </p:cNvPicPr>
          <p:nvPr/>
        </p:nvPicPr>
        <p:blipFill>
          <a:blip r:embed="rId3"/>
          <a:srcRect/>
          <a:stretch>
            <a:fillRect/>
          </a:stretch>
        </p:blipFill>
        <p:spPr bwMode="auto">
          <a:xfrm>
            <a:off x="609600" y="2895600"/>
            <a:ext cx="4438650" cy="2105025"/>
          </a:xfrm>
          <a:prstGeom prst="rect">
            <a:avLst/>
          </a:prstGeom>
          <a:noFill/>
          <a:ln w="9525">
            <a:noFill/>
            <a:miter lim="800000"/>
            <a:headEnd/>
            <a:tailEnd/>
          </a:ln>
          <a:effectLst/>
        </p:spPr>
      </p:pic>
      <p:pic>
        <p:nvPicPr>
          <p:cNvPr id="3" name="Picture 2"/>
          <p:cNvPicPr>
            <a:picLocks noChangeAspect="1" noChangeArrowheads="1"/>
          </p:cNvPicPr>
          <p:nvPr/>
        </p:nvPicPr>
        <p:blipFill>
          <a:blip r:embed="rId4"/>
          <a:srcRect/>
          <a:stretch>
            <a:fillRect/>
          </a:stretch>
        </p:blipFill>
        <p:spPr bwMode="auto">
          <a:xfrm>
            <a:off x="5105400" y="914400"/>
            <a:ext cx="3300984" cy="2558903"/>
          </a:xfrm>
          <a:prstGeom prst="rect">
            <a:avLst/>
          </a:prstGeom>
          <a:noFill/>
          <a:ln w="9525">
            <a:noFill/>
            <a:miter lim="800000"/>
            <a:headEnd/>
            <a:tailEnd/>
          </a:ln>
          <a:effectLst/>
        </p:spPr>
      </p:pic>
      <p:pic>
        <p:nvPicPr>
          <p:cNvPr id="4" name="Picture 3"/>
          <p:cNvPicPr>
            <a:picLocks noChangeAspect="1" noChangeArrowheads="1"/>
          </p:cNvPicPr>
          <p:nvPr/>
        </p:nvPicPr>
        <p:blipFill>
          <a:blip r:embed="rId5"/>
          <a:srcRect/>
          <a:stretch>
            <a:fillRect/>
          </a:stretch>
        </p:blipFill>
        <p:spPr bwMode="auto">
          <a:xfrm>
            <a:off x="5105400" y="3429000"/>
            <a:ext cx="3300984" cy="271243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sz="quarter"/>
          </p:nvPr>
        </p:nvSpPr>
        <p:spPr>
          <a:xfrm>
            <a:off x="2362200" y="228600"/>
            <a:ext cx="3581400" cy="944563"/>
          </a:xfrm>
        </p:spPr>
        <p:txBody>
          <a:bodyPr/>
          <a:lstStyle/>
          <a:p>
            <a:pPr eaLnBrk="1" hangingPunct="1"/>
            <a:r>
              <a:rPr lang="en-US" sz="3600" dirty="0" smtClean="0"/>
              <a:t>Archive</a:t>
            </a:r>
          </a:p>
        </p:txBody>
      </p:sp>
      <p:sp>
        <p:nvSpPr>
          <p:cNvPr id="26627" name="Rectangle 3"/>
          <p:cNvSpPr>
            <a:spLocks noGrp="1" noChangeArrowheads="1"/>
          </p:cNvSpPr>
          <p:nvPr>
            <p:ph type="body" sz="half" idx="4294967295"/>
          </p:nvPr>
        </p:nvSpPr>
        <p:spPr>
          <a:xfrm>
            <a:off x="533400" y="1219200"/>
            <a:ext cx="4419600" cy="1828800"/>
          </a:xfrm>
        </p:spPr>
        <p:txBody>
          <a:bodyPr/>
          <a:lstStyle/>
          <a:p>
            <a:pPr marL="0" indent="0" eaLnBrk="1" hangingPunct="1">
              <a:buFontTx/>
              <a:buNone/>
              <a:tabLst/>
            </a:pPr>
            <a:r>
              <a:rPr lang="en-US" sz="1400" dirty="0" smtClean="0"/>
              <a:t>Archive is the amount of data added to the archive over a period of time and includes all products levels.  Archive metrics for CDDIS, OBPG and NSIDC V0 are not available at this time. </a:t>
            </a:r>
          </a:p>
        </p:txBody>
      </p:sp>
      <p:sp>
        <p:nvSpPr>
          <p:cNvPr id="8" name="Slide Number Placeholder 7"/>
          <p:cNvSpPr>
            <a:spLocks noGrp="1"/>
          </p:cNvSpPr>
          <p:nvPr>
            <p:ph type="sldNum" sz="quarter" idx="12"/>
          </p:nvPr>
        </p:nvSpPr>
        <p:spPr/>
        <p:txBody>
          <a:bodyPr/>
          <a:lstStyle/>
          <a:p>
            <a:fld id="{35F5B6F0-5915-4469-B419-71B546C70605}" type="slidenum">
              <a:rPr lang="en-US"/>
              <a:pPr/>
              <a:t>7</a:t>
            </a:fld>
            <a:endParaRPr lang="en-US"/>
          </a:p>
        </p:txBody>
      </p:sp>
      <p:sp>
        <p:nvSpPr>
          <p:cNvPr id="26631" name="Date Placeholder 9"/>
          <p:cNvSpPr>
            <a:spLocks noGrp="1"/>
          </p:cNvSpPr>
          <p:nvPr>
            <p:ph type="dt" sz="quarter" idx="10"/>
          </p:nvPr>
        </p:nvSpPr>
        <p:spPr>
          <a:noFill/>
        </p:spPr>
        <p:txBody>
          <a:bodyPr/>
          <a:lstStyle/>
          <a:p>
            <a:r>
              <a:rPr lang="en-US" dirty="0" smtClean="0"/>
              <a:t>February 2012</a:t>
            </a:r>
            <a:endParaRPr lang="en-US" dirty="0"/>
          </a:p>
        </p:txBody>
      </p:sp>
      <p:sp>
        <p:nvSpPr>
          <p:cNvPr id="26632" name="Footer Placeholder 10"/>
          <p:cNvSpPr>
            <a:spLocks noGrp="1"/>
          </p:cNvSpPr>
          <p:nvPr>
            <p:ph type="ftr" sz="quarter" idx="11"/>
          </p:nvPr>
        </p:nvSpPr>
        <p:spPr>
          <a:noFill/>
        </p:spPr>
        <p:txBody>
          <a:bodyPr/>
          <a:lstStyle/>
          <a:p>
            <a:r>
              <a:rPr lang="en-US" dirty="0" smtClean="0"/>
              <a:t>FY2011 Annual Report</a:t>
            </a:r>
            <a:endParaRPr lang="en-US" dirty="0"/>
          </a:p>
        </p:txBody>
      </p:sp>
      <p:sp>
        <p:nvSpPr>
          <p:cNvPr id="10" name="TextBox 9"/>
          <p:cNvSpPr txBox="1"/>
          <p:nvPr/>
        </p:nvSpPr>
        <p:spPr>
          <a:xfrm>
            <a:off x="609600" y="4724400"/>
            <a:ext cx="4191000" cy="646331"/>
          </a:xfrm>
          <a:prstGeom prst="rect">
            <a:avLst/>
          </a:prstGeom>
          <a:noFill/>
        </p:spPr>
        <p:txBody>
          <a:bodyPr wrap="square" rtlCol="0">
            <a:spAutoFit/>
          </a:bodyPr>
          <a:lstStyle/>
          <a:p>
            <a:r>
              <a:rPr lang="en-US" dirty="0" smtClean="0"/>
              <a:t>Note: ASF archive data for FY2011 is not considered accurate as of the publication of this report and is excluded in the report.</a:t>
            </a:r>
            <a:endParaRPr lang="en-US" dirty="0"/>
          </a:p>
        </p:txBody>
      </p:sp>
      <p:pic>
        <p:nvPicPr>
          <p:cNvPr id="34817" name="Picture 1"/>
          <p:cNvPicPr>
            <a:picLocks noChangeAspect="1" noChangeArrowheads="1"/>
          </p:cNvPicPr>
          <p:nvPr/>
        </p:nvPicPr>
        <p:blipFill>
          <a:blip r:embed="rId2"/>
          <a:srcRect/>
          <a:stretch>
            <a:fillRect/>
          </a:stretch>
        </p:blipFill>
        <p:spPr bwMode="auto">
          <a:xfrm>
            <a:off x="609600" y="2286000"/>
            <a:ext cx="4438650" cy="2266950"/>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5105400" y="990600"/>
            <a:ext cx="3300984" cy="2605619"/>
          </a:xfrm>
          <a:prstGeom prst="rect">
            <a:avLst/>
          </a:prstGeom>
          <a:noFill/>
          <a:ln w="9525">
            <a:noFill/>
            <a:miter lim="800000"/>
            <a:headEnd/>
            <a:tailEnd/>
          </a:ln>
          <a:effectLst/>
        </p:spPr>
      </p:pic>
      <p:pic>
        <p:nvPicPr>
          <p:cNvPr id="34819" name="Picture 3"/>
          <p:cNvPicPr>
            <a:picLocks noChangeAspect="1" noChangeArrowheads="1"/>
          </p:cNvPicPr>
          <p:nvPr/>
        </p:nvPicPr>
        <p:blipFill>
          <a:blip r:embed="rId4"/>
          <a:srcRect/>
          <a:stretch>
            <a:fillRect/>
          </a:stretch>
        </p:blipFill>
        <p:spPr bwMode="auto">
          <a:xfrm>
            <a:off x="5105400" y="3581400"/>
            <a:ext cx="3300984" cy="261557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0" y="381000"/>
            <a:ext cx="4648200" cy="715963"/>
          </a:xfrm>
        </p:spPr>
        <p:txBody>
          <a:bodyPr/>
          <a:lstStyle/>
          <a:p>
            <a:pPr eaLnBrk="1" hangingPunct="1"/>
            <a:r>
              <a:rPr lang="en-US" sz="3600" smtClean="0"/>
              <a:t>Total Archive Size</a:t>
            </a:r>
            <a:r>
              <a:rPr lang="en-US" sz="2000" smtClean="0"/>
              <a:t/>
            </a:r>
            <a:br>
              <a:rPr lang="en-US" sz="2000" smtClean="0"/>
            </a:br>
            <a:endParaRPr lang="en-US" sz="2000" smtClean="0"/>
          </a:p>
        </p:txBody>
      </p:sp>
      <p:sp>
        <p:nvSpPr>
          <p:cNvPr id="27651" name="Rectangle 3"/>
          <p:cNvSpPr>
            <a:spLocks noGrp="1" noChangeArrowheads="1"/>
          </p:cNvSpPr>
          <p:nvPr>
            <p:ph type="body" sz="half" idx="1"/>
          </p:nvPr>
        </p:nvSpPr>
        <p:spPr>
          <a:xfrm>
            <a:off x="0" y="1066800"/>
            <a:ext cx="4648200" cy="1066800"/>
          </a:xfrm>
        </p:spPr>
        <p:txBody>
          <a:bodyPr/>
          <a:lstStyle/>
          <a:p>
            <a:pPr marL="457200" indent="0" eaLnBrk="1" hangingPunct="1">
              <a:buFontTx/>
              <a:buNone/>
            </a:pPr>
            <a:r>
              <a:rPr lang="en-US" sz="1400" dirty="0" smtClean="0"/>
              <a:t>The Total Archive Size describes the EOSDIS archive at the end of FY2011. This includes all data (including ancillary) but not data marked for deletion.</a:t>
            </a:r>
          </a:p>
        </p:txBody>
      </p:sp>
      <p:sp>
        <p:nvSpPr>
          <p:cNvPr id="7" name="Slide Number Placeholder 6"/>
          <p:cNvSpPr>
            <a:spLocks noGrp="1"/>
          </p:cNvSpPr>
          <p:nvPr>
            <p:ph type="sldNum" sz="quarter" idx="12"/>
          </p:nvPr>
        </p:nvSpPr>
        <p:spPr/>
        <p:txBody>
          <a:bodyPr/>
          <a:lstStyle/>
          <a:p>
            <a:fld id="{5F281EC5-BDE5-40C4-87B1-BCC6EAA4655A}" type="slidenum">
              <a:rPr lang="en-US"/>
              <a:pPr/>
              <a:t>8</a:t>
            </a:fld>
            <a:endParaRPr lang="en-US"/>
          </a:p>
        </p:txBody>
      </p:sp>
      <p:sp>
        <p:nvSpPr>
          <p:cNvPr id="27655" name="Date Placeholder 8"/>
          <p:cNvSpPr>
            <a:spLocks noGrp="1"/>
          </p:cNvSpPr>
          <p:nvPr>
            <p:ph type="dt" sz="quarter" idx="10"/>
          </p:nvPr>
        </p:nvSpPr>
        <p:spPr>
          <a:noFill/>
        </p:spPr>
        <p:txBody>
          <a:bodyPr/>
          <a:lstStyle/>
          <a:p>
            <a:r>
              <a:rPr lang="en-US" dirty="0" smtClean="0"/>
              <a:t>February 2012</a:t>
            </a:r>
            <a:endParaRPr lang="en-US" dirty="0"/>
          </a:p>
        </p:txBody>
      </p:sp>
      <p:sp>
        <p:nvSpPr>
          <p:cNvPr id="27656" name="Footer Placeholder 9"/>
          <p:cNvSpPr>
            <a:spLocks noGrp="1"/>
          </p:cNvSpPr>
          <p:nvPr>
            <p:ph type="ftr" sz="quarter" idx="11"/>
          </p:nvPr>
        </p:nvSpPr>
        <p:spPr>
          <a:noFill/>
        </p:spPr>
        <p:txBody>
          <a:bodyPr/>
          <a:lstStyle/>
          <a:p>
            <a:r>
              <a:rPr lang="en-US" dirty="0" smtClean="0"/>
              <a:t>FY2011 Annual Report</a:t>
            </a:r>
            <a:endParaRPr lang="en-US" dirty="0"/>
          </a:p>
        </p:txBody>
      </p:sp>
      <p:sp>
        <p:nvSpPr>
          <p:cNvPr id="10" name="TextBox 9"/>
          <p:cNvSpPr txBox="1"/>
          <p:nvPr/>
        </p:nvSpPr>
        <p:spPr>
          <a:xfrm>
            <a:off x="381000" y="4343400"/>
            <a:ext cx="4191000" cy="1569660"/>
          </a:xfrm>
          <a:prstGeom prst="rect">
            <a:avLst/>
          </a:prstGeom>
          <a:noFill/>
        </p:spPr>
        <p:txBody>
          <a:bodyPr wrap="square" rtlCol="0">
            <a:spAutoFit/>
          </a:bodyPr>
          <a:lstStyle/>
          <a:p>
            <a:r>
              <a:rPr lang="en-US" dirty="0" smtClean="0"/>
              <a:t>* Archive values were provided by ASDC</a:t>
            </a:r>
          </a:p>
          <a:p>
            <a:pPr>
              <a:buFont typeface="Arial" charset="0"/>
              <a:buChar char="•"/>
            </a:pPr>
            <a:endParaRPr lang="en-US" dirty="0" smtClean="0"/>
          </a:p>
          <a:p>
            <a:r>
              <a:rPr lang="en-US" dirty="0" smtClean="0"/>
              <a:t>** In FY2011, ASF changed the method of managing their archive. Data for this report is based on a February 21, 2012 e-mail from ASF staff.</a:t>
            </a:r>
          </a:p>
          <a:p>
            <a:pPr>
              <a:buFont typeface="Arial" charset="0"/>
              <a:buChar char="•"/>
            </a:pPr>
            <a:endParaRPr lang="en-US" dirty="0" smtClean="0"/>
          </a:p>
          <a:p>
            <a:r>
              <a:rPr lang="en-US" dirty="0" smtClean="0"/>
              <a:t>*** CDDIS archive size was derived from the archive values (6.22 TB, 78,635,159 files) as of 3/6/2012 given by CDDIS</a:t>
            </a:r>
          </a:p>
        </p:txBody>
      </p:sp>
      <p:pic>
        <p:nvPicPr>
          <p:cNvPr id="2" name="Picture 1"/>
          <p:cNvPicPr>
            <a:picLocks noChangeAspect="1" noChangeArrowheads="1"/>
          </p:cNvPicPr>
          <p:nvPr/>
        </p:nvPicPr>
        <p:blipFill>
          <a:blip r:embed="rId2"/>
          <a:srcRect/>
          <a:stretch>
            <a:fillRect/>
          </a:stretch>
        </p:blipFill>
        <p:spPr bwMode="auto">
          <a:xfrm>
            <a:off x="4876800" y="1066800"/>
            <a:ext cx="3566160" cy="2461801"/>
          </a:xfrm>
          <a:prstGeom prst="rect">
            <a:avLst/>
          </a:prstGeom>
          <a:noFill/>
          <a:ln w="9525">
            <a:noFill/>
            <a:miter lim="800000"/>
            <a:headEnd/>
            <a:tailEnd/>
          </a:ln>
          <a:effectLst/>
        </p:spPr>
      </p:pic>
      <p:pic>
        <p:nvPicPr>
          <p:cNvPr id="33793" name="Picture 1"/>
          <p:cNvPicPr>
            <a:picLocks noChangeAspect="1" noChangeArrowheads="1"/>
          </p:cNvPicPr>
          <p:nvPr/>
        </p:nvPicPr>
        <p:blipFill>
          <a:blip r:embed="rId3"/>
          <a:srcRect/>
          <a:stretch>
            <a:fillRect/>
          </a:stretch>
        </p:blipFill>
        <p:spPr bwMode="auto">
          <a:xfrm>
            <a:off x="533400" y="2057400"/>
            <a:ext cx="4114800" cy="2251661"/>
          </a:xfrm>
          <a:prstGeom prst="rect">
            <a:avLst/>
          </a:prstGeom>
          <a:noFill/>
          <a:ln w="9525">
            <a:noFill/>
            <a:miter lim="800000"/>
            <a:headEnd/>
            <a:tailEnd/>
          </a:ln>
          <a:effectLst/>
        </p:spPr>
      </p:pic>
      <p:pic>
        <p:nvPicPr>
          <p:cNvPr id="33794" name="Picture 2"/>
          <p:cNvPicPr>
            <a:picLocks noChangeAspect="1" noChangeArrowheads="1"/>
          </p:cNvPicPr>
          <p:nvPr/>
        </p:nvPicPr>
        <p:blipFill>
          <a:blip r:embed="rId4"/>
          <a:srcRect/>
          <a:stretch>
            <a:fillRect/>
          </a:stretch>
        </p:blipFill>
        <p:spPr bwMode="auto">
          <a:xfrm>
            <a:off x="4876800" y="3505200"/>
            <a:ext cx="3566160" cy="252762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792163"/>
          </a:xfrm>
        </p:spPr>
        <p:txBody>
          <a:bodyPr/>
          <a:lstStyle/>
          <a:p>
            <a:pPr eaLnBrk="1" hangingPunct="1"/>
            <a:r>
              <a:rPr lang="en-US" sz="3600" smtClean="0"/>
              <a:t>Distribution By Data Center</a:t>
            </a:r>
          </a:p>
        </p:txBody>
      </p:sp>
      <p:sp>
        <p:nvSpPr>
          <p:cNvPr id="28675" name="Rectangle 3"/>
          <p:cNvSpPr>
            <a:spLocks noGrp="1" noChangeArrowheads="1"/>
          </p:cNvSpPr>
          <p:nvPr>
            <p:ph type="body" sz="half" idx="1"/>
          </p:nvPr>
        </p:nvSpPr>
        <p:spPr>
          <a:xfrm>
            <a:off x="533400" y="1066800"/>
            <a:ext cx="7772400" cy="381000"/>
          </a:xfrm>
        </p:spPr>
        <p:txBody>
          <a:bodyPr/>
          <a:lstStyle/>
          <a:p>
            <a:pPr eaLnBrk="1" hangingPunct="1">
              <a:buFontTx/>
              <a:buNone/>
            </a:pPr>
            <a:r>
              <a:rPr lang="en-US" sz="1400" dirty="0" smtClean="0"/>
              <a:t>Distribution presents the amount of data successfully distributed to Public Users. </a:t>
            </a:r>
          </a:p>
          <a:p>
            <a:pPr eaLnBrk="1" hangingPunct="1">
              <a:buFontTx/>
              <a:buNone/>
            </a:pPr>
            <a:endParaRPr lang="en-US" sz="1200" dirty="0" smtClean="0"/>
          </a:p>
          <a:p>
            <a:pPr eaLnBrk="1" hangingPunct="1">
              <a:buFontTx/>
              <a:buNone/>
            </a:pPr>
            <a:endParaRPr lang="en-US" sz="1200" dirty="0" smtClean="0"/>
          </a:p>
        </p:txBody>
      </p:sp>
      <p:sp>
        <p:nvSpPr>
          <p:cNvPr id="28676" name="Text Box 892"/>
          <p:cNvSpPr txBox="1">
            <a:spLocks noChangeArrowheads="1"/>
          </p:cNvSpPr>
          <p:nvPr/>
        </p:nvSpPr>
        <p:spPr bwMode="auto">
          <a:xfrm>
            <a:off x="1165225" y="4106863"/>
            <a:ext cx="184150" cy="366712"/>
          </a:xfrm>
          <a:prstGeom prst="rect">
            <a:avLst/>
          </a:prstGeom>
          <a:noFill/>
          <a:ln w="9525">
            <a:noFill/>
            <a:miter lim="800000"/>
            <a:headEnd/>
            <a:tailEnd/>
          </a:ln>
        </p:spPr>
        <p:txBody>
          <a:bodyPr>
            <a:spAutoFit/>
          </a:bodyPr>
          <a:lstStyle/>
          <a:p>
            <a:pPr>
              <a:spcBef>
                <a:spcPct val="50000"/>
              </a:spcBef>
            </a:pPr>
            <a:endParaRPr lang="en-US" sz="1800"/>
          </a:p>
        </p:txBody>
      </p:sp>
      <p:sp>
        <p:nvSpPr>
          <p:cNvPr id="10" name="Slide Number Placeholder 9"/>
          <p:cNvSpPr>
            <a:spLocks noGrp="1"/>
          </p:cNvSpPr>
          <p:nvPr>
            <p:ph type="sldNum" sz="quarter" idx="12"/>
          </p:nvPr>
        </p:nvSpPr>
        <p:spPr/>
        <p:txBody>
          <a:bodyPr/>
          <a:lstStyle/>
          <a:p>
            <a:fld id="{E406494C-CE2C-46D3-A4BF-2822B5896DB2}" type="slidenum">
              <a:rPr lang="en-US"/>
              <a:pPr/>
              <a:t>9</a:t>
            </a:fld>
            <a:endParaRPr lang="en-US"/>
          </a:p>
        </p:txBody>
      </p:sp>
      <p:sp>
        <p:nvSpPr>
          <p:cNvPr id="28682" name="Date Placeholder 11"/>
          <p:cNvSpPr>
            <a:spLocks noGrp="1"/>
          </p:cNvSpPr>
          <p:nvPr>
            <p:ph type="dt" sz="quarter" idx="10"/>
          </p:nvPr>
        </p:nvSpPr>
        <p:spPr>
          <a:noFill/>
        </p:spPr>
        <p:txBody>
          <a:bodyPr/>
          <a:lstStyle/>
          <a:p>
            <a:r>
              <a:rPr lang="en-US" dirty="0" smtClean="0"/>
              <a:t>February 2012</a:t>
            </a:r>
            <a:endParaRPr lang="en-US" dirty="0"/>
          </a:p>
        </p:txBody>
      </p:sp>
      <p:sp>
        <p:nvSpPr>
          <p:cNvPr id="28683" name="Footer Placeholder 12"/>
          <p:cNvSpPr>
            <a:spLocks noGrp="1"/>
          </p:cNvSpPr>
          <p:nvPr>
            <p:ph type="ftr" sz="quarter" idx="11"/>
          </p:nvPr>
        </p:nvSpPr>
        <p:spPr>
          <a:noFill/>
        </p:spPr>
        <p:txBody>
          <a:bodyPr/>
          <a:lstStyle/>
          <a:p>
            <a:r>
              <a:rPr lang="en-US" dirty="0" smtClean="0"/>
              <a:t>FY2011 Annual Report</a:t>
            </a:r>
            <a:endParaRPr lang="en-US" dirty="0"/>
          </a:p>
        </p:txBody>
      </p:sp>
      <p:sp>
        <p:nvSpPr>
          <p:cNvPr id="15" name="TextBox 14"/>
          <p:cNvSpPr txBox="1"/>
          <p:nvPr/>
        </p:nvSpPr>
        <p:spPr>
          <a:xfrm>
            <a:off x="457200" y="23622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pic>
        <p:nvPicPr>
          <p:cNvPr id="32769" name="Picture 1"/>
          <p:cNvPicPr>
            <a:picLocks noChangeAspect="1" noChangeArrowheads="1"/>
          </p:cNvPicPr>
          <p:nvPr/>
        </p:nvPicPr>
        <p:blipFill>
          <a:blip r:embed="rId2"/>
          <a:srcRect/>
          <a:stretch>
            <a:fillRect/>
          </a:stretch>
        </p:blipFill>
        <p:spPr bwMode="auto">
          <a:xfrm>
            <a:off x="457200" y="1371600"/>
            <a:ext cx="8275849" cy="987552"/>
          </a:xfrm>
          <a:prstGeom prst="rect">
            <a:avLst/>
          </a:prstGeom>
          <a:noFill/>
          <a:ln w="9525">
            <a:noFill/>
            <a:miter lim="800000"/>
            <a:headEnd/>
            <a:tailEnd/>
          </a:ln>
          <a:effectLst/>
        </p:spPr>
      </p:pic>
      <p:pic>
        <p:nvPicPr>
          <p:cNvPr id="32770" name="Picture 2"/>
          <p:cNvPicPr>
            <a:picLocks noChangeAspect="1" noChangeArrowheads="1"/>
          </p:cNvPicPr>
          <p:nvPr/>
        </p:nvPicPr>
        <p:blipFill>
          <a:blip r:embed="rId3"/>
          <a:srcRect/>
          <a:stretch>
            <a:fillRect/>
          </a:stretch>
        </p:blipFill>
        <p:spPr bwMode="auto">
          <a:xfrm>
            <a:off x="457200" y="2895600"/>
            <a:ext cx="4289949" cy="2724912"/>
          </a:xfrm>
          <a:prstGeom prst="rect">
            <a:avLst/>
          </a:prstGeom>
          <a:noFill/>
          <a:ln w="9525">
            <a:noFill/>
            <a:miter lim="800000"/>
            <a:headEnd/>
            <a:tailEnd/>
          </a:ln>
          <a:effectLst/>
        </p:spPr>
      </p:pic>
      <p:pic>
        <p:nvPicPr>
          <p:cNvPr id="32771" name="Picture 3"/>
          <p:cNvPicPr>
            <a:picLocks noChangeAspect="1" noChangeArrowheads="1"/>
          </p:cNvPicPr>
          <p:nvPr/>
        </p:nvPicPr>
        <p:blipFill>
          <a:blip r:embed="rId4"/>
          <a:srcRect/>
          <a:stretch>
            <a:fillRect/>
          </a:stretch>
        </p:blipFill>
        <p:spPr bwMode="auto">
          <a:xfrm>
            <a:off x="4724400" y="2895600"/>
            <a:ext cx="3964208" cy="2724912"/>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19846</TotalTime>
  <Words>2216</Words>
  <Application>Microsoft Office PowerPoint</Application>
  <PresentationFormat>On-screen Show (4:3)</PresentationFormat>
  <Paragraphs>241</Paragraphs>
  <Slides>36</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Default Design</vt:lpstr>
      <vt:lpstr>Chart</vt:lpstr>
      <vt:lpstr>EOSDIS  FY2011  Annual Metrics Report</vt:lpstr>
      <vt:lpstr>Preface</vt:lpstr>
      <vt:lpstr>Introduction</vt:lpstr>
      <vt:lpstr>Summary</vt:lpstr>
      <vt:lpstr>Data Metrics</vt:lpstr>
      <vt:lpstr>Ingest</vt:lpstr>
      <vt:lpstr>Archive</vt:lpstr>
      <vt:lpstr>Total Archive Size </vt:lpstr>
      <vt:lpstr>Distribution By Data Center</vt:lpstr>
      <vt:lpstr>Volume Distributed By Domain</vt:lpstr>
      <vt:lpstr>Product Distribution By Domain</vt:lpstr>
      <vt:lpstr>Slide 12</vt:lpstr>
      <vt:lpstr>Slide 13</vt:lpstr>
      <vt:lpstr>Data Distribution - Top 20 Countries</vt:lpstr>
      <vt:lpstr>Slide 15</vt:lpstr>
      <vt:lpstr>Data Distribution - Top 10 Products </vt:lpstr>
      <vt:lpstr>Distinct Data Users</vt:lpstr>
      <vt:lpstr>Repeat Data Users</vt:lpstr>
      <vt:lpstr>Data Users - Top 20 Countries</vt:lpstr>
      <vt:lpstr>Slide 20</vt:lpstr>
      <vt:lpstr>Web Metrics</vt:lpstr>
      <vt:lpstr>Web Visitors and Visits</vt:lpstr>
      <vt:lpstr>Repeat Web Visitors</vt:lpstr>
      <vt:lpstr>Top 20 Domains By # of Web Visitors</vt:lpstr>
      <vt:lpstr>Top 20 Countries By # Web Visits</vt:lpstr>
      <vt:lpstr>Total Users and Trends</vt:lpstr>
      <vt:lpstr>Slide 27</vt:lpstr>
      <vt:lpstr>Data Volume Distribution Trend</vt:lpstr>
      <vt:lpstr>Data Product Distribution Trend</vt:lpstr>
      <vt:lpstr>Top 10 Products Trend by Volume FY2010 – FY2011</vt:lpstr>
      <vt:lpstr>Top 10 Products Trend by # of Files FY2010 – FY2011</vt:lpstr>
      <vt:lpstr>Known U.S. – Foreign Product Distribution Trend</vt:lpstr>
      <vt:lpstr>Web Trends</vt:lpstr>
      <vt:lpstr>Definitions (1 of 3)</vt:lpstr>
      <vt:lpstr>Definitions (2 of 3)</vt:lpstr>
      <vt:lpstr>Slide 36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EOSDIS FY08 Annual Report</dc:title>
  <dc:creator> </dc:creator>
  <cp:lastModifiedBy>hchang</cp:lastModifiedBy>
  <cp:revision>388</cp:revision>
  <cp:lastPrinted>2009-04-01T19:02:39Z</cp:lastPrinted>
  <dcterms:created xsi:type="dcterms:W3CDTF">2009-04-14T20:34:54Z</dcterms:created>
  <dcterms:modified xsi:type="dcterms:W3CDTF">2012-03-22T14:12:44Z</dcterms:modified>
</cp:coreProperties>
</file>