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47"/>
  </p:notesMasterIdLst>
  <p:handoutMasterIdLst>
    <p:handoutMasterId r:id="rId48"/>
  </p:handoutMasterIdLst>
  <p:sldIdLst>
    <p:sldId id="351" r:id="rId2"/>
    <p:sldId id="353" r:id="rId3"/>
    <p:sldId id="562" r:id="rId4"/>
    <p:sldId id="363" r:id="rId5"/>
    <p:sldId id="566" r:id="rId6"/>
    <p:sldId id="565" r:id="rId7"/>
    <p:sldId id="563" r:id="rId8"/>
    <p:sldId id="568" r:id="rId9"/>
    <p:sldId id="572" r:id="rId10"/>
    <p:sldId id="573" r:id="rId11"/>
    <p:sldId id="606" r:id="rId12"/>
    <p:sldId id="574" r:id="rId13"/>
    <p:sldId id="582" r:id="rId14"/>
    <p:sldId id="609" r:id="rId15"/>
    <p:sldId id="578" r:id="rId16"/>
    <p:sldId id="593" r:id="rId17"/>
    <p:sldId id="575" r:id="rId18"/>
    <p:sldId id="579" r:id="rId19"/>
    <p:sldId id="584" r:id="rId20"/>
    <p:sldId id="581" r:id="rId21"/>
    <p:sldId id="580" r:id="rId22"/>
    <p:sldId id="607" r:id="rId23"/>
    <p:sldId id="421" r:id="rId24"/>
    <p:sldId id="470" r:id="rId25"/>
    <p:sldId id="595" r:id="rId26"/>
    <p:sldId id="596" r:id="rId27"/>
    <p:sldId id="597" r:id="rId28"/>
    <p:sldId id="598" r:id="rId29"/>
    <p:sldId id="608" r:id="rId30"/>
    <p:sldId id="599" r:id="rId31"/>
    <p:sldId id="600" r:id="rId32"/>
    <p:sldId id="601" r:id="rId33"/>
    <p:sldId id="585" r:id="rId34"/>
    <p:sldId id="488" r:id="rId35"/>
    <p:sldId id="489" r:id="rId36"/>
    <p:sldId id="588" r:id="rId37"/>
    <p:sldId id="486" r:id="rId38"/>
    <p:sldId id="516" r:id="rId39"/>
    <p:sldId id="602" r:id="rId40"/>
    <p:sldId id="604" r:id="rId41"/>
    <p:sldId id="605" r:id="rId42"/>
    <p:sldId id="590" r:id="rId43"/>
    <p:sldId id="515" r:id="rId44"/>
    <p:sldId id="591" r:id="rId45"/>
    <p:sldId id="362" r:id="rId46"/>
  </p:sldIdLst>
  <p:sldSz cx="9144000" cy="6858000" type="screen4x3"/>
  <p:notesSz cx="7010400" cy="9296400"/>
  <p:custDataLst>
    <p:tags r:id="rId49"/>
  </p:custData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orient="horz" pos="4224" userDrawn="1">
          <p15:clr>
            <a:srgbClr val="A4A3A4"/>
          </p15:clr>
        </p15:guide>
        <p15:guide id="3" orient="horz" pos="3884">
          <p15:clr>
            <a:srgbClr val="A4A3A4"/>
          </p15:clr>
        </p15:guide>
        <p15:guide id="4" orient="horz" pos="624" userDrawn="1">
          <p15:clr>
            <a:srgbClr val="A4A3A4"/>
          </p15:clr>
        </p15:guide>
        <p15:guide id="5" orient="horz" pos="504" userDrawn="1">
          <p15:clr>
            <a:srgbClr val="A4A3A4"/>
          </p15:clr>
        </p15:guide>
        <p15:guide id="6" orient="horz" pos="696" userDrawn="1">
          <p15:clr>
            <a:srgbClr val="A4A3A4"/>
          </p15:clr>
        </p15:guide>
        <p15:guide id="7" pos="1872" userDrawn="1">
          <p15:clr>
            <a:srgbClr val="A4A3A4"/>
          </p15:clr>
        </p15:guide>
        <p15:guide id="8" pos="5616">
          <p15:clr>
            <a:srgbClr val="A4A3A4"/>
          </p15:clr>
        </p15:guide>
        <p15:guide id="9" pos="14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FES" initials="A" lastIdx="51" clrIdx="0"/>
  <p:cmAuthor id="1" name="jleopold" initials="j"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FF8000"/>
    <a:srgbClr val="3C5BA2"/>
    <a:srgbClr val="7F7F7F"/>
    <a:srgbClr val="949494"/>
    <a:srgbClr val="4D4D4D"/>
    <a:srgbClr val="2F58A7"/>
    <a:srgbClr val="E2CFF1"/>
    <a:srgbClr val="7A9DC1"/>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5634" autoAdjust="0"/>
  </p:normalViewPr>
  <p:slideViewPr>
    <p:cSldViewPr snapToGrid="0" showGuides="1">
      <p:cViewPr varScale="1">
        <p:scale>
          <a:sx n="68" d="100"/>
          <a:sy n="68" d="100"/>
        </p:scale>
        <p:origin x="84" y="612"/>
      </p:cViewPr>
      <p:guideLst>
        <p:guide orient="horz" pos="3504"/>
        <p:guide orient="horz" pos="4224"/>
        <p:guide orient="horz" pos="3884"/>
        <p:guide orient="horz" pos="624"/>
        <p:guide orient="horz" pos="504"/>
        <p:guide orient="horz" pos="696"/>
        <p:guide pos="1872"/>
        <p:guide pos="5616"/>
        <p:guide pos="144"/>
      </p:guideLst>
    </p:cSldViewPr>
  </p:slideViewPr>
  <p:outlineViewPr>
    <p:cViewPr>
      <p:scale>
        <a:sx n="33" d="100"/>
        <a:sy n="33" d="100"/>
      </p:scale>
      <p:origin x="0" y="-19728"/>
    </p:cViewPr>
  </p:outlineViewPr>
  <p:notesTextViewPr>
    <p:cViewPr>
      <p:scale>
        <a:sx n="100" d="100"/>
        <a:sy n="100" d="100"/>
      </p:scale>
      <p:origin x="0" y="0"/>
    </p:cViewPr>
  </p:notesTextViewPr>
  <p:sorterViewPr>
    <p:cViewPr>
      <p:scale>
        <a:sx n="90" d="100"/>
        <a:sy n="90" d="100"/>
      </p:scale>
      <p:origin x="0" y="3168"/>
    </p:cViewPr>
  </p:sorterViewPr>
  <p:notesViewPr>
    <p:cSldViewPr snapToGrid="0" showGuides="1">
      <p:cViewPr varScale="1">
        <p:scale>
          <a:sx n="66" d="100"/>
          <a:sy n="66" d="100"/>
        </p:scale>
        <p:origin x="-315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annarbor.cfigroup.com\Data\Data_V\NASA\EOSDIS\P16_10\Zreport\2016%20NASA%20Production'\2016%20-%20Scatterplot_Customer%20Satisfaction%20Index_20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Selection%20and%20Orde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lection%20and%20Order_Data%20center%20evaluated_Time%20-%2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lection%20and%20Order_Data%20center%20evaluated_Tim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Customer%20Suppor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Customer%20Support_Data%20center%20evaluated_Tim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Customer%20Support_Data%20center%20evaluated_Time%20-%20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Documenta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Documentation_Data%20center%20evaluated_Time%20-%20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Documentation_Data%20center%20evaluated_Tim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Searc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CSI+RH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arch_Data%20center%20evaluated_Time%20-%20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arch_Data%20center%20evaluated_Time.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Delivery.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V:\NASA\EOSDIS\P15_10\Zreport\2015%20NASA%20Production\2015%20NASA%20EOSDIS%20-%20Score%20Chart%20-%20Delivery_Data%20center%20evaluated_Time.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Delivery_Data%20center%20evaluated_Time%20-%20Small%20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nnarbor.cfigroup.com\Data\Data_V\NASA\EOSDIS\P15_10\Zreport\2015%20NASA%20Production\2015%20NASA%20EOSDIS%20-%20Benchmark%20Sco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nnarbor.cfigroup.com\Data\Data_V\NASA\EOSDIS\P16_10\Zreport\2016%20NASA%20Production'\2016%20NASA%20EOSDIS%20-%20Score%20Chart%20-%20Data%20center%20evaluated%20-%20CS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nnarbor.cfigroup.com\Data\Data_V\NASA\EOSDIS\P16_10\Zreport\2016%20NASA%20Production'\2016%20NASA%20EOSDIS%20-%20Score%20Chart%20-%20Data%20center%20evaluated%20-%20CS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nnarbor.cfigroup.com\Data\Data_V\NASA\EOSDIS\P17_10\Zreport\Production\2017%20NASA%20EOSDIS%20-%20Trend%20Chart%20-%20CS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Qualit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Quality_Data%20center%20evaluated_Time%20-%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Quality_Data%20center%20evaluated_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10272943729504E-2"/>
          <c:y val="2.9338219418319583E-2"/>
          <c:w val="0.91645757647732717"/>
          <c:h val="0.90260289020558104"/>
        </c:manualLayout>
      </c:layout>
      <c:scatterChart>
        <c:scatterStyle val="lineMarker"/>
        <c:varyColors val="0"/>
        <c:ser>
          <c:idx val="0"/>
          <c:order val="0"/>
          <c:tx>
            <c:strRef>
              <c:f>Data!$C$1</c:f>
              <c:strCache>
                <c:ptCount val="1"/>
                <c:pt idx="0">
                  <c:v>2017</c:v>
                </c:pt>
              </c:strCache>
            </c:strRef>
          </c:tx>
          <c:spPr>
            <a:ln w="28575">
              <a:noFill/>
            </a:ln>
          </c:spPr>
          <c:marker>
            <c:symbol val="circle"/>
            <c:size val="16"/>
            <c:spPr>
              <a:solidFill>
                <a:srgbClr val="3C5BA2"/>
              </a:solidFill>
              <a:ln>
                <a:noFill/>
              </a:ln>
            </c:spPr>
          </c:marker>
          <c:dLbls>
            <c:dLbl>
              <c:idx val="0"/>
              <c:tx>
                <c:rich>
                  <a:bodyPr rot="0"/>
                  <a:lstStyle/>
                  <a:p>
                    <a:pPr algn="ctr">
                      <a:defRPr/>
                    </a:pPr>
                    <a:r>
                      <a:rPr lang="en-US" dirty="0"/>
                      <a:t>Product Search</a:t>
                    </a:r>
                  </a:p>
                </c:rich>
              </c:tx>
              <c:spPr>
                <a:noFill/>
                <a:ln>
                  <a:noFill/>
                </a:ln>
              </c:spPr>
              <c:dLblPos val="l"/>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48-48C3-A276-036D9F7FFFF5}"/>
                </c:ext>
              </c:extLst>
            </c:dLbl>
            <c:dLbl>
              <c:idx val="1"/>
              <c:layout>
                <c:manualLayout>
                  <c:x val="5.0612047101882447E-3"/>
                  <c:y val="5.0129211001743472E-3"/>
                </c:manualLayout>
              </c:layout>
              <c:tx>
                <c:rich>
                  <a:bodyPr rot="0"/>
                  <a:lstStyle/>
                  <a:p>
                    <a:pPr algn="ctr">
                      <a:defRPr/>
                    </a:pPr>
                    <a:r>
                      <a:rPr lang="en-US" dirty="0"/>
                      <a:t>Product Selection and Order</a:t>
                    </a:r>
                  </a:p>
                </c:rich>
              </c:tx>
              <c:spPr>
                <a:noFill/>
                <a:ln>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48-48C3-A276-036D9F7FFFF5}"/>
                </c:ext>
              </c:extLst>
            </c:dLbl>
            <c:dLbl>
              <c:idx val="2"/>
              <c:tx>
                <c:rich>
                  <a:bodyPr rot="0"/>
                  <a:lstStyle/>
                  <a:p>
                    <a:pPr algn="ctr">
                      <a:defRPr/>
                    </a:pPr>
                    <a:r>
                      <a:rPr lang="en-US" dirty="0"/>
                      <a:t>Delivery</a:t>
                    </a:r>
                  </a:p>
                </c:rich>
              </c:tx>
              <c:spPr>
                <a:noFill/>
                <a:ln>
                  <a:noFill/>
                </a:ln>
              </c:spPr>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48-48C3-A276-036D9F7FFFF5}"/>
                </c:ext>
              </c:extLst>
            </c:dLbl>
            <c:dLbl>
              <c:idx val="3"/>
              <c:tx>
                <c:rich>
                  <a:bodyPr rot="0"/>
                  <a:lstStyle/>
                  <a:p>
                    <a:pPr algn="ctr">
                      <a:defRPr/>
                    </a:pPr>
                    <a:r>
                      <a:rPr lang="en-US" dirty="0"/>
                      <a:t>Product Quality</a:t>
                    </a:r>
                  </a:p>
                </c:rich>
              </c:tx>
              <c:spPr>
                <a:noFill/>
                <a:ln>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48-48C3-A276-036D9F7FFFF5}"/>
                </c:ext>
              </c:extLst>
            </c:dLbl>
            <c:dLbl>
              <c:idx val="4"/>
              <c:layout>
                <c:manualLayout>
                  <c:x val="-0.18389043780350622"/>
                  <c:y val="1.2532302750435776E-2"/>
                </c:manualLayout>
              </c:layout>
              <c:tx>
                <c:rich>
                  <a:bodyPr rot="0"/>
                  <a:lstStyle/>
                  <a:p>
                    <a:pPr algn="ctr">
                      <a:defRPr/>
                    </a:pPr>
                    <a:r>
                      <a:rPr lang="en-US" dirty="0"/>
                      <a:t>Product Documentation</a:t>
                    </a:r>
                  </a:p>
                </c:rich>
              </c:tx>
              <c:spPr>
                <a:noFill/>
                <a:ln>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48-48C3-A276-036D9F7FFFF5}"/>
                </c:ext>
              </c:extLst>
            </c:dLbl>
            <c:dLbl>
              <c:idx val="5"/>
              <c:tx>
                <c:rich>
                  <a:bodyPr rot="0"/>
                  <a:lstStyle/>
                  <a:p>
                    <a:pPr algn="ctr">
                      <a:defRPr/>
                    </a:pPr>
                    <a:r>
                      <a:rPr lang="en-US" dirty="0"/>
                      <a:t>Customer Support</a:t>
                    </a:r>
                  </a:p>
                </c:rich>
              </c:tx>
              <c:spPr>
                <a:noFill/>
                <a:ln>
                  <a:noFill/>
                </a:ln>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48-48C3-A276-036D9F7FFF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Data!$B$2:$B$7</c:f>
              <c:numCache>
                <c:formatCode>0.0</c:formatCode>
                <c:ptCount val="6"/>
                <c:pt idx="0">
                  <c:v>0.8</c:v>
                </c:pt>
                <c:pt idx="1">
                  <c:v>1</c:v>
                </c:pt>
                <c:pt idx="2">
                  <c:v>0.8</c:v>
                </c:pt>
                <c:pt idx="3">
                  <c:v>1.1000000000000001</c:v>
                </c:pt>
                <c:pt idx="4">
                  <c:v>0.9</c:v>
                </c:pt>
                <c:pt idx="5">
                  <c:v>0.9</c:v>
                </c:pt>
              </c:numCache>
            </c:numRef>
          </c:xVal>
          <c:yVal>
            <c:numRef>
              <c:f>Data!$C$2:$C$7</c:f>
              <c:numCache>
                <c:formatCode>0</c:formatCode>
                <c:ptCount val="6"/>
                <c:pt idx="0">
                  <c:v>82</c:v>
                </c:pt>
                <c:pt idx="1">
                  <c:v>83</c:v>
                </c:pt>
                <c:pt idx="2">
                  <c:v>84</c:v>
                </c:pt>
                <c:pt idx="3">
                  <c:v>85</c:v>
                </c:pt>
                <c:pt idx="4">
                  <c:v>80</c:v>
                </c:pt>
                <c:pt idx="5">
                  <c:v>87</c:v>
                </c:pt>
              </c:numCache>
            </c:numRef>
          </c:yVal>
          <c:smooth val="0"/>
          <c:extLst>
            <c:ext xmlns:c16="http://schemas.microsoft.com/office/drawing/2014/chart" uri="{C3380CC4-5D6E-409C-BE32-E72D297353CC}">
              <c16:uniqueId val="{00000006-6348-48C3-A276-036D9F7FFFF5}"/>
            </c:ext>
          </c:extLst>
        </c:ser>
        <c:ser>
          <c:idx val="1"/>
          <c:order val="1"/>
          <c:marker>
            <c:spPr>
              <a:noFill/>
              <a:ln>
                <a:noFill/>
              </a:ln>
            </c:spPr>
          </c:marker>
          <c:xVal>
            <c:numLit>
              <c:formatCode>General</c:formatCode>
              <c:ptCount val="1"/>
              <c:pt idx="0">
                <c:v>0.93520465493202198</c:v>
              </c:pt>
            </c:numLit>
          </c:xVal>
          <c:yVal>
            <c:numLit>
              <c:formatCode>General</c:formatCode>
              <c:ptCount val="1"/>
              <c:pt idx="0">
                <c:v>82.1666666666667</c:v>
              </c:pt>
            </c:numLit>
          </c:yVal>
          <c:smooth val="0"/>
          <c:extLst>
            <c:ext xmlns:c16="http://schemas.microsoft.com/office/drawing/2014/chart" uri="{C3380CC4-5D6E-409C-BE32-E72D297353CC}">
              <c16:uniqueId val="{00000007-6348-48C3-A276-036D9F7FFFF5}"/>
            </c:ext>
          </c:extLst>
        </c:ser>
        <c:dLbls>
          <c:showLegendKey val="0"/>
          <c:showVal val="0"/>
          <c:showCatName val="0"/>
          <c:showSerName val="0"/>
          <c:showPercent val="0"/>
          <c:showBubbleSize val="0"/>
        </c:dLbls>
        <c:axId val="100924800"/>
        <c:axId val="101201024"/>
      </c:scatterChart>
      <c:valAx>
        <c:axId val="100924800"/>
        <c:scaling>
          <c:orientation val="minMax"/>
          <c:max val="1.5"/>
          <c:min val="0"/>
        </c:scaling>
        <c:delete val="0"/>
        <c:axPos val="b"/>
        <c:numFmt formatCode="#,##0.0" sourceLinked="0"/>
        <c:majorTickMark val="out"/>
        <c:minorTickMark val="none"/>
        <c:tickLblPos val="nextTo"/>
        <c:spPr>
          <a:ln>
            <a:solidFill>
              <a:schemeClr val="tx1"/>
            </a:solidFill>
          </a:ln>
        </c:spPr>
        <c:txPr>
          <a:bodyPr rot="0" vert="horz"/>
          <a:lstStyle/>
          <a:p>
            <a:pPr>
              <a:defRPr/>
            </a:pPr>
            <a:endParaRPr lang="en-US"/>
          </a:p>
        </c:txPr>
        <c:crossAx val="101201024"/>
        <c:crosses val="autoZero"/>
        <c:crossBetween val="midCat"/>
        <c:majorUnit val="0.5"/>
      </c:valAx>
      <c:valAx>
        <c:axId val="101201024"/>
        <c:scaling>
          <c:orientation val="minMax"/>
          <c:max val="90"/>
          <c:min val="75"/>
        </c:scaling>
        <c:delete val="0"/>
        <c:axPos val="l"/>
        <c:numFmt formatCode="0" sourceLinked="1"/>
        <c:majorTickMark val="out"/>
        <c:minorTickMark val="none"/>
        <c:tickLblPos val="nextTo"/>
        <c:spPr>
          <a:ln>
            <a:solidFill>
              <a:schemeClr val="tx1"/>
            </a:solidFill>
          </a:ln>
        </c:spPr>
        <c:txPr>
          <a:bodyPr rot="0" vert="horz"/>
          <a:lstStyle/>
          <a:p>
            <a:pPr>
              <a:defRPr/>
            </a:pPr>
            <a:endParaRPr lang="en-US"/>
          </a:p>
        </c:txPr>
        <c:crossAx val="100924800"/>
        <c:crosses val="autoZero"/>
        <c:crossBetween val="midCat"/>
        <c:majorUnit val="5"/>
        <c:minorUnit val="0.5"/>
      </c:valAx>
      <c:spPr>
        <a:ln>
          <a:solidFill>
            <a:sysClr val="windowText" lastClr="000000"/>
          </a:solidFill>
        </a:ln>
      </c:spPr>
    </c:plotArea>
    <c:plotVisOnly val="1"/>
    <c:dispBlanksAs val="gap"/>
    <c:showDLblsOverMax val="0"/>
  </c:chart>
  <c:spPr>
    <a:ln>
      <a:noFill/>
    </a:ln>
  </c:spPr>
  <c:txPr>
    <a:bodyPr/>
    <a:lstStyle/>
    <a:p>
      <a:pPr>
        <a:defRPr sz="1200" b="1"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78786994173681"/>
          <c:y val="2.8763688489047767E-2"/>
          <c:w val="0.58590272139652744"/>
          <c:h val="0.8371559321349904"/>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Data!$B$2:$B$6</c:f>
              <c:numCache>
                <c:formatCode>General</c:formatCode>
                <c:ptCount val="5"/>
                <c:pt idx="0">
                  <c:v>83</c:v>
                </c:pt>
                <c:pt idx="2">
                  <c:v>82</c:v>
                </c:pt>
                <c:pt idx="3">
                  <c:v>83</c:v>
                </c:pt>
                <c:pt idx="4">
                  <c:v>84</c:v>
                </c:pt>
              </c:numCache>
            </c:numRef>
          </c:val>
          <c:extLst>
            <c:ext xmlns:c16="http://schemas.microsoft.com/office/drawing/2014/chart" uri="{C3380CC4-5D6E-409C-BE32-E72D297353CC}">
              <c16:uniqueId val="{00000000-1493-4B2D-88E4-B5E783F4CBF0}"/>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Data!$C$2:$C$6</c:f>
              <c:numCache>
                <c:formatCode>General</c:formatCode>
                <c:ptCount val="5"/>
                <c:pt idx="0" formatCode="0">
                  <c:v>82</c:v>
                </c:pt>
                <c:pt idx="2" formatCode="0">
                  <c:v>82</c:v>
                </c:pt>
                <c:pt idx="3" formatCode="0">
                  <c:v>83</c:v>
                </c:pt>
              </c:numCache>
            </c:numRef>
          </c:val>
          <c:extLst>
            <c:ext xmlns:c16="http://schemas.microsoft.com/office/drawing/2014/chart" uri="{C3380CC4-5D6E-409C-BE32-E72D297353CC}">
              <c16:uniqueId val="{00000001-1493-4B2D-88E4-B5E783F4CBF0}"/>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Data!$D$2:$D$6</c:f>
              <c:numCache>
                <c:formatCode>General</c:formatCode>
                <c:ptCount val="5"/>
                <c:pt idx="0" formatCode="0">
                  <c:v>82</c:v>
                </c:pt>
                <c:pt idx="2" formatCode="0">
                  <c:v>81</c:v>
                </c:pt>
                <c:pt idx="3" formatCode="0">
                  <c:v>82</c:v>
                </c:pt>
              </c:numCache>
            </c:numRef>
          </c:val>
          <c:extLst>
            <c:ext xmlns:c16="http://schemas.microsoft.com/office/drawing/2014/chart" uri="{C3380CC4-5D6E-409C-BE32-E72D297353CC}">
              <c16:uniqueId val="{00000002-1493-4B2D-88E4-B5E783F4CBF0}"/>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Selection
and Order</c:v>
                </c:pt>
                <c:pt idx="2">
                  <c:v>Ease of selecting
data products</c:v>
                </c:pt>
                <c:pt idx="3">
                  <c:v>Ease of requesting or
ordering data products</c:v>
                </c:pt>
                <c:pt idx="4">
                  <c:v>Direct downloads*</c:v>
                </c:pt>
              </c:strCache>
            </c:strRef>
          </c:cat>
          <c:val>
            <c:numRef>
              <c:f>Data!$E$2:$E$6</c:f>
              <c:numCache>
                <c:formatCode>General</c:formatCode>
                <c:ptCount val="5"/>
                <c:pt idx="0" formatCode="0">
                  <c:v>82</c:v>
                </c:pt>
                <c:pt idx="2" formatCode="0">
                  <c:v>82</c:v>
                </c:pt>
                <c:pt idx="3" formatCode="0">
                  <c:v>82</c:v>
                </c:pt>
              </c:numCache>
            </c:numRef>
          </c:val>
          <c:extLst>
            <c:ext xmlns:c16="http://schemas.microsoft.com/office/drawing/2014/chart" uri="{C3380CC4-5D6E-409C-BE32-E72D297353CC}">
              <c16:uniqueId val="{00000003-1493-4B2D-88E4-B5E783F4CBF0}"/>
            </c:ext>
          </c:extLst>
        </c:ser>
        <c:dLbls>
          <c:showLegendKey val="0"/>
          <c:showVal val="0"/>
          <c:showCatName val="0"/>
          <c:showSerName val="0"/>
          <c:showPercent val="0"/>
          <c:showBubbleSize val="0"/>
        </c:dLbls>
        <c:gapWidth val="85"/>
        <c:axId val="84481152"/>
        <c:axId val="84482688"/>
      </c:barChart>
      <c:catAx>
        <c:axId val="8448115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482688"/>
        <c:crosses val="autoZero"/>
        <c:auto val="1"/>
        <c:lblAlgn val="ctr"/>
        <c:lblOffset val="100"/>
        <c:noMultiLvlLbl val="0"/>
      </c:catAx>
      <c:valAx>
        <c:axId val="84482688"/>
        <c:scaling>
          <c:orientation val="minMax"/>
          <c:max val="110"/>
          <c:min val="0"/>
        </c:scaling>
        <c:delete val="1"/>
        <c:axPos val="b"/>
        <c:numFmt formatCode="General" sourceLinked="1"/>
        <c:majorTickMark val="none"/>
        <c:minorTickMark val="none"/>
        <c:tickLblPos val="none"/>
        <c:crossAx val="84481152"/>
        <c:crosses val="max"/>
        <c:crossBetween val="between"/>
        <c:majorUnit val="100"/>
      </c:valAx>
      <c:spPr>
        <a:noFill/>
        <a:ln>
          <a:noFill/>
        </a:ln>
      </c:spPr>
    </c:plotArea>
    <c:legend>
      <c:legendPos val="b"/>
      <c:layout>
        <c:manualLayout>
          <c:xMode val="edge"/>
          <c:yMode val="edge"/>
          <c:x val="0.3538811983266506"/>
          <c:y val="0.91298747451520723"/>
          <c:w val="0.37741882217820316"/>
          <c:h val="5.040419468055010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0</c:formatCode>
                <c:ptCount val="6"/>
                <c:pt idx="0">
                  <c:v>82</c:v>
                </c:pt>
                <c:pt idx="1">
                  <c:v>81</c:v>
                </c:pt>
                <c:pt idx="2" formatCode="General">
                  <c:v>85</c:v>
                </c:pt>
                <c:pt idx="3" formatCode="General">
                  <c:v>86</c:v>
                </c:pt>
                <c:pt idx="4">
                  <c:v>85</c:v>
                </c:pt>
                <c:pt idx="5">
                  <c:v>83</c:v>
                </c:pt>
              </c:numCache>
            </c:numRef>
          </c:val>
          <c:extLst>
            <c:ext xmlns:c16="http://schemas.microsoft.com/office/drawing/2014/chart" uri="{C3380CC4-5D6E-409C-BE32-E72D297353CC}">
              <c16:uniqueId val="{00000000-4401-4F92-A6FE-9AC0238E1AAA}"/>
            </c:ext>
          </c:extLst>
        </c:ser>
        <c:ser>
          <c:idx val="2"/>
          <c:order val="1"/>
          <c:tx>
            <c:strRef>
              <c:f>Data!$I$1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0</c:formatCode>
                <c:ptCount val="6"/>
                <c:pt idx="0">
                  <c:v>81</c:v>
                </c:pt>
                <c:pt idx="1">
                  <c:v>82</c:v>
                </c:pt>
                <c:pt idx="2">
                  <c:v>86</c:v>
                </c:pt>
                <c:pt idx="3">
                  <c:v>85</c:v>
                </c:pt>
                <c:pt idx="4">
                  <c:v>87</c:v>
                </c:pt>
                <c:pt idx="5">
                  <c:v>80</c:v>
                </c:pt>
              </c:numCache>
            </c:numRef>
          </c:val>
          <c:extLst>
            <c:ext xmlns:c16="http://schemas.microsoft.com/office/drawing/2014/chart" uri="{C3380CC4-5D6E-409C-BE32-E72D297353CC}">
              <c16:uniqueId val="{00000001-4401-4F92-A6FE-9AC0238E1AAA}"/>
            </c:ext>
          </c:extLst>
        </c:ser>
        <c:ser>
          <c:idx val="3"/>
          <c:order val="2"/>
          <c:tx>
            <c:strRef>
              <c:f>Data!$J$1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0</c:formatCode>
                <c:ptCount val="6"/>
                <c:pt idx="0">
                  <c:v>79</c:v>
                </c:pt>
                <c:pt idx="1">
                  <c:v>81</c:v>
                </c:pt>
                <c:pt idx="2">
                  <c:v>83</c:v>
                </c:pt>
                <c:pt idx="3">
                  <c:v>82</c:v>
                </c:pt>
                <c:pt idx="4">
                  <c:v>84</c:v>
                </c:pt>
                <c:pt idx="5">
                  <c:v>81</c:v>
                </c:pt>
              </c:numCache>
            </c:numRef>
          </c:val>
          <c:extLst>
            <c:ext xmlns:c16="http://schemas.microsoft.com/office/drawing/2014/chart" uri="{C3380CC4-5D6E-409C-BE32-E72D297353CC}">
              <c16:uniqueId val="{00000002-4401-4F92-A6FE-9AC0238E1AAA}"/>
            </c:ext>
          </c:extLst>
        </c:ser>
        <c:ser>
          <c:idx val="4"/>
          <c:order val="3"/>
          <c:tx>
            <c:strRef>
              <c:f>Data!$K$1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83</c:v>
                </c:pt>
                <c:pt idx="1">
                  <c:v>80</c:v>
                </c:pt>
                <c:pt idx="2">
                  <c:v>84</c:v>
                </c:pt>
                <c:pt idx="3">
                  <c:v>83</c:v>
                </c:pt>
                <c:pt idx="4">
                  <c:v>84</c:v>
                </c:pt>
                <c:pt idx="5">
                  <c:v>77</c:v>
                </c:pt>
              </c:numCache>
            </c:numRef>
          </c:val>
          <c:extLst>
            <c:ext xmlns:c16="http://schemas.microsoft.com/office/drawing/2014/chart" uri="{C3380CC4-5D6E-409C-BE32-E72D297353CC}">
              <c16:uniqueId val="{00000003-4401-4F92-A6FE-9AC0238E1AAA}"/>
            </c:ext>
          </c:extLst>
        </c:ser>
        <c:dLbls>
          <c:showLegendKey val="0"/>
          <c:showVal val="0"/>
          <c:showCatName val="0"/>
          <c:showSerName val="0"/>
          <c:showPercent val="0"/>
          <c:showBubbleSize val="0"/>
        </c:dLbls>
        <c:gapWidth val="85"/>
        <c:axId val="84532224"/>
        <c:axId val="84566784"/>
      </c:barChart>
      <c:catAx>
        <c:axId val="84532224"/>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566784"/>
        <c:crosses val="autoZero"/>
        <c:auto val="1"/>
        <c:lblAlgn val="ctr"/>
        <c:lblOffset val="100"/>
        <c:noMultiLvlLbl val="0"/>
      </c:catAx>
      <c:valAx>
        <c:axId val="84566784"/>
        <c:scaling>
          <c:orientation val="minMax"/>
          <c:max val="110"/>
          <c:min val="0"/>
        </c:scaling>
        <c:delete val="1"/>
        <c:axPos val="b"/>
        <c:numFmt formatCode="0" sourceLinked="1"/>
        <c:majorTickMark val="none"/>
        <c:minorTickMark val="none"/>
        <c:tickLblPos val="none"/>
        <c:crossAx val="84532224"/>
        <c:crosses val="max"/>
        <c:crossBetween val="between"/>
        <c:majorUnit val="100"/>
      </c:valAx>
      <c:spPr>
        <a:noFill/>
        <a:ln>
          <a:noFill/>
        </a:ln>
      </c:spPr>
    </c:plotArea>
    <c:legend>
      <c:legendPos val="b"/>
      <c:layout>
        <c:manualLayout>
          <c:xMode val="edge"/>
          <c:yMode val="edge"/>
          <c:x val="0.17106139460802144"/>
          <c:y val="0.95179830914854746"/>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386"/>
          <c:y val="2.7506806310144072E-2"/>
          <c:w val="0.53492380247689331"/>
          <c:h val="0.884281602750916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82</c:v>
                </c:pt>
                <c:pt idx="1">
                  <c:v>86</c:v>
                </c:pt>
                <c:pt idx="2">
                  <c:v>88</c:v>
                </c:pt>
                <c:pt idx="3">
                  <c:v>80</c:v>
                </c:pt>
                <c:pt idx="4">
                  <c:v>78</c:v>
                </c:pt>
                <c:pt idx="5">
                  <c:v>84</c:v>
                </c:pt>
              </c:numCache>
            </c:numRef>
          </c:val>
          <c:extLst>
            <c:ext xmlns:c16="http://schemas.microsoft.com/office/drawing/2014/chart" uri="{C3380CC4-5D6E-409C-BE32-E72D297353CC}">
              <c16:uniqueId val="{00000000-EB87-484B-8250-2FD4A88D9BE9}"/>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0</c:formatCode>
                <c:ptCount val="6"/>
                <c:pt idx="0">
                  <c:v>81</c:v>
                </c:pt>
                <c:pt idx="1">
                  <c:v>82</c:v>
                </c:pt>
                <c:pt idx="2">
                  <c:v>86</c:v>
                </c:pt>
                <c:pt idx="3">
                  <c:v>80</c:v>
                </c:pt>
                <c:pt idx="4">
                  <c:v>81</c:v>
                </c:pt>
                <c:pt idx="5">
                  <c:v>83</c:v>
                </c:pt>
              </c:numCache>
            </c:numRef>
          </c:val>
          <c:extLst>
            <c:ext xmlns:c16="http://schemas.microsoft.com/office/drawing/2014/chart" uri="{C3380CC4-5D6E-409C-BE32-E72D297353CC}">
              <c16:uniqueId val="{00000001-EB87-484B-8250-2FD4A88D9BE9}"/>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0</c:formatCode>
                <c:ptCount val="6"/>
                <c:pt idx="0">
                  <c:v>82</c:v>
                </c:pt>
                <c:pt idx="1">
                  <c:v>82</c:v>
                </c:pt>
                <c:pt idx="2">
                  <c:v>86</c:v>
                </c:pt>
                <c:pt idx="3">
                  <c:v>81</c:v>
                </c:pt>
                <c:pt idx="4">
                  <c:v>80</c:v>
                </c:pt>
                <c:pt idx="5">
                  <c:v>82</c:v>
                </c:pt>
              </c:numCache>
            </c:numRef>
          </c:val>
          <c:extLst>
            <c:ext xmlns:c16="http://schemas.microsoft.com/office/drawing/2014/chart" uri="{C3380CC4-5D6E-409C-BE32-E72D297353CC}">
              <c16:uniqueId val="{00000002-EB87-484B-8250-2FD4A88D9BE9}"/>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81</c:v>
                </c:pt>
                <c:pt idx="1">
                  <c:v>84</c:v>
                </c:pt>
                <c:pt idx="2">
                  <c:v>87</c:v>
                </c:pt>
                <c:pt idx="3">
                  <c:v>80</c:v>
                </c:pt>
                <c:pt idx="4">
                  <c:v>86</c:v>
                </c:pt>
                <c:pt idx="5">
                  <c:v>82</c:v>
                </c:pt>
              </c:numCache>
            </c:numRef>
          </c:val>
          <c:extLst>
            <c:ext xmlns:c16="http://schemas.microsoft.com/office/drawing/2014/chart" uri="{C3380CC4-5D6E-409C-BE32-E72D297353CC}">
              <c16:uniqueId val="{00000003-EB87-484B-8250-2FD4A88D9BE9}"/>
            </c:ext>
          </c:extLst>
        </c:ser>
        <c:dLbls>
          <c:showLegendKey val="0"/>
          <c:showVal val="0"/>
          <c:showCatName val="0"/>
          <c:showSerName val="0"/>
          <c:showPercent val="0"/>
          <c:showBubbleSize val="0"/>
        </c:dLbls>
        <c:gapWidth val="85"/>
        <c:axId val="84615168"/>
        <c:axId val="84616704"/>
      </c:barChart>
      <c:catAx>
        <c:axId val="8461516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616704"/>
        <c:crosses val="autoZero"/>
        <c:auto val="1"/>
        <c:lblAlgn val="ctr"/>
        <c:lblOffset val="100"/>
        <c:noMultiLvlLbl val="0"/>
      </c:catAx>
      <c:valAx>
        <c:axId val="84616704"/>
        <c:scaling>
          <c:orientation val="minMax"/>
          <c:max val="110"/>
          <c:min val="0"/>
        </c:scaling>
        <c:delete val="1"/>
        <c:axPos val="b"/>
        <c:numFmt formatCode="General" sourceLinked="1"/>
        <c:majorTickMark val="none"/>
        <c:minorTickMark val="none"/>
        <c:tickLblPos val="none"/>
        <c:crossAx val="84615168"/>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58803385281092"/>
          <c:y val="2.946647539823509E-2"/>
          <c:w val="0.60610255748545339"/>
          <c:h val="0.84121345350255572"/>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Data!$B$2:$B$7</c:f>
              <c:numCache>
                <c:formatCode>General</c:formatCode>
                <c:ptCount val="6"/>
                <c:pt idx="0">
                  <c:v>87</c:v>
                </c:pt>
                <c:pt idx="2">
                  <c:v>89</c:v>
                </c:pt>
                <c:pt idx="3">
                  <c:v>88</c:v>
                </c:pt>
                <c:pt idx="4">
                  <c:v>87</c:v>
                </c:pt>
                <c:pt idx="5">
                  <c:v>86</c:v>
                </c:pt>
              </c:numCache>
            </c:numRef>
          </c:val>
          <c:extLst>
            <c:ext xmlns:c16="http://schemas.microsoft.com/office/drawing/2014/chart" uri="{C3380CC4-5D6E-409C-BE32-E72D297353CC}">
              <c16:uniqueId val="{00000000-428F-4DDC-9BC7-7FF1D87D72DC}"/>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Data!$C$2:$C$7</c:f>
              <c:numCache>
                <c:formatCode>General</c:formatCode>
                <c:ptCount val="6"/>
                <c:pt idx="0" formatCode="0">
                  <c:v>85</c:v>
                </c:pt>
                <c:pt idx="2" formatCode="0">
                  <c:v>86</c:v>
                </c:pt>
                <c:pt idx="3" formatCode="0">
                  <c:v>86</c:v>
                </c:pt>
                <c:pt idx="4" formatCode="0">
                  <c:v>84</c:v>
                </c:pt>
                <c:pt idx="5" formatCode="0">
                  <c:v>83</c:v>
                </c:pt>
              </c:numCache>
            </c:numRef>
          </c:val>
          <c:extLst>
            <c:ext xmlns:c16="http://schemas.microsoft.com/office/drawing/2014/chart" uri="{C3380CC4-5D6E-409C-BE32-E72D297353CC}">
              <c16:uniqueId val="{00000001-428F-4DDC-9BC7-7FF1D87D72DC}"/>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Data!$D$2:$D$7</c:f>
              <c:numCache>
                <c:formatCode>General</c:formatCode>
                <c:ptCount val="6"/>
                <c:pt idx="0" formatCode="0">
                  <c:v>86</c:v>
                </c:pt>
                <c:pt idx="2" formatCode="0">
                  <c:v>87</c:v>
                </c:pt>
                <c:pt idx="3" formatCode="0">
                  <c:v>87</c:v>
                </c:pt>
                <c:pt idx="4" formatCode="0">
                  <c:v>84</c:v>
                </c:pt>
                <c:pt idx="5" formatCode="0">
                  <c:v>84</c:v>
                </c:pt>
              </c:numCache>
            </c:numRef>
          </c:val>
          <c:extLst>
            <c:ext xmlns:c16="http://schemas.microsoft.com/office/drawing/2014/chart" uri="{C3380CC4-5D6E-409C-BE32-E72D297353CC}">
              <c16:uniqueId val="{00000002-428F-4DDC-9BC7-7FF1D87D72DC}"/>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Customer Support</c:v>
                </c:pt>
                <c:pt idx="2">
                  <c:v>Professionalism</c:v>
                </c:pt>
                <c:pt idx="3">
                  <c:v>Technical knowledge</c:v>
                </c:pt>
                <c:pt idx="4">
                  <c:v>Helpfulness in
correcting a problem</c:v>
                </c:pt>
                <c:pt idx="5">
                  <c:v>Speed of response</c:v>
                </c:pt>
              </c:strCache>
            </c:strRef>
          </c:cat>
          <c:val>
            <c:numRef>
              <c:f>Data!$E$2:$E$7</c:f>
              <c:numCache>
                <c:formatCode>General</c:formatCode>
                <c:ptCount val="6"/>
                <c:pt idx="0" formatCode="0">
                  <c:v>89</c:v>
                </c:pt>
                <c:pt idx="2" formatCode="0">
                  <c:v>90</c:v>
                </c:pt>
                <c:pt idx="3" formatCode="0">
                  <c:v>89</c:v>
                </c:pt>
                <c:pt idx="4" formatCode="0">
                  <c:v>87</c:v>
                </c:pt>
                <c:pt idx="5" formatCode="0">
                  <c:v>88</c:v>
                </c:pt>
              </c:numCache>
            </c:numRef>
          </c:val>
          <c:extLst>
            <c:ext xmlns:c16="http://schemas.microsoft.com/office/drawing/2014/chart" uri="{C3380CC4-5D6E-409C-BE32-E72D297353CC}">
              <c16:uniqueId val="{00000003-428F-4DDC-9BC7-7FF1D87D72DC}"/>
            </c:ext>
          </c:extLst>
        </c:ser>
        <c:dLbls>
          <c:showLegendKey val="0"/>
          <c:showVal val="0"/>
          <c:showCatName val="0"/>
          <c:showSerName val="0"/>
          <c:showPercent val="0"/>
          <c:showBubbleSize val="0"/>
        </c:dLbls>
        <c:gapWidth val="85"/>
        <c:axId val="83971072"/>
        <c:axId val="83976960"/>
      </c:barChart>
      <c:catAx>
        <c:axId val="8397107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3976960"/>
        <c:crosses val="autoZero"/>
        <c:auto val="1"/>
        <c:lblAlgn val="ctr"/>
        <c:lblOffset val="100"/>
        <c:noMultiLvlLbl val="0"/>
      </c:catAx>
      <c:valAx>
        <c:axId val="83976960"/>
        <c:scaling>
          <c:orientation val="minMax"/>
          <c:max val="110"/>
          <c:min val="0"/>
        </c:scaling>
        <c:delete val="1"/>
        <c:axPos val="b"/>
        <c:numFmt formatCode="General" sourceLinked="1"/>
        <c:majorTickMark val="none"/>
        <c:minorTickMark val="none"/>
        <c:tickLblPos val="none"/>
        <c:crossAx val="83971072"/>
        <c:crosses val="max"/>
        <c:crossBetween val="between"/>
        <c:majorUnit val="100"/>
      </c:valAx>
      <c:spPr>
        <a:noFill/>
        <a:ln>
          <a:noFill/>
        </a:ln>
      </c:spPr>
    </c:plotArea>
    <c:legend>
      <c:legendPos val="b"/>
      <c:layout>
        <c:manualLayout>
          <c:xMode val="edge"/>
          <c:yMode val="edge"/>
          <c:x val="0.33562804578523048"/>
          <c:y val="0.91889779773426639"/>
          <c:w val="0.37741882217820316"/>
          <c:h val="5.1635726867498517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84</c:v>
                </c:pt>
                <c:pt idx="1">
                  <c:v>90</c:v>
                </c:pt>
                <c:pt idx="2">
                  <c:v>90</c:v>
                </c:pt>
                <c:pt idx="3">
                  <c:v>96</c:v>
                </c:pt>
                <c:pt idx="4">
                  <c:v>92</c:v>
                </c:pt>
                <c:pt idx="5">
                  <c:v>89</c:v>
                </c:pt>
              </c:numCache>
            </c:numRef>
          </c:val>
          <c:extLst>
            <c:ext xmlns:c16="http://schemas.microsoft.com/office/drawing/2014/chart" uri="{C3380CC4-5D6E-409C-BE32-E72D297353CC}">
              <c16:uniqueId val="{00000000-42DF-4C22-BDAE-9AF83BD6A367}"/>
            </c:ext>
          </c:extLst>
        </c:ser>
        <c:ser>
          <c:idx val="2"/>
          <c:order val="1"/>
          <c:tx>
            <c:strRef>
              <c:f>Data!$I$1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83</c:v>
                </c:pt>
                <c:pt idx="1">
                  <c:v>88</c:v>
                </c:pt>
                <c:pt idx="2">
                  <c:v>86</c:v>
                </c:pt>
                <c:pt idx="3">
                  <c:v>90</c:v>
                </c:pt>
                <c:pt idx="4">
                  <c:v>92</c:v>
                </c:pt>
                <c:pt idx="5">
                  <c:v>78</c:v>
                </c:pt>
              </c:numCache>
            </c:numRef>
          </c:val>
          <c:extLst>
            <c:ext xmlns:c16="http://schemas.microsoft.com/office/drawing/2014/chart" uri="{C3380CC4-5D6E-409C-BE32-E72D297353CC}">
              <c16:uniqueId val="{00000001-42DF-4C22-BDAE-9AF83BD6A367}"/>
            </c:ext>
          </c:extLst>
        </c:ser>
        <c:ser>
          <c:idx val="3"/>
          <c:order val="2"/>
          <c:tx>
            <c:strRef>
              <c:f>Data!$J$1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82</c:v>
                </c:pt>
                <c:pt idx="1">
                  <c:v>89</c:v>
                </c:pt>
                <c:pt idx="2">
                  <c:v>87</c:v>
                </c:pt>
                <c:pt idx="3">
                  <c:v>88</c:v>
                </c:pt>
                <c:pt idx="4">
                  <c:v>89</c:v>
                </c:pt>
                <c:pt idx="5">
                  <c:v>87</c:v>
                </c:pt>
              </c:numCache>
            </c:numRef>
          </c:val>
          <c:extLst>
            <c:ext xmlns:c16="http://schemas.microsoft.com/office/drawing/2014/chart" uri="{C3380CC4-5D6E-409C-BE32-E72D297353CC}">
              <c16:uniqueId val="{00000002-42DF-4C22-BDAE-9AF83BD6A367}"/>
            </c:ext>
          </c:extLst>
        </c:ser>
        <c:ser>
          <c:idx val="4"/>
          <c:order val="3"/>
          <c:tx>
            <c:strRef>
              <c:f>Data!$K$1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86</c:v>
                </c:pt>
                <c:pt idx="1">
                  <c:v>91</c:v>
                </c:pt>
                <c:pt idx="2">
                  <c:v>90</c:v>
                </c:pt>
                <c:pt idx="3">
                  <c:v>89</c:v>
                </c:pt>
                <c:pt idx="4">
                  <c:v>93</c:v>
                </c:pt>
                <c:pt idx="5">
                  <c:v>80</c:v>
                </c:pt>
              </c:numCache>
            </c:numRef>
          </c:val>
          <c:extLst>
            <c:ext xmlns:c16="http://schemas.microsoft.com/office/drawing/2014/chart" uri="{C3380CC4-5D6E-409C-BE32-E72D297353CC}">
              <c16:uniqueId val="{00000003-42DF-4C22-BDAE-9AF83BD6A367}"/>
            </c:ext>
          </c:extLst>
        </c:ser>
        <c:dLbls>
          <c:showLegendKey val="0"/>
          <c:showVal val="0"/>
          <c:showCatName val="0"/>
          <c:showSerName val="0"/>
          <c:showPercent val="0"/>
          <c:showBubbleSize val="0"/>
        </c:dLbls>
        <c:gapWidth val="85"/>
        <c:axId val="84382080"/>
        <c:axId val="84383616"/>
      </c:barChart>
      <c:catAx>
        <c:axId val="84382080"/>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383616"/>
        <c:crosses val="autoZero"/>
        <c:auto val="1"/>
        <c:lblAlgn val="ctr"/>
        <c:lblOffset val="100"/>
        <c:noMultiLvlLbl val="0"/>
      </c:catAx>
      <c:valAx>
        <c:axId val="84383616"/>
        <c:scaling>
          <c:orientation val="minMax"/>
          <c:max val="110"/>
          <c:min val="0"/>
        </c:scaling>
        <c:delete val="1"/>
        <c:axPos val="b"/>
        <c:numFmt formatCode="General" sourceLinked="1"/>
        <c:majorTickMark val="none"/>
        <c:minorTickMark val="none"/>
        <c:tickLblPos val="none"/>
        <c:crossAx val="84382080"/>
        <c:crosses val="max"/>
        <c:crossBetween val="between"/>
        <c:majorUnit val="100"/>
      </c:valAx>
      <c:spPr>
        <a:noFill/>
        <a:ln>
          <a:noFill/>
        </a:ln>
      </c:spPr>
    </c:plotArea>
    <c:legend>
      <c:legendPos val="b"/>
      <c:layout>
        <c:manualLayout>
          <c:xMode val="edge"/>
          <c:yMode val="edge"/>
          <c:x val="0.17106139460802144"/>
          <c:y val="0.95179830914854846"/>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47"/>
          <c:y val="2.7506806310144072E-2"/>
          <c:w val="0.53492380247689486"/>
          <c:h val="0.884281602750916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85</c:v>
                </c:pt>
                <c:pt idx="1">
                  <c:v>90</c:v>
                </c:pt>
                <c:pt idx="2">
                  <c:v>91</c:v>
                </c:pt>
                <c:pt idx="3">
                  <c:v>86</c:v>
                </c:pt>
                <c:pt idx="4">
                  <c:v>89</c:v>
                </c:pt>
                <c:pt idx="5">
                  <c:v>86</c:v>
                </c:pt>
              </c:numCache>
            </c:numRef>
          </c:val>
          <c:extLst>
            <c:ext xmlns:c16="http://schemas.microsoft.com/office/drawing/2014/chart" uri="{C3380CC4-5D6E-409C-BE32-E72D297353CC}">
              <c16:uniqueId val="{00000000-79C5-43EA-92E4-452B71D6A7E7}"/>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81</c:v>
                </c:pt>
                <c:pt idx="1">
                  <c:v>86</c:v>
                </c:pt>
                <c:pt idx="2">
                  <c:v>87</c:v>
                </c:pt>
                <c:pt idx="3">
                  <c:v>85</c:v>
                </c:pt>
                <c:pt idx="4">
                  <c:v>83</c:v>
                </c:pt>
                <c:pt idx="5">
                  <c:v>85</c:v>
                </c:pt>
              </c:numCache>
            </c:numRef>
          </c:val>
          <c:extLst>
            <c:ext xmlns:c16="http://schemas.microsoft.com/office/drawing/2014/chart" uri="{C3380CC4-5D6E-409C-BE32-E72D297353CC}">
              <c16:uniqueId val="{00000001-79C5-43EA-92E4-452B71D6A7E7}"/>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84</c:v>
                </c:pt>
                <c:pt idx="1">
                  <c:v>89</c:v>
                </c:pt>
                <c:pt idx="2">
                  <c:v>93</c:v>
                </c:pt>
                <c:pt idx="3">
                  <c:v>86</c:v>
                </c:pt>
                <c:pt idx="4">
                  <c:v>83</c:v>
                </c:pt>
                <c:pt idx="5">
                  <c:v>85</c:v>
                </c:pt>
              </c:numCache>
            </c:numRef>
          </c:val>
          <c:extLst>
            <c:ext xmlns:c16="http://schemas.microsoft.com/office/drawing/2014/chart" uri="{C3380CC4-5D6E-409C-BE32-E72D297353CC}">
              <c16:uniqueId val="{00000002-79C5-43EA-92E4-452B71D6A7E7}"/>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86</c:v>
                </c:pt>
                <c:pt idx="1">
                  <c:v>87</c:v>
                </c:pt>
                <c:pt idx="2">
                  <c:v>95</c:v>
                </c:pt>
                <c:pt idx="3">
                  <c:v>88</c:v>
                </c:pt>
                <c:pt idx="4">
                  <c:v>88</c:v>
                </c:pt>
                <c:pt idx="5">
                  <c:v>88</c:v>
                </c:pt>
              </c:numCache>
            </c:numRef>
          </c:val>
          <c:extLst>
            <c:ext xmlns:c16="http://schemas.microsoft.com/office/drawing/2014/chart" uri="{C3380CC4-5D6E-409C-BE32-E72D297353CC}">
              <c16:uniqueId val="{00000003-79C5-43EA-92E4-452B71D6A7E7}"/>
            </c:ext>
          </c:extLst>
        </c:ser>
        <c:dLbls>
          <c:showLegendKey val="0"/>
          <c:showVal val="0"/>
          <c:showCatName val="0"/>
          <c:showSerName val="0"/>
          <c:showPercent val="0"/>
          <c:showBubbleSize val="0"/>
        </c:dLbls>
        <c:gapWidth val="85"/>
        <c:axId val="84403328"/>
        <c:axId val="84404864"/>
      </c:barChart>
      <c:catAx>
        <c:axId val="8440332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404864"/>
        <c:crosses val="autoZero"/>
        <c:auto val="1"/>
        <c:lblAlgn val="ctr"/>
        <c:lblOffset val="100"/>
        <c:noMultiLvlLbl val="0"/>
      </c:catAx>
      <c:valAx>
        <c:axId val="84404864"/>
        <c:scaling>
          <c:orientation val="minMax"/>
          <c:max val="110"/>
          <c:min val="0"/>
        </c:scaling>
        <c:delete val="1"/>
        <c:axPos val="b"/>
        <c:numFmt formatCode="General" sourceLinked="1"/>
        <c:majorTickMark val="none"/>
        <c:minorTickMark val="none"/>
        <c:tickLblPos val="none"/>
        <c:crossAx val="84403328"/>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08522713846669"/>
          <c:y val="2.9555553863039943E-2"/>
          <c:w val="0.55045836313187979"/>
          <c:h val="0.848794040314029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Data!$B$2:$B$5</c:f>
              <c:numCache>
                <c:formatCode>General</c:formatCode>
                <c:ptCount val="4"/>
                <c:pt idx="0">
                  <c:v>80</c:v>
                </c:pt>
                <c:pt idx="2">
                  <c:v>80</c:v>
                </c:pt>
                <c:pt idx="3">
                  <c:v>80</c:v>
                </c:pt>
              </c:numCache>
            </c:numRef>
          </c:val>
          <c:extLst>
            <c:ext xmlns:c16="http://schemas.microsoft.com/office/drawing/2014/chart" uri="{C3380CC4-5D6E-409C-BE32-E72D297353CC}">
              <c16:uniqueId val="{00000000-6D34-4D92-856E-C749036BFC47}"/>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Data!$C$2:$C$5</c:f>
              <c:numCache>
                <c:formatCode>General</c:formatCode>
                <c:ptCount val="4"/>
                <c:pt idx="0" formatCode="0">
                  <c:v>79</c:v>
                </c:pt>
                <c:pt idx="2" formatCode="0">
                  <c:v>79</c:v>
                </c:pt>
                <c:pt idx="3" formatCode="0">
                  <c:v>79</c:v>
                </c:pt>
              </c:numCache>
            </c:numRef>
          </c:val>
          <c:extLst>
            <c:ext xmlns:c16="http://schemas.microsoft.com/office/drawing/2014/chart" uri="{C3380CC4-5D6E-409C-BE32-E72D297353CC}">
              <c16:uniqueId val="{00000001-6D34-4D92-856E-C749036BFC47}"/>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Data!$D$2:$D$5</c:f>
              <c:numCache>
                <c:formatCode>General</c:formatCode>
                <c:ptCount val="4"/>
                <c:pt idx="0" formatCode="0">
                  <c:v>78</c:v>
                </c:pt>
                <c:pt idx="2" formatCode="0">
                  <c:v>78</c:v>
                </c:pt>
                <c:pt idx="3" formatCode="0">
                  <c:v>78</c:v>
                </c:pt>
              </c:numCache>
            </c:numRef>
          </c:val>
          <c:extLst>
            <c:ext xmlns:c16="http://schemas.microsoft.com/office/drawing/2014/chart" uri="{C3380CC4-5D6E-409C-BE32-E72D297353CC}">
              <c16:uniqueId val="{00000002-6D34-4D92-856E-C749036BFC47}"/>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Data!$E$2:$E$5</c:f>
              <c:numCache>
                <c:formatCode>General</c:formatCode>
                <c:ptCount val="4"/>
                <c:pt idx="0" formatCode="0">
                  <c:v>78</c:v>
                </c:pt>
                <c:pt idx="2" formatCode="0">
                  <c:v>78</c:v>
                </c:pt>
                <c:pt idx="3" formatCode="0">
                  <c:v>78</c:v>
                </c:pt>
              </c:numCache>
            </c:numRef>
          </c:val>
          <c:extLst>
            <c:ext xmlns:c16="http://schemas.microsoft.com/office/drawing/2014/chart" uri="{C3380CC4-5D6E-409C-BE32-E72D297353CC}">
              <c16:uniqueId val="{00000003-6D34-4D92-856E-C749036BFC47}"/>
            </c:ext>
          </c:extLst>
        </c:ser>
        <c:dLbls>
          <c:showLegendKey val="0"/>
          <c:showVal val="0"/>
          <c:showCatName val="0"/>
          <c:showSerName val="0"/>
          <c:showPercent val="0"/>
          <c:showBubbleSize val="0"/>
        </c:dLbls>
        <c:gapWidth val="85"/>
        <c:axId val="84786560"/>
        <c:axId val="84796544"/>
      </c:barChart>
      <c:catAx>
        <c:axId val="8478656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796544"/>
        <c:crosses val="autoZero"/>
        <c:auto val="1"/>
        <c:lblAlgn val="ctr"/>
        <c:lblOffset val="100"/>
        <c:noMultiLvlLbl val="0"/>
      </c:catAx>
      <c:valAx>
        <c:axId val="84796544"/>
        <c:scaling>
          <c:orientation val="minMax"/>
          <c:max val="110"/>
          <c:min val="0"/>
        </c:scaling>
        <c:delete val="1"/>
        <c:axPos val="b"/>
        <c:numFmt formatCode="General" sourceLinked="1"/>
        <c:majorTickMark val="none"/>
        <c:minorTickMark val="none"/>
        <c:tickLblPos val="none"/>
        <c:crossAx val="84786560"/>
        <c:crosses val="max"/>
        <c:crossBetween val="between"/>
        <c:majorUnit val="100"/>
      </c:valAx>
      <c:spPr>
        <a:noFill/>
        <a:ln>
          <a:noFill/>
        </a:ln>
      </c:spPr>
    </c:plotArea>
    <c:legend>
      <c:legendPos val="b"/>
      <c:layout>
        <c:manualLayout>
          <c:xMode val="edge"/>
          <c:yMode val="edge"/>
          <c:x val="0.39987278451925523"/>
          <c:y val="0.92671322777113463"/>
          <c:w val="0.3799057087987171"/>
          <c:h val="5.1791823964836295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79</c:v>
                </c:pt>
                <c:pt idx="1">
                  <c:v>80</c:v>
                </c:pt>
                <c:pt idx="2">
                  <c:v>78</c:v>
                </c:pt>
                <c:pt idx="3">
                  <c:v>85</c:v>
                </c:pt>
                <c:pt idx="4">
                  <c:v>82</c:v>
                </c:pt>
                <c:pt idx="5">
                  <c:v>78</c:v>
                </c:pt>
              </c:numCache>
            </c:numRef>
          </c:val>
          <c:extLst>
            <c:ext xmlns:c16="http://schemas.microsoft.com/office/drawing/2014/chart" uri="{C3380CC4-5D6E-409C-BE32-E72D297353CC}">
              <c16:uniqueId val="{00000000-461E-4018-828A-3855476ED7A1}"/>
            </c:ext>
          </c:extLst>
        </c:ser>
        <c:ser>
          <c:idx val="2"/>
          <c:order val="1"/>
          <c:tx>
            <c:strRef>
              <c:f>Data!$I$1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77</c:v>
                </c:pt>
                <c:pt idx="1">
                  <c:v>79</c:v>
                </c:pt>
                <c:pt idx="2">
                  <c:v>78</c:v>
                </c:pt>
                <c:pt idx="3">
                  <c:v>81</c:v>
                </c:pt>
                <c:pt idx="4">
                  <c:v>81</c:v>
                </c:pt>
                <c:pt idx="5">
                  <c:v>77</c:v>
                </c:pt>
              </c:numCache>
            </c:numRef>
          </c:val>
          <c:extLst>
            <c:ext xmlns:c16="http://schemas.microsoft.com/office/drawing/2014/chart" uri="{C3380CC4-5D6E-409C-BE32-E72D297353CC}">
              <c16:uniqueId val="{00000001-461E-4018-828A-3855476ED7A1}"/>
            </c:ext>
          </c:extLst>
        </c:ser>
        <c:ser>
          <c:idx val="3"/>
          <c:order val="2"/>
          <c:tx>
            <c:strRef>
              <c:f>Data!$J$1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77</c:v>
                </c:pt>
                <c:pt idx="1">
                  <c:v>77</c:v>
                </c:pt>
                <c:pt idx="2">
                  <c:v>74</c:v>
                </c:pt>
                <c:pt idx="3">
                  <c:v>81</c:v>
                </c:pt>
                <c:pt idx="4">
                  <c:v>77</c:v>
                </c:pt>
                <c:pt idx="5">
                  <c:v>76</c:v>
                </c:pt>
              </c:numCache>
            </c:numRef>
          </c:val>
          <c:extLst>
            <c:ext xmlns:c16="http://schemas.microsoft.com/office/drawing/2014/chart" uri="{C3380CC4-5D6E-409C-BE32-E72D297353CC}">
              <c16:uniqueId val="{00000002-461E-4018-828A-3855476ED7A1}"/>
            </c:ext>
          </c:extLst>
        </c:ser>
        <c:ser>
          <c:idx val="4"/>
          <c:order val="3"/>
          <c:tx>
            <c:strRef>
              <c:f>Data!$K$1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78</c:v>
                </c:pt>
                <c:pt idx="1">
                  <c:v>77</c:v>
                </c:pt>
                <c:pt idx="2">
                  <c:v>76</c:v>
                </c:pt>
                <c:pt idx="3">
                  <c:v>79</c:v>
                </c:pt>
                <c:pt idx="4">
                  <c:v>80</c:v>
                </c:pt>
                <c:pt idx="5">
                  <c:v>76</c:v>
                </c:pt>
              </c:numCache>
            </c:numRef>
          </c:val>
          <c:extLst>
            <c:ext xmlns:c16="http://schemas.microsoft.com/office/drawing/2014/chart" uri="{C3380CC4-5D6E-409C-BE32-E72D297353CC}">
              <c16:uniqueId val="{00000003-461E-4018-828A-3855476ED7A1}"/>
            </c:ext>
          </c:extLst>
        </c:ser>
        <c:dLbls>
          <c:showLegendKey val="0"/>
          <c:showVal val="0"/>
          <c:showCatName val="0"/>
          <c:showSerName val="0"/>
          <c:showPercent val="0"/>
          <c:showBubbleSize val="0"/>
        </c:dLbls>
        <c:gapWidth val="85"/>
        <c:axId val="84862464"/>
        <c:axId val="84864000"/>
      </c:barChart>
      <c:catAx>
        <c:axId val="84862464"/>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864000"/>
        <c:crosses val="autoZero"/>
        <c:auto val="1"/>
        <c:lblAlgn val="ctr"/>
        <c:lblOffset val="100"/>
        <c:noMultiLvlLbl val="0"/>
      </c:catAx>
      <c:valAx>
        <c:axId val="84864000"/>
        <c:scaling>
          <c:orientation val="minMax"/>
          <c:max val="110"/>
          <c:min val="0"/>
        </c:scaling>
        <c:delete val="1"/>
        <c:axPos val="b"/>
        <c:numFmt formatCode="General" sourceLinked="1"/>
        <c:majorTickMark val="none"/>
        <c:minorTickMark val="none"/>
        <c:tickLblPos val="none"/>
        <c:crossAx val="84862464"/>
        <c:crosses val="max"/>
        <c:crossBetween val="between"/>
        <c:majorUnit val="100"/>
      </c:valAx>
      <c:spPr>
        <a:noFill/>
        <a:ln>
          <a:noFill/>
        </a:ln>
      </c:spPr>
    </c:plotArea>
    <c:legend>
      <c:legendPos val="b"/>
      <c:layout>
        <c:manualLayout>
          <c:xMode val="edge"/>
          <c:yMode val="edge"/>
          <c:x val="0.17106139460802144"/>
          <c:y val="0.95179830914854824"/>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36"/>
          <c:y val="2.7506806310144072E-2"/>
          <c:w val="0.53492380247689453"/>
          <c:h val="0.884281602750916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81</c:v>
                </c:pt>
                <c:pt idx="1">
                  <c:v>83</c:v>
                </c:pt>
                <c:pt idx="2">
                  <c:v>79</c:v>
                </c:pt>
                <c:pt idx="3">
                  <c:v>79</c:v>
                </c:pt>
                <c:pt idx="4">
                  <c:v>78</c:v>
                </c:pt>
                <c:pt idx="5">
                  <c:v>80</c:v>
                </c:pt>
              </c:numCache>
            </c:numRef>
          </c:val>
          <c:extLst>
            <c:ext xmlns:c16="http://schemas.microsoft.com/office/drawing/2014/chart" uri="{C3380CC4-5D6E-409C-BE32-E72D297353CC}">
              <c16:uniqueId val="{00000000-71A2-44D0-AAA1-38EB65A49CAC}"/>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78</c:v>
                </c:pt>
                <c:pt idx="1">
                  <c:v>80</c:v>
                </c:pt>
                <c:pt idx="2">
                  <c:v>79</c:v>
                </c:pt>
                <c:pt idx="3">
                  <c:v>78</c:v>
                </c:pt>
                <c:pt idx="4">
                  <c:v>78</c:v>
                </c:pt>
                <c:pt idx="5">
                  <c:v>80</c:v>
                </c:pt>
              </c:numCache>
            </c:numRef>
          </c:val>
          <c:extLst>
            <c:ext xmlns:c16="http://schemas.microsoft.com/office/drawing/2014/chart" uri="{C3380CC4-5D6E-409C-BE32-E72D297353CC}">
              <c16:uniqueId val="{00000001-71A2-44D0-AAA1-38EB65A49CAC}"/>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76</c:v>
                </c:pt>
                <c:pt idx="1">
                  <c:v>78</c:v>
                </c:pt>
                <c:pt idx="2">
                  <c:v>83</c:v>
                </c:pt>
                <c:pt idx="3">
                  <c:v>78</c:v>
                </c:pt>
                <c:pt idx="4">
                  <c:v>77</c:v>
                </c:pt>
                <c:pt idx="5">
                  <c:v>79</c:v>
                </c:pt>
              </c:numCache>
            </c:numRef>
          </c:val>
          <c:extLst>
            <c:ext xmlns:c16="http://schemas.microsoft.com/office/drawing/2014/chart" uri="{C3380CC4-5D6E-409C-BE32-E72D297353CC}">
              <c16:uniqueId val="{00000002-71A2-44D0-AAA1-38EB65A49CAC}"/>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77</c:v>
                </c:pt>
                <c:pt idx="1">
                  <c:v>76</c:v>
                </c:pt>
                <c:pt idx="2">
                  <c:v>81</c:v>
                </c:pt>
                <c:pt idx="3">
                  <c:v>78</c:v>
                </c:pt>
                <c:pt idx="4">
                  <c:v>78</c:v>
                </c:pt>
                <c:pt idx="5">
                  <c:v>78</c:v>
                </c:pt>
              </c:numCache>
            </c:numRef>
          </c:val>
          <c:extLst>
            <c:ext xmlns:c16="http://schemas.microsoft.com/office/drawing/2014/chart" uri="{C3380CC4-5D6E-409C-BE32-E72D297353CC}">
              <c16:uniqueId val="{00000003-71A2-44D0-AAA1-38EB65A49CAC}"/>
            </c:ext>
          </c:extLst>
        </c:ser>
        <c:dLbls>
          <c:showLegendKey val="0"/>
          <c:showVal val="0"/>
          <c:showCatName val="0"/>
          <c:showSerName val="0"/>
          <c:showPercent val="0"/>
          <c:showBubbleSize val="0"/>
        </c:dLbls>
        <c:gapWidth val="85"/>
        <c:axId val="84916480"/>
        <c:axId val="84922368"/>
      </c:barChart>
      <c:catAx>
        <c:axId val="8491648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922368"/>
        <c:crosses val="autoZero"/>
        <c:auto val="1"/>
        <c:lblAlgn val="ctr"/>
        <c:lblOffset val="100"/>
        <c:noMultiLvlLbl val="0"/>
      </c:catAx>
      <c:valAx>
        <c:axId val="84922368"/>
        <c:scaling>
          <c:orientation val="minMax"/>
          <c:max val="110"/>
          <c:min val="0"/>
        </c:scaling>
        <c:delete val="1"/>
        <c:axPos val="b"/>
        <c:numFmt formatCode="General" sourceLinked="1"/>
        <c:majorTickMark val="none"/>
        <c:minorTickMark val="none"/>
        <c:tickLblPos val="none"/>
        <c:crossAx val="84916480"/>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74186075707841"/>
          <c:y val="2.8848550479077986E-2"/>
          <c:w val="0.56880172951326813"/>
          <c:h val="0.8392980860628459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Data!$B$2:$B$5</c:f>
              <c:numCache>
                <c:formatCode>General</c:formatCode>
                <c:ptCount val="4"/>
                <c:pt idx="0">
                  <c:v>82</c:v>
                </c:pt>
                <c:pt idx="2">
                  <c:v>81</c:v>
                </c:pt>
                <c:pt idx="3">
                  <c:v>82</c:v>
                </c:pt>
              </c:numCache>
            </c:numRef>
          </c:val>
          <c:extLst>
            <c:ext xmlns:c16="http://schemas.microsoft.com/office/drawing/2014/chart" uri="{C3380CC4-5D6E-409C-BE32-E72D297353CC}">
              <c16:uniqueId val="{00000000-2514-4156-A654-C612683D4299}"/>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Data!$C$2:$C$5</c:f>
              <c:numCache>
                <c:formatCode>General</c:formatCode>
                <c:ptCount val="4"/>
                <c:pt idx="0" formatCode="0">
                  <c:v>80</c:v>
                </c:pt>
                <c:pt idx="2" formatCode="0">
                  <c:v>79</c:v>
                </c:pt>
                <c:pt idx="3" formatCode="0">
                  <c:v>81</c:v>
                </c:pt>
              </c:numCache>
            </c:numRef>
          </c:val>
          <c:extLst>
            <c:ext xmlns:c16="http://schemas.microsoft.com/office/drawing/2014/chart" uri="{C3380CC4-5D6E-409C-BE32-E72D297353CC}">
              <c16:uniqueId val="{00000001-2514-4156-A654-C612683D4299}"/>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Data!$D$2:$D$5</c:f>
              <c:numCache>
                <c:formatCode>General</c:formatCode>
                <c:ptCount val="4"/>
                <c:pt idx="0" formatCode="0">
                  <c:v>80</c:v>
                </c:pt>
                <c:pt idx="2" formatCode="0">
                  <c:v>79</c:v>
                </c:pt>
                <c:pt idx="3" formatCode="0">
                  <c:v>81</c:v>
                </c:pt>
              </c:numCache>
            </c:numRef>
          </c:val>
          <c:extLst>
            <c:ext xmlns:c16="http://schemas.microsoft.com/office/drawing/2014/chart" uri="{C3380CC4-5D6E-409C-BE32-E72D297353CC}">
              <c16:uniqueId val="{00000002-2514-4156-A654-C612683D4299}"/>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Product Search</c:v>
                </c:pt>
                <c:pt idx="2">
                  <c:v>Ease of using
search capability</c:v>
                </c:pt>
                <c:pt idx="3">
                  <c:v>How well the search
results met your needs</c:v>
                </c:pt>
              </c:strCache>
            </c:strRef>
          </c:cat>
          <c:val>
            <c:numRef>
              <c:f>Data!$E$2:$E$5</c:f>
              <c:numCache>
                <c:formatCode>General</c:formatCode>
                <c:ptCount val="4"/>
                <c:pt idx="0" formatCode="0">
                  <c:v>81</c:v>
                </c:pt>
                <c:pt idx="2" formatCode="0">
                  <c:v>80</c:v>
                </c:pt>
                <c:pt idx="3" formatCode="0">
                  <c:v>82</c:v>
                </c:pt>
              </c:numCache>
            </c:numRef>
          </c:val>
          <c:extLst>
            <c:ext xmlns:c16="http://schemas.microsoft.com/office/drawing/2014/chart" uri="{C3380CC4-5D6E-409C-BE32-E72D297353CC}">
              <c16:uniqueId val="{00000003-2514-4156-A654-C612683D4299}"/>
            </c:ext>
          </c:extLst>
        </c:ser>
        <c:dLbls>
          <c:showLegendKey val="0"/>
          <c:showVal val="0"/>
          <c:showCatName val="0"/>
          <c:showSerName val="0"/>
          <c:showPercent val="0"/>
          <c:showBubbleSize val="0"/>
        </c:dLbls>
        <c:gapWidth val="85"/>
        <c:axId val="84676608"/>
        <c:axId val="84678144"/>
      </c:barChart>
      <c:catAx>
        <c:axId val="8467660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678144"/>
        <c:crosses val="autoZero"/>
        <c:auto val="1"/>
        <c:lblAlgn val="ctr"/>
        <c:lblOffset val="100"/>
        <c:noMultiLvlLbl val="0"/>
      </c:catAx>
      <c:valAx>
        <c:axId val="84678144"/>
        <c:scaling>
          <c:orientation val="minMax"/>
          <c:max val="110"/>
          <c:min val="0"/>
        </c:scaling>
        <c:delete val="1"/>
        <c:axPos val="b"/>
        <c:numFmt formatCode="General" sourceLinked="1"/>
        <c:majorTickMark val="none"/>
        <c:minorTickMark val="none"/>
        <c:tickLblPos val="none"/>
        <c:crossAx val="84676608"/>
        <c:crosses val="max"/>
        <c:crossBetween val="between"/>
        <c:majorUnit val="100"/>
      </c:valAx>
      <c:spPr>
        <a:noFill/>
        <a:ln>
          <a:noFill/>
        </a:ln>
      </c:spPr>
    </c:plotArea>
    <c:legend>
      <c:legendPos val="b"/>
      <c:layout>
        <c:manualLayout>
          <c:xMode val="edge"/>
          <c:yMode val="edge"/>
          <c:x val="0.37129189940878721"/>
          <c:y val="0.91535335550768804"/>
          <c:w val="0.3799057087987171"/>
          <c:h val="5.055290301703799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81862019581177"/>
          <c:y val="2.8763688489047767E-2"/>
          <c:w val="0.51887197114245254"/>
          <c:h val="0.8528452167653800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Data!$B$2:$B$5</c:f>
              <c:numCache>
                <c:formatCode>General</c:formatCode>
                <c:ptCount val="4"/>
                <c:pt idx="0">
                  <c:v>78</c:v>
                </c:pt>
                <c:pt idx="2">
                  <c:v>87</c:v>
                </c:pt>
                <c:pt idx="3">
                  <c:v>89</c:v>
                </c:pt>
              </c:numCache>
            </c:numRef>
          </c:val>
          <c:extLst>
            <c:ext xmlns:c16="http://schemas.microsoft.com/office/drawing/2014/chart" uri="{C3380CC4-5D6E-409C-BE32-E72D297353CC}">
              <c16:uniqueId val="{00000000-982A-492D-A18F-5D862274973B}"/>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Data!$C$2:$C$5</c:f>
              <c:numCache>
                <c:formatCode>General</c:formatCode>
                <c:ptCount val="4"/>
                <c:pt idx="0" formatCode="0">
                  <c:v>77</c:v>
                </c:pt>
                <c:pt idx="2" formatCode="0">
                  <c:v>87</c:v>
                </c:pt>
                <c:pt idx="3" formatCode="0">
                  <c:v>88</c:v>
                </c:pt>
              </c:numCache>
            </c:numRef>
          </c:val>
          <c:extLst>
            <c:ext xmlns:c16="http://schemas.microsoft.com/office/drawing/2014/chart" uri="{C3380CC4-5D6E-409C-BE32-E72D297353CC}">
              <c16:uniqueId val="{00000001-982A-492D-A18F-5D862274973B}"/>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Data!$D$2:$D$5</c:f>
              <c:numCache>
                <c:formatCode>General</c:formatCode>
                <c:ptCount val="4"/>
                <c:pt idx="0" formatCode="0">
                  <c:v>77</c:v>
                </c:pt>
                <c:pt idx="2" formatCode="0">
                  <c:v>86</c:v>
                </c:pt>
                <c:pt idx="3" formatCode="0">
                  <c:v>88</c:v>
                </c:pt>
              </c:numCache>
            </c:numRef>
          </c:val>
          <c:extLst>
            <c:ext xmlns:c16="http://schemas.microsoft.com/office/drawing/2014/chart" uri="{C3380CC4-5D6E-409C-BE32-E72D297353CC}">
              <c16:uniqueId val="{00000002-982A-492D-A18F-5D862274973B}"/>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Data!$E$2:$E$5</c:f>
              <c:numCache>
                <c:formatCode>General</c:formatCode>
                <c:ptCount val="4"/>
                <c:pt idx="0" formatCode="0">
                  <c:v>78</c:v>
                </c:pt>
                <c:pt idx="2" formatCode="0">
                  <c:v>88</c:v>
                </c:pt>
                <c:pt idx="3" formatCode="0">
                  <c:v>89</c:v>
                </c:pt>
              </c:numCache>
            </c:numRef>
          </c:val>
          <c:extLst>
            <c:ext xmlns:c16="http://schemas.microsoft.com/office/drawing/2014/chart" uri="{C3380CC4-5D6E-409C-BE32-E72D297353CC}">
              <c16:uniqueId val="{00000003-982A-492D-A18F-5D862274973B}"/>
            </c:ext>
          </c:extLst>
        </c:ser>
        <c:dLbls>
          <c:showLegendKey val="0"/>
          <c:showVal val="0"/>
          <c:showCatName val="0"/>
          <c:showSerName val="0"/>
          <c:showPercent val="0"/>
          <c:showBubbleSize val="0"/>
        </c:dLbls>
        <c:gapWidth val="85"/>
        <c:axId val="82175872"/>
        <c:axId val="82177408"/>
      </c:barChart>
      <c:catAx>
        <c:axId val="8217587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2177408"/>
        <c:crosses val="autoZero"/>
        <c:auto val="1"/>
        <c:lblAlgn val="ctr"/>
        <c:lblOffset val="100"/>
        <c:noMultiLvlLbl val="0"/>
      </c:catAx>
      <c:valAx>
        <c:axId val="82177408"/>
        <c:scaling>
          <c:orientation val="minMax"/>
          <c:max val="110"/>
          <c:min val="0"/>
        </c:scaling>
        <c:delete val="1"/>
        <c:axPos val="b"/>
        <c:numFmt formatCode="General" sourceLinked="1"/>
        <c:majorTickMark val="none"/>
        <c:minorTickMark val="none"/>
        <c:tickLblPos val="none"/>
        <c:crossAx val="82175872"/>
        <c:crosses val="max"/>
        <c:crossBetween val="between"/>
        <c:majorUnit val="100"/>
      </c:valAx>
      <c:spPr>
        <a:noFill/>
        <a:ln>
          <a:noFill/>
        </a:ln>
      </c:spPr>
    </c:plotArea>
    <c:legend>
      <c:legendPos val="b"/>
      <c:layout>
        <c:manualLayout>
          <c:xMode val="edge"/>
          <c:yMode val="edge"/>
          <c:x val="0.33157178966491491"/>
          <c:y val="0.92606187837386533"/>
          <c:w val="0.37741882217820316"/>
          <c:h val="5.040419468055010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81</c:v>
                </c:pt>
                <c:pt idx="1">
                  <c:v>80</c:v>
                </c:pt>
                <c:pt idx="2">
                  <c:v>84</c:v>
                </c:pt>
                <c:pt idx="3">
                  <c:v>84</c:v>
                </c:pt>
                <c:pt idx="4">
                  <c:v>82</c:v>
                </c:pt>
                <c:pt idx="5">
                  <c:v>78</c:v>
                </c:pt>
              </c:numCache>
            </c:numRef>
          </c:val>
          <c:extLst>
            <c:ext xmlns:c16="http://schemas.microsoft.com/office/drawing/2014/chart" uri="{C3380CC4-5D6E-409C-BE32-E72D297353CC}">
              <c16:uniqueId val="{00000000-FB6E-438F-AD5D-148B6D67A180}"/>
            </c:ext>
          </c:extLst>
        </c:ser>
        <c:ser>
          <c:idx val="2"/>
          <c:order val="1"/>
          <c:tx>
            <c:strRef>
              <c:f>Data!$I$1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78</c:v>
                </c:pt>
                <c:pt idx="1">
                  <c:v>79</c:v>
                </c:pt>
                <c:pt idx="2">
                  <c:v>83</c:v>
                </c:pt>
                <c:pt idx="3">
                  <c:v>83</c:v>
                </c:pt>
                <c:pt idx="4">
                  <c:v>82</c:v>
                </c:pt>
                <c:pt idx="5">
                  <c:v>77</c:v>
                </c:pt>
              </c:numCache>
            </c:numRef>
          </c:val>
          <c:extLst>
            <c:ext xmlns:c16="http://schemas.microsoft.com/office/drawing/2014/chart" uri="{C3380CC4-5D6E-409C-BE32-E72D297353CC}">
              <c16:uniqueId val="{00000001-FB6E-438F-AD5D-148B6D67A180}"/>
            </c:ext>
          </c:extLst>
        </c:ser>
        <c:ser>
          <c:idx val="3"/>
          <c:order val="2"/>
          <c:tx>
            <c:strRef>
              <c:f>Data!$J$1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77</c:v>
                </c:pt>
                <c:pt idx="1">
                  <c:v>77</c:v>
                </c:pt>
                <c:pt idx="2">
                  <c:v>81</c:v>
                </c:pt>
                <c:pt idx="3">
                  <c:v>81</c:v>
                </c:pt>
                <c:pt idx="4">
                  <c:v>81</c:v>
                </c:pt>
                <c:pt idx="5">
                  <c:v>75</c:v>
                </c:pt>
              </c:numCache>
            </c:numRef>
          </c:val>
          <c:extLst>
            <c:ext xmlns:c16="http://schemas.microsoft.com/office/drawing/2014/chart" uri="{C3380CC4-5D6E-409C-BE32-E72D297353CC}">
              <c16:uniqueId val="{00000002-FB6E-438F-AD5D-148B6D67A180}"/>
            </c:ext>
          </c:extLst>
        </c:ser>
        <c:ser>
          <c:idx val="4"/>
          <c:order val="3"/>
          <c:tx>
            <c:strRef>
              <c:f>Data!$K$1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82</c:v>
                </c:pt>
                <c:pt idx="1">
                  <c:v>78</c:v>
                </c:pt>
                <c:pt idx="2">
                  <c:v>83</c:v>
                </c:pt>
                <c:pt idx="3">
                  <c:v>81</c:v>
                </c:pt>
                <c:pt idx="4">
                  <c:v>83</c:v>
                </c:pt>
                <c:pt idx="5">
                  <c:v>75</c:v>
                </c:pt>
              </c:numCache>
            </c:numRef>
          </c:val>
          <c:extLst>
            <c:ext xmlns:c16="http://schemas.microsoft.com/office/drawing/2014/chart" uri="{C3380CC4-5D6E-409C-BE32-E72D297353CC}">
              <c16:uniqueId val="{00000003-FB6E-438F-AD5D-148B6D67A180}"/>
            </c:ext>
          </c:extLst>
        </c:ser>
        <c:dLbls>
          <c:showLegendKey val="0"/>
          <c:showVal val="0"/>
          <c:showCatName val="0"/>
          <c:showSerName val="0"/>
          <c:showPercent val="0"/>
          <c:showBubbleSize val="0"/>
        </c:dLbls>
        <c:gapWidth val="85"/>
        <c:axId val="84723968"/>
        <c:axId val="84426752"/>
      </c:barChart>
      <c:catAx>
        <c:axId val="84723968"/>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4426752"/>
        <c:crosses val="autoZero"/>
        <c:auto val="1"/>
        <c:lblAlgn val="ctr"/>
        <c:lblOffset val="100"/>
        <c:noMultiLvlLbl val="0"/>
      </c:catAx>
      <c:valAx>
        <c:axId val="84426752"/>
        <c:scaling>
          <c:orientation val="minMax"/>
          <c:max val="110"/>
          <c:min val="0"/>
        </c:scaling>
        <c:delete val="1"/>
        <c:axPos val="b"/>
        <c:numFmt formatCode="General" sourceLinked="1"/>
        <c:majorTickMark val="none"/>
        <c:minorTickMark val="none"/>
        <c:tickLblPos val="none"/>
        <c:crossAx val="84723968"/>
        <c:crosses val="max"/>
        <c:crossBetween val="between"/>
        <c:majorUnit val="100"/>
      </c:valAx>
      <c:spPr>
        <a:noFill/>
        <a:ln>
          <a:noFill/>
        </a:ln>
      </c:spPr>
    </c:plotArea>
    <c:legend>
      <c:legendPos val="b"/>
      <c:layout>
        <c:manualLayout>
          <c:xMode val="edge"/>
          <c:yMode val="edge"/>
          <c:x val="0.17106139460802144"/>
          <c:y val="0.95179830914854779"/>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397"/>
          <c:y val="2.7506806310144072E-2"/>
          <c:w val="0.53492380247689375"/>
          <c:h val="0.884281602750916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81</c:v>
                </c:pt>
                <c:pt idx="1">
                  <c:v>84</c:v>
                </c:pt>
                <c:pt idx="2">
                  <c:v>81</c:v>
                </c:pt>
                <c:pt idx="3">
                  <c:v>79</c:v>
                </c:pt>
                <c:pt idx="4">
                  <c:v>78</c:v>
                </c:pt>
                <c:pt idx="5">
                  <c:v>82</c:v>
                </c:pt>
              </c:numCache>
            </c:numRef>
          </c:val>
          <c:extLst>
            <c:ext xmlns:c16="http://schemas.microsoft.com/office/drawing/2014/chart" uri="{C3380CC4-5D6E-409C-BE32-E72D297353CC}">
              <c16:uniqueId val="{00000000-312B-4214-BFA6-6C0CB2C9D831}"/>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78</c:v>
                </c:pt>
                <c:pt idx="1">
                  <c:v>80</c:v>
                </c:pt>
                <c:pt idx="2">
                  <c:v>81</c:v>
                </c:pt>
                <c:pt idx="3">
                  <c:v>79</c:v>
                </c:pt>
                <c:pt idx="4">
                  <c:v>77</c:v>
                </c:pt>
                <c:pt idx="5">
                  <c:v>81</c:v>
                </c:pt>
              </c:numCache>
            </c:numRef>
          </c:val>
          <c:extLst>
            <c:ext xmlns:c16="http://schemas.microsoft.com/office/drawing/2014/chart" uri="{C3380CC4-5D6E-409C-BE32-E72D297353CC}">
              <c16:uniqueId val="{00000001-312B-4214-BFA6-6C0CB2C9D831}"/>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80</c:v>
                </c:pt>
                <c:pt idx="1">
                  <c:v>81</c:v>
                </c:pt>
                <c:pt idx="2">
                  <c:v>82</c:v>
                </c:pt>
                <c:pt idx="3">
                  <c:v>79</c:v>
                </c:pt>
                <c:pt idx="4">
                  <c:v>77</c:v>
                </c:pt>
                <c:pt idx="5">
                  <c:v>81</c:v>
                </c:pt>
              </c:numCache>
            </c:numRef>
          </c:val>
          <c:extLst>
            <c:ext xmlns:c16="http://schemas.microsoft.com/office/drawing/2014/chart" uri="{C3380CC4-5D6E-409C-BE32-E72D297353CC}">
              <c16:uniqueId val="{00000002-312B-4214-BFA6-6C0CB2C9D831}"/>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79</c:v>
                </c:pt>
                <c:pt idx="1">
                  <c:v>78</c:v>
                </c:pt>
                <c:pt idx="2">
                  <c:v>81</c:v>
                </c:pt>
                <c:pt idx="3">
                  <c:v>79</c:v>
                </c:pt>
                <c:pt idx="4">
                  <c:v>80</c:v>
                </c:pt>
                <c:pt idx="5">
                  <c:v>81</c:v>
                </c:pt>
              </c:numCache>
            </c:numRef>
          </c:val>
          <c:extLst>
            <c:ext xmlns:c16="http://schemas.microsoft.com/office/drawing/2014/chart" uri="{C3380CC4-5D6E-409C-BE32-E72D297353CC}">
              <c16:uniqueId val="{00000003-312B-4214-BFA6-6C0CB2C9D831}"/>
            </c:ext>
          </c:extLst>
        </c:ser>
        <c:dLbls>
          <c:showLegendKey val="0"/>
          <c:showVal val="0"/>
          <c:showCatName val="0"/>
          <c:showSerName val="0"/>
          <c:showPercent val="0"/>
          <c:showBubbleSize val="0"/>
        </c:dLbls>
        <c:gapWidth val="85"/>
        <c:axId val="84454400"/>
        <c:axId val="84468480"/>
      </c:barChart>
      <c:catAx>
        <c:axId val="8445440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4468480"/>
        <c:crosses val="autoZero"/>
        <c:auto val="1"/>
        <c:lblAlgn val="ctr"/>
        <c:lblOffset val="100"/>
        <c:noMultiLvlLbl val="0"/>
      </c:catAx>
      <c:valAx>
        <c:axId val="84468480"/>
        <c:scaling>
          <c:orientation val="minMax"/>
          <c:max val="110"/>
          <c:min val="0"/>
        </c:scaling>
        <c:delete val="1"/>
        <c:axPos val="b"/>
        <c:numFmt formatCode="General" sourceLinked="1"/>
        <c:majorTickMark val="none"/>
        <c:minorTickMark val="none"/>
        <c:tickLblPos val="none"/>
        <c:crossAx val="84454400"/>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36244182188697"/>
          <c:y val="2.9620432288688325E-2"/>
          <c:w val="0.56327936585316662"/>
          <c:h val="0.84038382313061044"/>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Data!$B$2:$B$5</c:f>
              <c:numCache>
                <c:formatCode>General</c:formatCode>
                <c:ptCount val="4"/>
                <c:pt idx="0">
                  <c:v>84</c:v>
                </c:pt>
                <c:pt idx="2">
                  <c:v>85</c:v>
                </c:pt>
                <c:pt idx="3">
                  <c:v>84</c:v>
                </c:pt>
              </c:numCache>
            </c:numRef>
          </c:val>
          <c:extLst>
            <c:ext xmlns:c16="http://schemas.microsoft.com/office/drawing/2014/chart" uri="{C3380CC4-5D6E-409C-BE32-E72D297353CC}">
              <c16:uniqueId val="{00000000-3B45-4248-84A9-923A5A1117D8}"/>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Data!$C$2:$C$5</c:f>
              <c:numCache>
                <c:formatCode>General</c:formatCode>
                <c:ptCount val="4"/>
                <c:pt idx="0" formatCode="0">
                  <c:v>84</c:v>
                </c:pt>
                <c:pt idx="2" formatCode="0">
                  <c:v>84</c:v>
                </c:pt>
                <c:pt idx="3" formatCode="0">
                  <c:v>84</c:v>
                </c:pt>
              </c:numCache>
            </c:numRef>
          </c:val>
          <c:extLst>
            <c:ext xmlns:c16="http://schemas.microsoft.com/office/drawing/2014/chart" uri="{C3380CC4-5D6E-409C-BE32-E72D297353CC}">
              <c16:uniqueId val="{00000001-3B45-4248-84A9-923A5A1117D8}"/>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Data!$D$2:$D$5</c:f>
              <c:numCache>
                <c:formatCode>General</c:formatCode>
                <c:ptCount val="4"/>
                <c:pt idx="0" formatCode="0">
                  <c:v>85</c:v>
                </c:pt>
                <c:pt idx="2" formatCode="0">
                  <c:v>85</c:v>
                </c:pt>
                <c:pt idx="3" formatCode="0">
                  <c:v>84</c:v>
                </c:pt>
              </c:numCache>
            </c:numRef>
          </c:val>
          <c:extLst>
            <c:ext xmlns:c16="http://schemas.microsoft.com/office/drawing/2014/chart" uri="{C3380CC4-5D6E-409C-BE32-E72D297353CC}">
              <c16:uniqueId val="{00000002-3B45-4248-84A9-923A5A1117D8}"/>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Delivery</c:v>
                </c:pt>
                <c:pt idx="2">
                  <c:v>Convenience of
delivery method</c:v>
                </c:pt>
                <c:pt idx="3">
                  <c:v>Speed of
delivery method</c:v>
                </c:pt>
              </c:strCache>
            </c:strRef>
          </c:cat>
          <c:val>
            <c:numRef>
              <c:f>Data!$E$2:$E$5</c:f>
              <c:numCache>
                <c:formatCode>General</c:formatCode>
                <c:ptCount val="4"/>
                <c:pt idx="0" formatCode="0">
                  <c:v>85</c:v>
                </c:pt>
                <c:pt idx="2" formatCode="0">
                  <c:v>85</c:v>
                </c:pt>
                <c:pt idx="3" formatCode="0">
                  <c:v>85</c:v>
                </c:pt>
              </c:numCache>
            </c:numRef>
          </c:val>
          <c:extLst>
            <c:ext xmlns:c16="http://schemas.microsoft.com/office/drawing/2014/chart" uri="{C3380CC4-5D6E-409C-BE32-E72D297353CC}">
              <c16:uniqueId val="{00000003-3B45-4248-84A9-923A5A1117D8}"/>
            </c:ext>
          </c:extLst>
        </c:ser>
        <c:dLbls>
          <c:showLegendKey val="0"/>
          <c:showVal val="0"/>
          <c:showCatName val="0"/>
          <c:showSerName val="0"/>
          <c:showPercent val="0"/>
          <c:showBubbleSize val="0"/>
        </c:dLbls>
        <c:gapWidth val="85"/>
        <c:axId val="90491904"/>
        <c:axId val="90514176"/>
      </c:barChart>
      <c:catAx>
        <c:axId val="90491904"/>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90514176"/>
        <c:crosses val="autoZero"/>
        <c:auto val="1"/>
        <c:lblAlgn val="ctr"/>
        <c:lblOffset val="100"/>
        <c:noMultiLvlLbl val="0"/>
      </c:catAx>
      <c:valAx>
        <c:axId val="90514176"/>
        <c:scaling>
          <c:orientation val="minMax"/>
          <c:max val="110"/>
          <c:min val="0"/>
        </c:scaling>
        <c:delete val="1"/>
        <c:axPos val="b"/>
        <c:numFmt formatCode="General" sourceLinked="1"/>
        <c:majorTickMark val="none"/>
        <c:minorTickMark val="none"/>
        <c:tickLblPos val="none"/>
        <c:crossAx val="90491904"/>
        <c:crosses val="max"/>
        <c:crossBetween val="between"/>
        <c:majorUnit val="100"/>
      </c:valAx>
      <c:spPr>
        <a:noFill/>
        <a:ln>
          <a:noFill/>
        </a:ln>
      </c:spPr>
    </c:plotArea>
    <c:legend>
      <c:legendPos val="b"/>
      <c:layout>
        <c:manualLayout>
          <c:xMode val="edge"/>
          <c:yMode val="edge"/>
          <c:x val="0.37795251772931021"/>
          <c:y val="0.91847405370987967"/>
          <c:w val="0.37824411849105727"/>
          <c:h val="5.190551400143204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82</c:v>
                </c:pt>
                <c:pt idx="1">
                  <c:v>83</c:v>
                </c:pt>
                <c:pt idx="2">
                  <c:v>87</c:v>
                </c:pt>
                <c:pt idx="3">
                  <c:v>89</c:v>
                </c:pt>
                <c:pt idx="4">
                  <c:v>86</c:v>
                </c:pt>
                <c:pt idx="5">
                  <c:v>85</c:v>
                </c:pt>
              </c:numCache>
            </c:numRef>
          </c:val>
          <c:extLst>
            <c:ext xmlns:c16="http://schemas.microsoft.com/office/drawing/2014/chart" uri="{C3380CC4-5D6E-409C-BE32-E72D297353CC}">
              <c16:uniqueId val="{00000000-8DB5-4374-BD4B-9ED937CCCEBD}"/>
            </c:ext>
          </c:extLst>
        </c:ser>
        <c:ser>
          <c:idx val="2"/>
          <c:order val="1"/>
          <c:tx>
            <c:strRef>
              <c:f>Data!$I$1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81</c:v>
                </c:pt>
                <c:pt idx="1">
                  <c:v>85</c:v>
                </c:pt>
                <c:pt idx="2">
                  <c:v>88</c:v>
                </c:pt>
                <c:pt idx="3">
                  <c:v>88</c:v>
                </c:pt>
                <c:pt idx="4">
                  <c:v>86</c:v>
                </c:pt>
                <c:pt idx="5">
                  <c:v>85</c:v>
                </c:pt>
              </c:numCache>
            </c:numRef>
          </c:val>
          <c:extLst>
            <c:ext xmlns:c16="http://schemas.microsoft.com/office/drawing/2014/chart" uri="{C3380CC4-5D6E-409C-BE32-E72D297353CC}">
              <c16:uniqueId val="{00000001-8DB5-4374-BD4B-9ED937CCCEBD}"/>
            </c:ext>
          </c:extLst>
        </c:ser>
        <c:ser>
          <c:idx val="3"/>
          <c:order val="2"/>
          <c:tx>
            <c:strRef>
              <c:f>Data!$J$1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80</c:v>
                </c:pt>
                <c:pt idx="1">
                  <c:v>83</c:v>
                </c:pt>
                <c:pt idx="2">
                  <c:v>85</c:v>
                </c:pt>
                <c:pt idx="3">
                  <c:v>86</c:v>
                </c:pt>
                <c:pt idx="4">
                  <c:v>86</c:v>
                </c:pt>
                <c:pt idx="5">
                  <c:v>87</c:v>
                </c:pt>
              </c:numCache>
            </c:numRef>
          </c:val>
          <c:extLst>
            <c:ext xmlns:c16="http://schemas.microsoft.com/office/drawing/2014/chart" uri="{C3380CC4-5D6E-409C-BE32-E72D297353CC}">
              <c16:uniqueId val="{00000002-8DB5-4374-BD4B-9ED937CCCEBD}"/>
            </c:ext>
          </c:extLst>
        </c:ser>
        <c:ser>
          <c:idx val="4"/>
          <c:order val="3"/>
          <c:tx>
            <c:strRef>
              <c:f>Data!$K$1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85</c:v>
                </c:pt>
                <c:pt idx="1">
                  <c:v>85</c:v>
                </c:pt>
                <c:pt idx="2">
                  <c:v>85</c:v>
                </c:pt>
                <c:pt idx="3">
                  <c:v>85</c:v>
                </c:pt>
                <c:pt idx="4">
                  <c:v>89</c:v>
                </c:pt>
                <c:pt idx="5">
                  <c:v>83</c:v>
                </c:pt>
              </c:numCache>
            </c:numRef>
          </c:val>
          <c:extLst>
            <c:ext xmlns:c16="http://schemas.microsoft.com/office/drawing/2014/chart" uri="{C3380CC4-5D6E-409C-BE32-E72D297353CC}">
              <c16:uniqueId val="{00000003-8DB5-4374-BD4B-9ED937CCCEBD}"/>
            </c:ext>
          </c:extLst>
        </c:ser>
        <c:dLbls>
          <c:showLegendKey val="0"/>
          <c:showVal val="0"/>
          <c:showCatName val="0"/>
          <c:showSerName val="0"/>
          <c:showPercent val="0"/>
          <c:showBubbleSize val="0"/>
        </c:dLbls>
        <c:gapWidth val="85"/>
        <c:axId val="90624768"/>
        <c:axId val="90626304"/>
      </c:barChart>
      <c:catAx>
        <c:axId val="90624768"/>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90626304"/>
        <c:crosses val="autoZero"/>
        <c:auto val="1"/>
        <c:lblAlgn val="ctr"/>
        <c:lblOffset val="100"/>
        <c:noMultiLvlLbl val="0"/>
      </c:catAx>
      <c:valAx>
        <c:axId val="90626304"/>
        <c:scaling>
          <c:orientation val="minMax"/>
          <c:max val="110"/>
          <c:min val="0"/>
        </c:scaling>
        <c:delete val="1"/>
        <c:axPos val="b"/>
        <c:numFmt formatCode="General" sourceLinked="1"/>
        <c:majorTickMark val="none"/>
        <c:minorTickMark val="none"/>
        <c:tickLblPos val="none"/>
        <c:crossAx val="90624768"/>
        <c:crosses val="max"/>
        <c:crossBetween val="between"/>
        <c:majorUnit val="100"/>
      </c:valAx>
      <c:spPr>
        <a:noFill/>
        <a:ln>
          <a:noFill/>
        </a:ln>
      </c:spPr>
    </c:plotArea>
    <c:legend>
      <c:legendPos val="b"/>
      <c:layout>
        <c:manualLayout>
          <c:xMode val="edge"/>
          <c:yMode val="edge"/>
          <c:x val="0.17106139460802144"/>
          <c:y val="0.95179830914854902"/>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86"/>
          <c:y val="2.7506806310144072E-2"/>
          <c:w val="0.53492380247689575"/>
          <c:h val="0.884281602750916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83</c:v>
                </c:pt>
                <c:pt idx="1">
                  <c:v>87</c:v>
                </c:pt>
                <c:pt idx="2">
                  <c:v>87</c:v>
                </c:pt>
                <c:pt idx="3">
                  <c:v>81</c:v>
                </c:pt>
                <c:pt idx="4">
                  <c:v>80</c:v>
                </c:pt>
                <c:pt idx="5">
                  <c:v>85</c:v>
                </c:pt>
              </c:numCache>
            </c:numRef>
          </c:val>
          <c:extLst>
            <c:ext xmlns:c16="http://schemas.microsoft.com/office/drawing/2014/chart" uri="{C3380CC4-5D6E-409C-BE32-E72D297353CC}">
              <c16:uniqueId val="{00000000-D0D4-4526-83D2-FC3F6475F919}"/>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83</c:v>
                </c:pt>
                <c:pt idx="1">
                  <c:v>84</c:v>
                </c:pt>
                <c:pt idx="2">
                  <c:v>86</c:v>
                </c:pt>
                <c:pt idx="3">
                  <c:v>82</c:v>
                </c:pt>
                <c:pt idx="4">
                  <c:v>83</c:v>
                </c:pt>
                <c:pt idx="5">
                  <c:v>85</c:v>
                </c:pt>
              </c:numCache>
            </c:numRef>
          </c:val>
          <c:extLst>
            <c:ext xmlns:c16="http://schemas.microsoft.com/office/drawing/2014/chart" uri="{C3380CC4-5D6E-409C-BE32-E72D297353CC}">
              <c16:uniqueId val="{00000001-D0D4-4526-83D2-FC3F6475F919}"/>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85</c:v>
                </c:pt>
                <c:pt idx="1">
                  <c:v>87</c:v>
                </c:pt>
                <c:pt idx="2">
                  <c:v>89</c:v>
                </c:pt>
                <c:pt idx="3">
                  <c:v>84</c:v>
                </c:pt>
                <c:pt idx="4">
                  <c:v>85</c:v>
                </c:pt>
                <c:pt idx="5">
                  <c:v>85</c:v>
                </c:pt>
              </c:numCache>
            </c:numRef>
          </c:val>
          <c:extLst>
            <c:ext xmlns:c16="http://schemas.microsoft.com/office/drawing/2014/chart" uri="{C3380CC4-5D6E-409C-BE32-E72D297353CC}">
              <c16:uniqueId val="{00000002-D0D4-4526-83D2-FC3F6475F919}"/>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84</c:v>
                </c:pt>
                <c:pt idx="1">
                  <c:v>87</c:v>
                </c:pt>
                <c:pt idx="2">
                  <c:v>88</c:v>
                </c:pt>
                <c:pt idx="3">
                  <c:v>84</c:v>
                </c:pt>
                <c:pt idx="4">
                  <c:v>88</c:v>
                </c:pt>
                <c:pt idx="5">
                  <c:v>85</c:v>
                </c:pt>
              </c:numCache>
            </c:numRef>
          </c:val>
          <c:extLst>
            <c:ext xmlns:c16="http://schemas.microsoft.com/office/drawing/2014/chart" uri="{C3380CC4-5D6E-409C-BE32-E72D297353CC}">
              <c16:uniqueId val="{00000003-D0D4-4526-83D2-FC3F6475F919}"/>
            </c:ext>
          </c:extLst>
        </c:ser>
        <c:dLbls>
          <c:showLegendKey val="0"/>
          <c:showVal val="0"/>
          <c:showCatName val="0"/>
          <c:showSerName val="0"/>
          <c:showPercent val="0"/>
          <c:showBubbleSize val="0"/>
        </c:dLbls>
        <c:gapWidth val="85"/>
        <c:axId val="90558848"/>
        <c:axId val="90560384"/>
      </c:barChart>
      <c:catAx>
        <c:axId val="9055884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90560384"/>
        <c:crosses val="autoZero"/>
        <c:auto val="1"/>
        <c:lblAlgn val="ctr"/>
        <c:lblOffset val="100"/>
        <c:noMultiLvlLbl val="0"/>
      </c:catAx>
      <c:valAx>
        <c:axId val="90560384"/>
        <c:scaling>
          <c:orientation val="minMax"/>
          <c:max val="110"/>
          <c:min val="0"/>
        </c:scaling>
        <c:delete val="1"/>
        <c:axPos val="b"/>
        <c:numFmt formatCode="General" sourceLinked="1"/>
        <c:majorTickMark val="none"/>
        <c:minorTickMark val="none"/>
        <c:tickLblPos val="none"/>
        <c:crossAx val="90558848"/>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6"/>
              </a:solidFill>
            </c:spPr>
            <c:extLst>
              <c:ext xmlns:c16="http://schemas.microsoft.com/office/drawing/2014/chart" uri="{C3380CC4-5D6E-409C-BE32-E72D297353CC}">
                <c16:uniqueId val="{00000001-3772-4311-A814-8D6CAD8A93F4}"/>
              </c:ext>
            </c:extLst>
          </c:dPt>
          <c:dPt>
            <c:idx val="1"/>
            <c:invertIfNegative val="0"/>
            <c:bubble3D val="0"/>
            <c:spPr>
              <a:solidFill>
                <a:srgbClr val="92D050"/>
              </a:solidFill>
              <a:ln>
                <a:noFill/>
              </a:ln>
            </c:spPr>
            <c:extLst>
              <c:ext xmlns:c16="http://schemas.microsoft.com/office/drawing/2014/chart" uri="{C3380CC4-5D6E-409C-BE32-E72D297353CC}">
                <c16:uniqueId val="{00000003-3772-4311-A814-8D6CAD8A93F4}"/>
              </c:ext>
            </c:extLst>
          </c:dPt>
          <c:dPt>
            <c:idx val="2"/>
            <c:invertIfNegative val="0"/>
            <c:bubble3D val="0"/>
            <c:spPr>
              <a:solidFill>
                <a:srgbClr val="92D050"/>
              </a:solidFill>
            </c:spPr>
            <c:extLst>
              <c:ext xmlns:c16="http://schemas.microsoft.com/office/drawing/2014/chart" uri="{C3380CC4-5D6E-409C-BE32-E72D297353CC}">
                <c16:uniqueId val="{00000005-3772-4311-A814-8D6CAD8A93F4}"/>
              </c:ext>
            </c:extLst>
          </c:dPt>
          <c:dPt>
            <c:idx val="3"/>
            <c:invertIfNegative val="0"/>
            <c:bubble3D val="0"/>
            <c:spPr>
              <a:solidFill>
                <a:schemeClr val="accent1"/>
              </a:solidFill>
            </c:spPr>
            <c:extLst>
              <c:ext xmlns:c16="http://schemas.microsoft.com/office/drawing/2014/chart" uri="{C3380CC4-5D6E-409C-BE32-E72D297353CC}">
                <c16:uniqueId val="{00000007-3772-4311-A814-8D6CAD8A93F4}"/>
              </c:ext>
            </c:extLst>
          </c:dPt>
          <c:dPt>
            <c:idx val="4"/>
            <c:invertIfNegative val="0"/>
            <c:bubble3D val="0"/>
            <c:spPr>
              <a:solidFill>
                <a:srgbClr val="FFC000"/>
              </a:solidFill>
            </c:spPr>
            <c:extLst>
              <c:ext xmlns:c16="http://schemas.microsoft.com/office/drawing/2014/chart" uri="{C3380CC4-5D6E-409C-BE32-E72D297353CC}">
                <c16:uniqueId val="{00000009-3772-4311-A814-8D6CAD8A93F4}"/>
              </c:ext>
            </c:extLst>
          </c:dPt>
          <c:dPt>
            <c:idx val="5"/>
            <c:invertIfNegative val="0"/>
            <c:bubble3D val="0"/>
            <c:spPr>
              <a:solidFill>
                <a:schemeClr val="accent6"/>
              </a:solidFill>
            </c:spPr>
            <c:extLst>
              <c:ext xmlns:c16="http://schemas.microsoft.com/office/drawing/2014/chart" uri="{C3380CC4-5D6E-409C-BE32-E72D297353CC}">
                <c16:uniqueId val="{0000000B-3772-4311-A814-8D6CAD8A93F4}"/>
              </c:ext>
            </c:extLst>
          </c:dPt>
          <c:dPt>
            <c:idx val="6"/>
            <c:invertIfNegative val="0"/>
            <c:bubble3D val="0"/>
            <c:spPr>
              <a:solidFill>
                <a:srgbClr val="FFC000"/>
              </a:solidFill>
            </c:spPr>
            <c:extLst>
              <c:ext xmlns:c16="http://schemas.microsoft.com/office/drawing/2014/chart" uri="{C3380CC4-5D6E-409C-BE32-E72D297353CC}">
                <c16:uniqueId val="{0000000D-3772-4311-A814-8D6CAD8A93F4}"/>
              </c:ext>
            </c:extLst>
          </c:dPt>
          <c:dPt>
            <c:idx val="7"/>
            <c:invertIfNegative val="0"/>
            <c:bubble3D val="0"/>
            <c:spPr>
              <a:solidFill>
                <a:schemeClr val="accent6"/>
              </a:solidFill>
            </c:spPr>
            <c:extLst>
              <c:ext xmlns:c16="http://schemas.microsoft.com/office/drawing/2014/chart" uri="{C3380CC4-5D6E-409C-BE32-E72D297353CC}">
                <c16:uniqueId val="{0000000F-3772-4311-A814-8D6CAD8A93F4}"/>
              </c:ext>
            </c:extLst>
          </c:dPt>
          <c:dPt>
            <c:idx val="8"/>
            <c:invertIfNegative val="0"/>
            <c:bubble3D val="0"/>
            <c:spPr>
              <a:solidFill>
                <a:srgbClr val="FFC000"/>
              </a:solidFill>
            </c:spPr>
            <c:extLst>
              <c:ext xmlns:c16="http://schemas.microsoft.com/office/drawing/2014/chart" uri="{C3380CC4-5D6E-409C-BE32-E72D297353CC}">
                <c16:uniqueId val="{00000011-3772-4311-A814-8D6CAD8A93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Sheet1!$A$1:$A$8</c:f>
              <c:strCache>
                <c:ptCount val="8"/>
                <c:pt idx="0">
                  <c:v>National Weather Service - 2016</c:v>
                </c:pt>
                <c:pt idx="1">
                  <c:v>FEMA BSB Publications - 2016</c:v>
                </c:pt>
                <c:pt idx="2">
                  <c:v>Department of Education, FAFSA- 2016</c:v>
                </c:pt>
                <c:pt idx="3">
                  <c:v>NASA EOSDIS - Aggregate 2017</c:v>
                </c:pt>
                <c:pt idx="4">
                  <c:v>National ACSI - Q3 2017</c:v>
                </c:pt>
                <c:pt idx="5">
                  <c:v>General Services Administration- 2016</c:v>
                </c:pt>
                <c:pt idx="6">
                  <c:v>Federal Government - Overall 2016</c:v>
                </c:pt>
                <c:pt idx="7">
                  <c:v>U.S. Department of Energy WAP Program-2016</c:v>
                </c:pt>
              </c:strCache>
            </c:strRef>
          </c:cat>
          <c:val>
            <c:numRef>
              <c:f>Sheet1!$B$1:$B$8</c:f>
              <c:numCache>
                <c:formatCode>General</c:formatCode>
                <c:ptCount val="8"/>
                <c:pt idx="0">
                  <c:v>82</c:v>
                </c:pt>
                <c:pt idx="1">
                  <c:v>82</c:v>
                </c:pt>
                <c:pt idx="2">
                  <c:v>78</c:v>
                </c:pt>
                <c:pt idx="3">
                  <c:v>78</c:v>
                </c:pt>
                <c:pt idx="4">
                  <c:v>77</c:v>
                </c:pt>
                <c:pt idx="5">
                  <c:v>76</c:v>
                </c:pt>
                <c:pt idx="6">
                  <c:v>68</c:v>
                </c:pt>
                <c:pt idx="7">
                  <c:v>67</c:v>
                </c:pt>
              </c:numCache>
            </c:numRef>
          </c:val>
          <c:extLst>
            <c:ext xmlns:c16="http://schemas.microsoft.com/office/drawing/2014/chart" uri="{C3380CC4-5D6E-409C-BE32-E72D297353CC}">
              <c16:uniqueId val="{00000012-3772-4311-A814-8D6CAD8A93F4}"/>
            </c:ext>
          </c:extLst>
        </c:ser>
        <c:dLbls>
          <c:showLegendKey val="0"/>
          <c:showVal val="0"/>
          <c:showCatName val="0"/>
          <c:showSerName val="0"/>
          <c:showPercent val="0"/>
          <c:showBubbleSize val="0"/>
        </c:dLbls>
        <c:gapWidth val="150"/>
        <c:axId val="134394624"/>
        <c:axId val="134396160"/>
      </c:barChart>
      <c:catAx>
        <c:axId val="134394624"/>
        <c:scaling>
          <c:orientation val="maxMin"/>
        </c:scaling>
        <c:delete val="0"/>
        <c:axPos val="l"/>
        <c:numFmt formatCode="General" sourceLinked="0"/>
        <c:majorTickMark val="out"/>
        <c:minorTickMark val="none"/>
        <c:tickLblPos val="nextTo"/>
        <c:crossAx val="134396160"/>
        <c:crosses val="autoZero"/>
        <c:auto val="1"/>
        <c:lblAlgn val="ctr"/>
        <c:lblOffset val="100"/>
        <c:noMultiLvlLbl val="0"/>
      </c:catAx>
      <c:valAx>
        <c:axId val="134396160"/>
        <c:scaling>
          <c:orientation val="minMax"/>
        </c:scaling>
        <c:delete val="0"/>
        <c:axPos val="t"/>
        <c:numFmt formatCode="General" sourceLinked="1"/>
        <c:majorTickMark val="none"/>
        <c:minorTickMark val="none"/>
        <c:tickLblPos val="none"/>
        <c:crossAx val="13439462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327308743446502"/>
          <c:y val="3.4487136230298032E-2"/>
          <c:w val="0.26280985991786809"/>
          <c:h val="0.82958347957553669"/>
        </c:manualLayout>
      </c:layout>
      <c:barChart>
        <c:barDir val="bar"/>
        <c:grouping val="clustered"/>
        <c:varyColors val="0"/>
        <c:ser>
          <c:idx val="1"/>
          <c:order val="0"/>
          <c:tx>
            <c:strRef>
              <c:f>Data!$J$1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Data!$I$2:$I$7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78</c:v>
                </c:pt>
                <c:pt idx="1">
                  <c:v>79</c:v>
                </c:pt>
                <c:pt idx="2">
                  <c:v>76</c:v>
                </c:pt>
                <c:pt idx="3">
                  <c:v>82</c:v>
                </c:pt>
                <c:pt idx="4">
                  <c:v>80</c:v>
                </c:pt>
                <c:pt idx="5">
                  <c:v>75</c:v>
                </c:pt>
              </c:numCache>
            </c:numRef>
          </c:val>
          <c:extLst>
            <c:ext xmlns:c16="http://schemas.microsoft.com/office/drawing/2014/chart" uri="{C3380CC4-5D6E-409C-BE32-E72D297353CC}">
              <c16:uniqueId val="{00000000-966E-4007-9FEC-D392D4335CDC}"/>
            </c:ext>
          </c:extLst>
        </c:ser>
        <c:ser>
          <c:idx val="2"/>
          <c:order val="1"/>
          <c:tx>
            <c:strRef>
              <c:f>Data!$K$1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Data!$I$2:$I$7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77</c:v>
                </c:pt>
                <c:pt idx="1">
                  <c:v>76</c:v>
                </c:pt>
                <c:pt idx="2">
                  <c:v>81</c:v>
                </c:pt>
                <c:pt idx="3">
                  <c:v>81</c:v>
                </c:pt>
                <c:pt idx="4">
                  <c:v>79</c:v>
                </c:pt>
                <c:pt idx="5">
                  <c:v>73</c:v>
                </c:pt>
              </c:numCache>
            </c:numRef>
          </c:val>
          <c:extLst>
            <c:ext xmlns:c16="http://schemas.microsoft.com/office/drawing/2014/chart" uri="{C3380CC4-5D6E-409C-BE32-E72D297353CC}">
              <c16:uniqueId val="{00000001-966E-4007-9FEC-D392D4335CDC}"/>
            </c:ext>
          </c:extLst>
        </c:ser>
        <c:ser>
          <c:idx val="3"/>
          <c:order val="2"/>
          <c:tx>
            <c:strRef>
              <c:f>Data!$L$1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Data!$I$2:$I$7</c:f>
              <c:strCache>
                <c:ptCount val="6"/>
                <c:pt idx="0">
                  <c:v>MODAPS LAADS</c:v>
                </c:pt>
                <c:pt idx="1">
                  <c:v>NSIDC DAAC</c:v>
                </c:pt>
                <c:pt idx="2">
                  <c:v>OB.DAAC</c:v>
                </c:pt>
                <c:pt idx="3">
                  <c:v>ORNL DAAC</c:v>
                </c:pt>
                <c:pt idx="4">
                  <c:v>PO DAAC-JPL</c:v>
                </c:pt>
                <c:pt idx="5">
                  <c:v>SEDAC</c:v>
                </c:pt>
              </c:strCache>
            </c:strRef>
          </c:cat>
          <c:val>
            <c:numRef>
              <c:f>Data!$L$2:$L$7</c:f>
              <c:numCache>
                <c:formatCode>General</c:formatCode>
                <c:ptCount val="6"/>
                <c:pt idx="0">
                  <c:v>74</c:v>
                </c:pt>
                <c:pt idx="1">
                  <c:v>77</c:v>
                </c:pt>
                <c:pt idx="2">
                  <c:v>78</c:v>
                </c:pt>
                <c:pt idx="3">
                  <c:v>80</c:v>
                </c:pt>
                <c:pt idx="4">
                  <c:v>78</c:v>
                </c:pt>
                <c:pt idx="5">
                  <c:v>72</c:v>
                </c:pt>
              </c:numCache>
            </c:numRef>
          </c:val>
          <c:extLst>
            <c:ext xmlns:c16="http://schemas.microsoft.com/office/drawing/2014/chart" uri="{C3380CC4-5D6E-409C-BE32-E72D297353CC}">
              <c16:uniqueId val="{00000002-966E-4007-9FEC-D392D4335CDC}"/>
            </c:ext>
          </c:extLst>
        </c:ser>
        <c:ser>
          <c:idx val="4"/>
          <c:order val="3"/>
          <c:tx>
            <c:strRef>
              <c:f>Data!$M$1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Data!$I$2:$I$7</c:f>
              <c:strCache>
                <c:ptCount val="6"/>
                <c:pt idx="0">
                  <c:v>MODAPS LAADS</c:v>
                </c:pt>
                <c:pt idx="1">
                  <c:v>NSIDC DAAC</c:v>
                </c:pt>
                <c:pt idx="2">
                  <c:v>OB.DAAC</c:v>
                </c:pt>
                <c:pt idx="3">
                  <c:v>ORNL DAAC</c:v>
                </c:pt>
                <c:pt idx="4">
                  <c:v>PO DAAC-JPL</c:v>
                </c:pt>
                <c:pt idx="5">
                  <c:v>SEDAC</c:v>
                </c:pt>
              </c:strCache>
            </c:strRef>
          </c:cat>
          <c:val>
            <c:numRef>
              <c:f>Data!$M$2:$M$7</c:f>
              <c:numCache>
                <c:formatCode>0</c:formatCode>
                <c:ptCount val="6"/>
                <c:pt idx="0">
                  <c:v>78</c:v>
                </c:pt>
                <c:pt idx="1">
                  <c:v>78</c:v>
                </c:pt>
                <c:pt idx="2">
                  <c:v>80</c:v>
                </c:pt>
                <c:pt idx="3">
                  <c:v>79</c:v>
                </c:pt>
                <c:pt idx="4">
                  <c:v>81</c:v>
                </c:pt>
                <c:pt idx="5">
                  <c:v>72</c:v>
                </c:pt>
              </c:numCache>
            </c:numRef>
          </c:val>
          <c:extLst>
            <c:ext xmlns:c16="http://schemas.microsoft.com/office/drawing/2014/chart" uri="{C3380CC4-5D6E-409C-BE32-E72D297353CC}">
              <c16:uniqueId val="{00000003-966E-4007-9FEC-D392D4335CDC}"/>
            </c:ext>
          </c:extLst>
        </c:ser>
        <c:dLbls>
          <c:showLegendKey val="0"/>
          <c:showVal val="0"/>
          <c:showCatName val="0"/>
          <c:showSerName val="0"/>
          <c:showPercent val="0"/>
          <c:showBubbleSize val="0"/>
        </c:dLbls>
        <c:gapWidth val="85"/>
        <c:axId val="144782848"/>
        <c:axId val="144784384"/>
      </c:barChart>
      <c:catAx>
        <c:axId val="144782848"/>
        <c:scaling>
          <c:orientation val="maxMin"/>
        </c:scaling>
        <c:delete val="0"/>
        <c:axPos val="l"/>
        <c:numFmt formatCode="General" sourceLinked="0"/>
        <c:majorTickMark val="none"/>
        <c:minorTickMark val="none"/>
        <c:tickLblPos val="nextTo"/>
        <c:txPr>
          <a:bodyPr/>
          <a:lstStyle/>
          <a:p>
            <a:pPr>
              <a:defRPr sz="1200" b="1"/>
            </a:pPr>
            <a:endParaRPr lang="en-US"/>
          </a:p>
        </c:txPr>
        <c:crossAx val="144784384"/>
        <c:crosses val="autoZero"/>
        <c:auto val="1"/>
        <c:lblAlgn val="ctr"/>
        <c:lblOffset val="100"/>
        <c:noMultiLvlLbl val="0"/>
      </c:catAx>
      <c:valAx>
        <c:axId val="144784384"/>
        <c:scaling>
          <c:orientation val="minMax"/>
          <c:max val="110"/>
          <c:min val="0"/>
        </c:scaling>
        <c:delete val="1"/>
        <c:axPos val="b"/>
        <c:numFmt formatCode="General" sourceLinked="1"/>
        <c:majorTickMark val="none"/>
        <c:minorTickMark val="none"/>
        <c:tickLblPos val="none"/>
        <c:crossAx val="144782848"/>
        <c:crosses val="max"/>
        <c:crossBetween val="between"/>
        <c:majorUnit val="100"/>
      </c:valAx>
      <c:spPr>
        <a:noFill/>
        <a:ln>
          <a:noFill/>
        </a:ln>
      </c:spPr>
    </c:plotArea>
    <c:legend>
      <c:legendPos val="b"/>
      <c:layout>
        <c:manualLayout>
          <c:xMode val="edge"/>
          <c:yMode val="edge"/>
          <c:x val="0.14151363044789833"/>
          <c:y val="0.87825260197975175"/>
          <c:w val="0.80683433627856604"/>
          <c:h val="4.630678751647134E-2"/>
        </c:manualLayout>
      </c:layout>
      <c:overlay val="0"/>
      <c:txPr>
        <a:bodyPr/>
        <a:lstStyle/>
        <a:p>
          <a:pPr>
            <a:defRPr sz="1400" b="1"/>
          </a:pPr>
          <a:endParaRPr lang="en-US"/>
        </a:p>
      </c:txPr>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9645712408784"/>
          <c:y val="2.3112470542767487E-2"/>
          <c:w val="0.81619180282644022"/>
          <c:h val="0.95377505891446546"/>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77</c:v>
                </c:pt>
                <c:pt idx="1">
                  <c:v>80</c:v>
                </c:pt>
                <c:pt idx="2">
                  <c:v>77</c:v>
                </c:pt>
                <c:pt idx="3">
                  <c:v>77</c:v>
                </c:pt>
                <c:pt idx="4">
                  <c:v>72</c:v>
                </c:pt>
                <c:pt idx="5">
                  <c:v>79</c:v>
                </c:pt>
              </c:numCache>
            </c:numRef>
          </c:val>
          <c:extLst>
            <c:ext xmlns:c16="http://schemas.microsoft.com/office/drawing/2014/chart" uri="{C3380CC4-5D6E-409C-BE32-E72D297353CC}">
              <c16:uniqueId val="{00000000-8EA0-46B8-9AC8-41359637C2E1}"/>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76</c:v>
                </c:pt>
                <c:pt idx="1">
                  <c:v>79</c:v>
                </c:pt>
                <c:pt idx="2">
                  <c:v>78</c:v>
                </c:pt>
                <c:pt idx="3">
                  <c:v>77</c:v>
                </c:pt>
                <c:pt idx="4">
                  <c:v>74</c:v>
                </c:pt>
                <c:pt idx="5">
                  <c:v>78</c:v>
                </c:pt>
              </c:numCache>
            </c:numRef>
          </c:val>
          <c:extLst>
            <c:ext xmlns:c16="http://schemas.microsoft.com/office/drawing/2014/chart" uri="{C3380CC4-5D6E-409C-BE32-E72D297353CC}">
              <c16:uniqueId val="{00000001-8EA0-46B8-9AC8-41359637C2E1}"/>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77</c:v>
                </c:pt>
                <c:pt idx="1">
                  <c:v>77</c:v>
                </c:pt>
                <c:pt idx="2">
                  <c:v>79</c:v>
                </c:pt>
                <c:pt idx="3">
                  <c:v>76</c:v>
                </c:pt>
                <c:pt idx="4">
                  <c:v>71</c:v>
                </c:pt>
                <c:pt idx="5">
                  <c:v>78</c:v>
                </c:pt>
              </c:numCache>
            </c:numRef>
          </c:val>
          <c:extLst>
            <c:ext xmlns:c16="http://schemas.microsoft.com/office/drawing/2014/chart" uri="{C3380CC4-5D6E-409C-BE32-E72D297353CC}">
              <c16:uniqueId val="{00000002-8EA0-46B8-9AC8-41359637C2E1}"/>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75</c:v>
                </c:pt>
                <c:pt idx="1">
                  <c:v>73</c:v>
                </c:pt>
                <c:pt idx="2">
                  <c:v>81</c:v>
                </c:pt>
                <c:pt idx="3">
                  <c:v>78</c:v>
                </c:pt>
                <c:pt idx="4">
                  <c:v>78</c:v>
                </c:pt>
                <c:pt idx="5">
                  <c:v>78</c:v>
                </c:pt>
              </c:numCache>
            </c:numRef>
          </c:val>
          <c:extLst>
            <c:ext xmlns:c16="http://schemas.microsoft.com/office/drawing/2014/chart" uri="{C3380CC4-5D6E-409C-BE32-E72D297353CC}">
              <c16:uniqueId val="{00000003-8EA0-46B8-9AC8-41359637C2E1}"/>
            </c:ext>
          </c:extLst>
        </c:ser>
        <c:dLbls>
          <c:showLegendKey val="0"/>
          <c:showVal val="0"/>
          <c:showCatName val="0"/>
          <c:showSerName val="0"/>
          <c:showPercent val="0"/>
          <c:showBubbleSize val="0"/>
        </c:dLbls>
        <c:gapWidth val="85"/>
        <c:axId val="139993856"/>
        <c:axId val="139995392"/>
      </c:barChart>
      <c:catAx>
        <c:axId val="139993856"/>
        <c:scaling>
          <c:orientation val="maxMin"/>
        </c:scaling>
        <c:delete val="0"/>
        <c:axPos val="l"/>
        <c:numFmt formatCode="General" sourceLinked="0"/>
        <c:majorTickMark val="none"/>
        <c:minorTickMark val="none"/>
        <c:tickLblPos val="nextTo"/>
        <c:txPr>
          <a:bodyPr/>
          <a:lstStyle/>
          <a:p>
            <a:pPr>
              <a:defRPr sz="1200" b="1"/>
            </a:pPr>
            <a:endParaRPr lang="en-US"/>
          </a:p>
        </c:txPr>
        <c:crossAx val="139995392"/>
        <c:crosses val="autoZero"/>
        <c:auto val="1"/>
        <c:lblAlgn val="ctr"/>
        <c:lblOffset val="100"/>
        <c:noMultiLvlLbl val="0"/>
      </c:catAx>
      <c:valAx>
        <c:axId val="139995392"/>
        <c:scaling>
          <c:orientation val="minMax"/>
          <c:max val="110"/>
          <c:min val="0"/>
        </c:scaling>
        <c:delete val="1"/>
        <c:axPos val="b"/>
        <c:numFmt formatCode="General" sourceLinked="1"/>
        <c:majorTickMark val="none"/>
        <c:minorTickMark val="none"/>
        <c:tickLblPos val="none"/>
        <c:crossAx val="139993856"/>
        <c:crosses val="max"/>
        <c:crossBetween val="between"/>
        <c:majorUnit val="100"/>
      </c:valAx>
      <c:spPr>
        <a:noFill/>
        <a:ln>
          <a:noFill/>
        </a:ln>
      </c:spPr>
    </c:plotArea>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Yearly CSI Trend</a:t>
            </a:r>
          </a:p>
        </c:rich>
      </c:tx>
      <c:layout>
        <c:manualLayout>
          <c:xMode val="edge"/>
          <c:yMode val="edge"/>
          <c:x val="0.39015683467374068"/>
          <c:y val="0.13716591023701463"/>
        </c:manualLayout>
      </c:layout>
      <c:overlay val="0"/>
    </c:title>
    <c:autoTitleDeleted val="0"/>
    <c:plotArea>
      <c:layout>
        <c:manualLayout>
          <c:layoutTarget val="inner"/>
          <c:xMode val="edge"/>
          <c:yMode val="edge"/>
          <c:x val="0.12780986992010612"/>
          <c:y val="0.198406296035991"/>
          <c:w val="0.76542316167698288"/>
          <c:h val="0.55458579024066768"/>
        </c:manualLayout>
      </c:layout>
      <c:lineChart>
        <c:grouping val="standard"/>
        <c:varyColors val="0"/>
        <c:ser>
          <c:idx val="0"/>
          <c:order val="0"/>
          <c:tx>
            <c:strRef>
              <c:f>Data!$B$1</c:f>
              <c:strCache>
                <c:ptCount val="1"/>
                <c:pt idx="0">
                  <c:v>USA</c:v>
                </c:pt>
              </c:strCache>
            </c:strRef>
          </c:tx>
          <c:spPr>
            <a:ln>
              <a:solidFill>
                <a:srgbClr val="3C5BA2"/>
              </a:solidFill>
              <a:prstDash val="solid"/>
            </a:ln>
          </c:spPr>
          <c:marker>
            <c:symbol val="diamond"/>
            <c:size val="6"/>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A8-4A81-A7AD-5EDCA4FE537C}"/>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A8-4A81-A7AD-5EDCA4FE537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Data!$B$2:$B$12</c:f>
              <c:numCache>
                <c:formatCode>General</c:formatCode>
                <c:ptCount val="11"/>
                <c:pt idx="0">
                  <c:v>74</c:v>
                </c:pt>
                <c:pt idx="1">
                  <c:v>75</c:v>
                </c:pt>
                <c:pt idx="2" formatCode="0">
                  <c:v>77</c:v>
                </c:pt>
                <c:pt idx="3" formatCode="0">
                  <c:v>77</c:v>
                </c:pt>
                <c:pt idx="4" formatCode="0">
                  <c:v>77</c:v>
                </c:pt>
                <c:pt idx="5" formatCode="0">
                  <c:v>79</c:v>
                </c:pt>
                <c:pt idx="6" formatCode="0">
                  <c:v>77</c:v>
                </c:pt>
                <c:pt idx="7" formatCode="0">
                  <c:v>79</c:v>
                </c:pt>
                <c:pt idx="8" formatCode="0">
                  <c:v>78</c:v>
                </c:pt>
                <c:pt idx="9" formatCode="0">
                  <c:v>79</c:v>
                </c:pt>
                <c:pt idx="10" formatCode="0">
                  <c:v>80</c:v>
                </c:pt>
              </c:numCache>
            </c:numRef>
          </c:val>
          <c:smooth val="0"/>
          <c:extLst>
            <c:ext xmlns:c16="http://schemas.microsoft.com/office/drawing/2014/chart" uri="{C3380CC4-5D6E-409C-BE32-E72D297353CC}">
              <c16:uniqueId val="{00000002-DAA8-4A81-A7AD-5EDCA4FE537C}"/>
            </c:ext>
          </c:extLst>
        </c:ser>
        <c:ser>
          <c:idx val="1"/>
          <c:order val="1"/>
          <c:tx>
            <c:strRef>
              <c:f>Data!$C$1</c:f>
              <c:strCache>
                <c:ptCount val="1"/>
                <c:pt idx="0">
                  <c:v>All Others</c:v>
                </c:pt>
              </c:strCache>
            </c:strRef>
          </c:tx>
          <c:spPr>
            <a:ln w="28575">
              <a:solidFill>
                <a:srgbClr val="FF8000"/>
              </a:solidFill>
              <a:prstDash val="solid"/>
            </a:ln>
          </c:spPr>
          <c:marker>
            <c:symbol val="square"/>
            <c:size val="5"/>
            <c:spPr>
              <a:solidFill>
                <a:srgbClr val="FF8000"/>
              </a:solidFill>
              <a:ln>
                <a:solidFill>
                  <a:srgbClr val="FF8000"/>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A8-4A81-A7AD-5EDCA4FE537C}"/>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A8-4A81-A7AD-5EDCA4FE537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Data!$C$2:$C$12</c:f>
              <c:numCache>
                <c:formatCode>General</c:formatCode>
                <c:ptCount val="11"/>
                <c:pt idx="0">
                  <c:v>76</c:v>
                </c:pt>
                <c:pt idx="1">
                  <c:v>77</c:v>
                </c:pt>
                <c:pt idx="2" formatCode="0">
                  <c:v>76</c:v>
                </c:pt>
                <c:pt idx="3" formatCode="0">
                  <c:v>77</c:v>
                </c:pt>
                <c:pt idx="4" formatCode="0">
                  <c:v>77</c:v>
                </c:pt>
                <c:pt idx="5" formatCode="0">
                  <c:v>76</c:v>
                </c:pt>
                <c:pt idx="6" formatCode="0">
                  <c:v>76</c:v>
                </c:pt>
                <c:pt idx="7" formatCode="0">
                  <c:v>78</c:v>
                </c:pt>
                <c:pt idx="8" formatCode="0">
                  <c:v>76</c:v>
                </c:pt>
                <c:pt idx="9" formatCode="0">
                  <c:v>77</c:v>
                </c:pt>
                <c:pt idx="10" formatCode="0">
                  <c:v>78</c:v>
                </c:pt>
              </c:numCache>
            </c:numRef>
          </c:val>
          <c:smooth val="0"/>
          <c:extLst>
            <c:ext xmlns:c16="http://schemas.microsoft.com/office/drawing/2014/chart" uri="{C3380CC4-5D6E-409C-BE32-E72D297353CC}">
              <c16:uniqueId val="{00000005-DAA8-4A81-A7AD-5EDCA4FE537C}"/>
            </c:ext>
          </c:extLst>
        </c:ser>
        <c:dLbls>
          <c:showLegendKey val="0"/>
          <c:showVal val="1"/>
          <c:showCatName val="0"/>
          <c:showSerName val="0"/>
          <c:showPercent val="0"/>
          <c:showBubbleSize val="0"/>
        </c:dLbls>
        <c:marker val="1"/>
        <c:smooth val="0"/>
        <c:axId val="235270144"/>
        <c:axId val="235271680"/>
      </c:lineChart>
      <c:lineChart>
        <c:grouping val="standard"/>
        <c:varyColors val="0"/>
        <c:ser>
          <c:idx val="2"/>
          <c:order val="2"/>
          <c:tx>
            <c:strRef>
              <c:f>Data!$D$1</c:f>
              <c:strCache>
                <c:ptCount val="1"/>
                <c:pt idx="0">
                  <c:v>% USA</c:v>
                </c:pt>
              </c:strCache>
            </c:strRef>
          </c:tx>
          <c:spPr>
            <a:ln w="28575">
              <a:solidFill>
                <a:srgbClr val="99CC33"/>
              </a:solidFill>
              <a:prstDash val="solid"/>
            </a:ln>
          </c:spPr>
          <c:marker>
            <c:symbol val="triangle"/>
            <c:size val="6"/>
            <c:spPr>
              <a:solidFill>
                <a:srgbClr val="99CC33"/>
              </a:solidFill>
              <a:ln>
                <a:solidFill>
                  <a:srgbClr val="99CC33"/>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Data!$D$2:$D$12</c:f>
              <c:numCache>
                <c:formatCode>0%</c:formatCode>
                <c:ptCount val="11"/>
                <c:pt idx="0">
                  <c:v>0.35</c:v>
                </c:pt>
                <c:pt idx="1">
                  <c:v>0.32</c:v>
                </c:pt>
                <c:pt idx="2">
                  <c:v>0.28999999999999998</c:v>
                </c:pt>
                <c:pt idx="3">
                  <c:v>0.27</c:v>
                </c:pt>
                <c:pt idx="4">
                  <c:v>0.28999999999999998</c:v>
                </c:pt>
                <c:pt idx="5">
                  <c:v>0.25</c:v>
                </c:pt>
                <c:pt idx="6">
                  <c:v>0.24</c:v>
                </c:pt>
                <c:pt idx="7">
                  <c:v>0.25</c:v>
                </c:pt>
                <c:pt idx="8">
                  <c:v>0.19</c:v>
                </c:pt>
                <c:pt idx="9">
                  <c:v>0.16</c:v>
                </c:pt>
                <c:pt idx="10">
                  <c:v>0.17</c:v>
                </c:pt>
              </c:numCache>
            </c:numRef>
          </c:val>
          <c:smooth val="0"/>
          <c:extLst>
            <c:ext xmlns:c16="http://schemas.microsoft.com/office/drawing/2014/chart" uri="{C3380CC4-5D6E-409C-BE32-E72D297353CC}">
              <c16:uniqueId val="{00000006-DAA8-4A81-A7AD-5EDCA4FE537C}"/>
            </c:ext>
          </c:extLst>
        </c:ser>
        <c:dLbls>
          <c:showLegendKey val="0"/>
          <c:showVal val="1"/>
          <c:showCatName val="0"/>
          <c:showSerName val="0"/>
          <c:showPercent val="0"/>
          <c:showBubbleSize val="0"/>
        </c:dLbls>
        <c:marker val="1"/>
        <c:smooth val="0"/>
        <c:axId val="595746872"/>
        <c:axId val="595749496"/>
      </c:lineChart>
      <c:catAx>
        <c:axId val="235270144"/>
        <c:scaling>
          <c:orientation val="minMax"/>
        </c:scaling>
        <c:delete val="0"/>
        <c:axPos val="b"/>
        <c:numFmt formatCode="General" sourceLinked="1"/>
        <c:majorTickMark val="out"/>
        <c:minorTickMark val="none"/>
        <c:tickLblPos val="nextTo"/>
        <c:spPr>
          <a:ln>
            <a:solidFill>
              <a:sysClr val="windowText" lastClr="000000"/>
            </a:solidFill>
          </a:ln>
        </c:spPr>
        <c:txPr>
          <a:bodyPr rot="-2700000"/>
          <a:lstStyle/>
          <a:p>
            <a:pPr>
              <a:defRPr/>
            </a:pPr>
            <a:endParaRPr lang="en-US"/>
          </a:p>
        </c:txPr>
        <c:crossAx val="235271680"/>
        <c:crosses val="autoZero"/>
        <c:auto val="1"/>
        <c:lblAlgn val="ctr"/>
        <c:lblOffset val="100"/>
        <c:noMultiLvlLbl val="0"/>
      </c:catAx>
      <c:valAx>
        <c:axId val="235271680"/>
        <c:scaling>
          <c:orientation val="minMax"/>
          <c:max val="85"/>
          <c:min val="65"/>
        </c:scaling>
        <c:delete val="0"/>
        <c:axPos val="l"/>
        <c:title>
          <c:tx>
            <c:rich>
              <a:bodyPr/>
              <a:lstStyle/>
              <a:p>
                <a:pPr>
                  <a:defRPr/>
                </a:pPr>
                <a:r>
                  <a:rPr lang="en-US" dirty="0"/>
                  <a:t>CSI Score</a:t>
                </a:r>
              </a:p>
            </c:rich>
          </c:tx>
          <c:layout>
            <c:manualLayout>
              <c:xMode val="edge"/>
              <c:yMode val="edge"/>
              <c:x val="5.3760579392816539E-2"/>
              <c:y val="0.38670272116136761"/>
            </c:manualLayout>
          </c:layout>
          <c:overlay val="0"/>
        </c:title>
        <c:numFmt formatCode="0" sourceLinked="0"/>
        <c:majorTickMark val="out"/>
        <c:minorTickMark val="none"/>
        <c:tickLblPos val="nextTo"/>
        <c:spPr>
          <a:ln>
            <a:solidFill>
              <a:schemeClr val="bg1">
                <a:lumMod val="75000"/>
              </a:schemeClr>
            </a:solidFill>
          </a:ln>
        </c:spPr>
        <c:crossAx val="235270144"/>
        <c:crosses val="autoZero"/>
        <c:crossBetween val="between"/>
        <c:majorUnit val="5"/>
      </c:valAx>
      <c:valAx>
        <c:axId val="595749496"/>
        <c:scaling>
          <c:orientation val="minMax"/>
          <c:max val="1"/>
        </c:scaling>
        <c:delete val="0"/>
        <c:axPos val="r"/>
        <c:title>
          <c:tx>
            <c:rich>
              <a:bodyPr/>
              <a:lstStyle/>
              <a:p>
                <a:pPr>
                  <a:defRPr/>
                </a:pPr>
                <a:r>
                  <a:rPr lang="en-US" dirty="0"/>
                  <a:t>% Respondents</a:t>
                </a:r>
              </a:p>
            </c:rich>
          </c:tx>
          <c:layout>
            <c:manualLayout>
              <c:xMode val="edge"/>
              <c:yMode val="edge"/>
              <c:x val="0.95779112102965736"/>
              <c:y val="0.342557407252989"/>
            </c:manualLayout>
          </c:layout>
          <c:overlay val="0"/>
        </c:title>
        <c:numFmt formatCode="0%" sourceLinked="1"/>
        <c:majorTickMark val="out"/>
        <c:minorTickMark val="none"/>
        <c:tickLblPos val="nextTo"/>
        <c:spPr>
          <a:ln>
            <a:solidFill>
              <a:schemeClr val="bg1">
                <a:lumMod val="75000"/>
              </a:schemeClr>
            </a:solidFill>
          </a:ln>
        </c:spPr>
        <c:crossAx val="595746872"/>
        <c:crosses val="max"/>
        <c:crossBetween val="between"/>
        <c:majorUnit val="0.2"/>
      </c:valAx>
      <c:catAx>
        <c:axId val="595746872"/>
        <c:scaling>
          <c:orientation val="minMax"/>
        </c:scaling>
        <c:delete val="1"/>
        <c:axPos val="b"/>
        <c:numFmt formatCode="General" sourceLinked="1"/>
        <c:majorTickMark val="out"/>
        <c:minorTickMark val="none"/>
        <c:tickLblPos val="nextTo"/>
        <c:crossAx val="595749496"/>
        <c:crosses val="autoZero"/>
        <c:auto val="1"/>
        <c:lblAlgn val="ctr"/>
        <c:lblOffset val="100"/>
        <c:noMultiLvlLbl val="0"/>
      </c:catAx>
      <c:dTable>
        <c:showHorzBorder val="1"/>
        <c:showVertBorder val="1"/>
        <c:showOutline val="1"/>
        <c:showKeys val="1"/>
        <c:spPr>
          <a:ln>
            <a:solidFill>
              <a:schemeClr val="bg1">
                <a:lumMod val="75000"/>
              </a:schemeClr>
            </a:solidFill>
          </a:ln>
        </c:spPr>
        <c:txPr>
          <a:bodyPr/>
          <a:lstStyle/>
          <a:p>
            <a:pPr rtl="0">
              <a:defRPr b="0"/>
            </a:pPr>
            <a:endParaRPr lang="en-US"/>
          </a:p>
        </c:txPr>
      </c:dTable>
      <c:spPr>
        <a:noFill/>
        <a:ln w="25400">
          <a:noFill/>
        </a:ln>
      </c:spPr>
    </c:plotArea>
    <c:plotVisOnly val="1"/>
    <c:dispBlanksAs val="gap"/>
    <c:showDLblsOverMax val="0"/>
  </c:chart>
  <c:txPr>
    <a:bodyPr/>
    <a:lstStyle/>
    <a:p>
      <a:pPr>
        <a:defRPr b="1">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20607319950509"/>
          <c:y val="2.9650369716975867E-2"/>
          <c:w val="0.49846076856512955"/>
          <c:h val="0.8483089632197458"/>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Data!$B$2:$B$6</c:f>
              <c:numCache>
                <c:formatCode>General</c:formatCode>
                <c:ptCount val="5"/>
                <c:pt idx="0">
                  <c:v>85</c:v>
                </c:pt>
                <c:pt idx="2">
                  <c:v>84</c:v>
                </c:pt>
                <c:pt idx="3">
                  <c:v>85</c:v>
                </c:pt>
                <c:pt idx="4">
                  <c:v>86</c:v>
                </c:pt>
              </c:numCache>
            </c:numRef>
          </c:val>
          <c:extLst>
            <c:ext xmlns:c16="http://schemas.microsoft.com/office/drawing/2014/chart" uri="{C3380CC4-5D6E-409C-BE32-E72D297353CC}">
              <c16:uniqueId val="{00000000-2E62-4361-A67E-ED46998FA545}"/>
            </c:ext>
          </c:extLst>
        </c:ser>
        <c:ser>
          <c:idx val="2"/>
          <c:order val="1"/>
          <c:tx>
            <c:strRef>
              <c:f>Data!$C$1</c:f>
              <c:strCache>
                <c:ptCount val="1"/>
                <c:pt idx="0">
                  <c:v>2016</c:v>
                </c:pt>
              </c:strCache>
            </c:strRef>
          </c:tx>
          <c:spPr>
            <a:solidFill>
              <a:srgbClr val="99CC33"/>
            </a:solidFill>
            <a:ln>
              <a:solidFill>
                <a:srgbClr val="000000"/>
              </a:solidFill>
            </a:ln>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74-44A4-9924-461CF0433947}"/>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74-44A4-9924-461CF0433947}"/>
                </c:ext>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Data!$C$2:$C$6</c:f>
              <c:numCache>
                <c:formatCode>General</c:formatCode>
                <c:ptCount val="5"/>
                <c:pt idx="0" formatCode="0">
                  <c:v>83</c:v>
                </c:pt>
                <c:pt idx="2" formatCode="0">
                  <c:v>82</c:v>
                </c:pt>
                <c:pt idx="3">
                  <c:v>83</c:v>
                </c:pt>
                <c:pt idx="4" formatCode="0">
                  <c:v>84</c:v>
                </c:pt>
              </c:numCache>
            </c:numRef>
          </c:val>
          <c:extLst>
            <c:ext xmlns:c16="http://schemas.microsoft.com/office/drawing/2014/chart" uri="{C3380CC4-5D6E-409C-BE32-E72D297353CC}">
              <c16:uniqueId val="{00000001-2E62-4361-A67E-ED46998FA545}"/>
            </c:ext>
          </c:extLst>
        </c:ser>
        <c:ser>
          <c:idx val="3"/>
          <c:order val="2"/>
          <c:tx>
            <c:strRef>
              <c:f>Data!$D$1</c:f>
              <c:strCache>
                <c:ptCount val="1"/>
                <c:pt idx="0">
                  <c:v>2015</c:v>
                </c:pt>
              </c:strCache>
            </c:strRef>
          </c:tx>
          <c:spPr>
            <a:solidFill>
              <a:srgbClr val="4D4D4D"/>
            </a:solidFill>
            <a:ln>
              <a:solidFill>
                <a:srgbClr val="000000"/>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3374-44A4-9924-461CF0433947}"/>
                </c:ext>
              </c:extLst>
            </c:dLbl>
            <c:dLbl>
              <c:idx val="4"/>
              <c:delete val="1"/>
              <c:extLst>
                <c:ext xmlns:c15="http://schemas.microsoft.com/office/drawing/2012/chart" uri="{CE6537A1-D6FC-4f65-9D91-7224C49458BB}"/>
                <c:ext xmlns:c16="http://schemas.microsoft.com/office/drawing/2014/chart" uri="{C3380CC4-5D6E-409C-BE32-E72D297353CC}">
                  <c16:uniqueId val="{00000004-3374-44A4-9924-461CF0433947}"/>
                </c:ext>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Data!$D$2:$D$6</c:f>
              <c:numCache>
                <c:formatCode>General</c:formatCode>
                <c:ptCount val="5"/>
                <c:pt idx="0" formatCode="0">
                  <c:v>82</c:v>
                </c:pt>
                <c:pt idx="2" formatCode="0">
                  <c:v>82</c:v>
                </c:pt>
                <c:pt idx="3">
                  <c:v>0</c:v>
                </c:pt>
                <c:pt idx="4">
                  <c:v>0</c:v>
                </c:pt>
              </c:numCache>
            </c:numRef>
          </c:val>
          <c:extLst>
            <c:ext xmlns:c16="http://schemas.microsoft.com/office/drawing/2014/chart" uri="{C3380CC4-5D6E-409C-BE32-E72D297353CC}">
              <c16:uniqueId val="{00000002-2E62-4361-A67E-ED46998FA545}"/>
            </c:ext>
          </c:extLst>
        </c:ser>
        <c:ser>
          <c:idx val="4"/>
          <c:order val="3"/>
          <c:tx>
            <c:strRef>
              <c:f>Data!$E$1</c:f>
              <c:strCache>
                <c:ptCount val="1"/>
                <c:pt idx="0">
                  <c:v>2014</c:v>
                </c:pt>
              </c:strCache>
            </c:strRef>
          </c:tx>
          <c:spPr>
            <a:solidFill>
              <a:srgbClr val="FF8000"/>
            </a:solidFill>
            <a:ln>
              <a:solidFill>
                <a:srgbClr val="000000"/>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3374-44A4-9924-461CF0433947}"/>
                </c:ext>
              </c:extLst>
            </c:dLbl>
            <c:dLbl>
              <c:idx val="4"/>
              <c:delete val="1"/>
              <c:extLst>
                <c:ext xmlns:c15="http://schemas.microsoft.com/office/drawing/2012/chart" uri="{CE6537A1-D6FC-4f65-9D91-7224C49458BB}"/>
                <c:ext xmlns:c16="http://schemas.microsoft.com/office/drawing/2014/chart" uri="{C3380CC4-5D6E-409C-BE32-E72D297353CC}">
                  <c16:uniqueId val="{00000005-3374-44A4-9924-461CF0433947}"/>
                </c:ext>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Data!$A$2:$A$6</c:f>
              <c:strCache>
                <c:ptCount val="5"/>
                <c:pt idx="0">
                  <c:v>Product Quality</c:v>
                </c:pt>
                <c:pt idx="2">
                  <c:v>Ease of using the data product
in the delivered format</c:v>
                </c:pt>
                <c:pt idx="3">
                  <c:v>How well data product matched intended order</c:v>
                </c:pt>
                <c:pt idx="4">
                  <c:v>How data products helped accomplish intended goals</c:v>
                </c:pt>
              </c:strCache>
            </c:strRef>
          </c:cat>
          <c:val>
            <c:numRef>
              <c:f>Data!$E$2:$E$6</c:f>
              <c:numCache>
                <c:formatCode>General</c:formatCode>
                <c:ptCount val="5"/>
                <c:pt idx="0" formatCode="0">
                  <c:v>82</c:v>
                </c:pt>
                <c:pt idx="2" formatCode="0">
                  <c:v>82</c:v>
                </c:pt>
                <c:pt idx="3">
                  <c:v>0</c:v>
                </c:pt>
                <c:pt idx="4">
                  <c:v>0</c:v>
                </c:pt>
              </c:numCache>
            </c:numRef>
          </c:val>
          <c:extLst>
            <c:ext xmlns:c16="http://schemas.microsoft.com/office/drawing/2014/chart" uri="{C3380CC4-5D6E-409C-BE32-E72D297353CC}">
              <c16:uniqueId val="{00000003-2E62-4361-A67E-ED46998FA545}"/>
            </c:ext>
          </c:extLst>
        </c:ser>
        <c:dLbls>
          <c:showLegendKey val="0"/>
          <c:showVal val="0"/>
          <c:showCatName val="0"/>
          <c:showSerName val="0"/>
          <c:showPercent val="0"/>
          <c:showBubbleSize val="0"/>
        </c:dLbls>
        <c:gapWidth val="85"/>
        <c:axId val="85097088"/>
        <c:axId val="89330048"/>
      </c:barChart>
      <c:catAx>
        <c:axId val="8509708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9330048"/>
        <c:crosses val="autoZero"/>
        <c:auto val="1"/>
        <c:lblAlgn val="ctr"/>
        <c:lblOffset val="100"/>
        <c:noMultiLvlLbl val="0"/>
      </c:catAx>
      <c:valAx>
        <c:axId val="89330048"/>
        <c:scaling>
          <c:orientation val="minMax"/>
          <c:max val="110"/>
          <c:min val="0"/>
        </c:scaling>
        <c:delete val="1"/>
        <c:axPos val="b"/>
        <c:numFmt formatCode="General" sourceLinked="1"/>
        <c:majorTickMark val="none"/>
        <c:minorTickMark val="none"/>
        <c:tickLblPos val="none"/>
        <c:crossAx val="85097088"/>
        <c:crosses val="max"/>
        <c:crossBetween val="between"/>
        <c:majorUnit val="100"/>
      </c:valAx>
      <c:spPr>
        <a:noFill/>
        <a:ln>
          <a:noFill/>
        </a:ln>
      </c:spPr>
    </c:plotArea>
    <c:legend>
      <c:legendPos val="b"/>
      <c:layout>
        <c:manualLayout>
          <c:xMode val="edge"/>
          <c:yMode val="edge"/>
          <c:x val="0.44083257880812016"/>
          <c:y val="0.92378263159022977"/>
          <c:w val="0.37907309284228913"/>
          <c:h val="5.1957975004971797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83</c:v>
                </c:pt>
                <c:pt idx="1">
                  <c:v>83</c:v>
                </c:pt>
                <c:pt idx="2">
                  <c:v>88</c:v>
                </c:pt>
                <c:pt idx="3">
                  <c:v>89</c:v>
                </c:pt>
                <c:pt idx="4">
                  <c:v>87</c:v>
                </c:pt>
                <c:pt idx="5">
                  <c:v>81</c:v>
                </c:pt>
              </c:numCache>
            </c:numRef>
          </c:val>
          <c:extLst>
            <c:ext xmlns:c16="http://schemas.microsoft.com/office/drawing/2014/chart" uri="{C3380CC4-5D6E-409C-BE32-E72D297353CC}">
              <c16:uniqueId val="{00000000-9E3A-4DF8-BF2F-9289476C14C9}"/>
            </c:ext>
          </c:extLst>
        </c:ser>
        <c:ser>
          <c:idx val="2"/>
          <c:order val="1"/>
          <c:tx>
            <c:strRef>
              <c:f>Data!$I$1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81</c:v>
                </c:pt>
                <c:pt idx="1">
                  <c:v>82</c:v>
                </c:pt>
                <c:pt idx="2">
                  <c:v>87</c:v>
                </c:pt>
                <c:pt idx="3">
                  <c:v>85</c:v>
                </c:pt>
                <c:pt idx="4">
                  <c:v>86</c:v>
                </c:pt>
                <c:pt idx="5">
                  <c:v>81</c:v>
                </c:pt>
              </c:numCache>
            </c:numRef>
          </c:val>
          <c:extLst>
            <c:ext xmlns:c16="http://schemas.microsoft.com/office/drawing/2014/chart" uri="{C3380CC4-5D6E-409C-BE32-E72D297353CC}">
              <c16:uniqueId val="{00000001-9E3A-4DF8-BF2F-9289476C14C9}"/>
            </c:ext>
          </c:extLst>
        </c:ser>
        <c:ser>
          <c:idx val="3"/>
          <c:order val="2"/>
          <c:tx>
            <c:strRef>
              <c:f>Data!$J$1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77</c:v>
                </c:pt>
                <c:pt idx="1">
                  <c:v>76</c:v>
                </c:pt>
                <c:pt idx="2">
                  <c:v>77</c:v>
                </c:pt>
                <c:pt idx="3">
                  <c:v>84</c:v>
                </c:pt>
                <c:pt idx="4">
                  <c:v>84</c:v>
                </c:pt>
                <c:pt idx="5">
                  <c:v>83</c:v>
                </c:pt>
              </c:numCache>
            </c:numRef>
          </c:val>
          <c:extLst>
            <c:ext xmlns:c16="http://schemas.microsoft.com/office/drawing/2014/chart" uri="{C3380CC4-5D6E-409C-BE32-E72D297353CC}">
              <c16:uniqueId val="{00000002-9E3A-4DF8-BF2F-9289476C14C9}"/>
            </c:ext>
          </c:extLst>
        </c:ser>
        <c:ser>
          <c:idx val="4"/>
          <c:order val="3"/>
          <c:tx>
            <c:strRef>
              <c:f>Data!$K$1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83</c:v>
                </c:pt>
                <c:pt idx="1">
                  <c:v>77</c:v>
                </c:pt>
                <c:pt idx="2">
                  <c:v>81</c:v>
                </c:pt>
                <c:pt idx="3">
                  <c:v>80</c:v>
                </c:pt>
                <c:pt idx="4">
                  <c:v>85</c:v>
                </c:pt>
                <c:pt idx="5">
                  <c:v>83</c:v>
                </c:pt>
              </c:numCache>
            </c:numRef>
          </c:val>
          <c:extLst>
            <c:ext xmlns:c16="http://schemas.microsoft.com/office/drawing/2014/chart" uri="{C3380CC4-5D6E-409C-BE32-E72D297353CC}">
              <c16:uniqueId val="{00000003-9E3A-4DF8-BF2F-9289476C14C9}"/>
            </c:ext>
          </c:extLst>
        </c:ser>
        <c:dLbls>
          <c:showLegendKey val="0"/>
          <c:showVal val="0"/>
          <c:showCatName val="0"/>
          <c:showSerName val="0"/>
          <c:showPercent val="0"/>
          <c:showBubbleSize val="0"/>
        </c:dLbls>
        <c:gapWidth val="85"/>
        <c:axId val="85000192"/>
        <c:axId val="85001728"/>
      </c:barChart>
      <c:catAx>
        <c:axId val="85000192"/>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85001728"/>
        <c:crosses val="autoZero"/>
        <c:auto val="1"/>
        <c:lblAlgn val="ctr"/>
        <c:lblOffset val="100"/>
        <c:noMultiLvlLbl val="0"/>
      </c:catAx>
      <c:valAx>
        <c:axId val="85001728"/>
        <c:scaling>
          <c:orientation val="minMax"/>
          <c:max val="110"/>
          <c:min val="0"/>
        </c:scaling>
        <c:delete val="1"/>
        <c:axPos val="b"/>
        <c:numFmt formatCode="General" sourceLinked="1"/>
        <c:majorTickMark val="none"/>
        <c:minorTickMark val="none"/>
        <c:tickLblPos val="none"/>
        <c:crossAx val="85000192"/>
        <c:crosses val="max"/>
        <c:crossBetween val="between"/>
        <c:majorUnit val="100"/>
      </c:valAx>
      <c:spPr>
        <a:noFill/>
        <a:ln>
          <a:noFill/>
        </a:ln>
      </c:spPr>
    </c:plotArea>
    <c:legend>
      <c:legendPos val="b"/>
      <c:layout>
        <c:manualLayout>
          <c:xMode val="edge"/>
          <c:yMode val="edge"/>
          <c:x val="0.17106139460802144"/>
          <c:y val="0.95179830914854868"/>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53"/>
          <c:y val="2.7506806310144072E-2"/>
          <c:w val="0.53492380247689508"/>
          <c:h val="0.8842816027509165"/>
        </c:manualLayout>
      </c:layout>
      <c:barChart>
        <c:barDir val="bar"/>
        <c:grouping val="clustered"/>
        <c:varyColors val="0"/>
        <c:ser>
          <c:idx val="1"/>
          <c:order val="0"/>
          <c:tx>
            <c:strRef>
              <c:f>Data!$B$1</c:f>
              <c:strCache>
                <c:ptCount val="1"/>
                <c:pt idx="0">
                  <c:v>2017</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84</c:v>
                </c:pt>
                <c:pt idx="1">
                  <c:v>86</c:v>
                </c:pt>
                <c:pt idx="2">
                  <c:v>89</c:v>
                </c:pt>
                <c:pt idx="3">
                  <c:v>84</c:v>
                </c:pt>
                <c:pt idx="4">
                  <c:v>80</c:v>
                </c:pt>
                <c:pt idx="5">
                  <c:v>86</c:v>
                </c:pt>
              </c:numCache>
            </c:numRef>
          </c:val>
          <c:extLst>
            <c:ext xmlns:c16="http://schemas.microsoft.com/office/drawing/2014/chart" uri="{C3380CC4-5D6E-409C-BE32-E72D297353CC}">
              <c16:uniqueId val="{00000000-A59D-4958-84C3-1E5417F91C94}"/>
            </c:ext>
          </c:extLst>
        </c:ser>
        <c:ser>
          <c:idx val="2"/>
          <c:order val="1"/>
          <c:tx>
            <c:strRef>
              <c:f>Data!$C$1</c:f>
              <c:strCache>
                <c:ptCount val="1"/>
                <c:pt idx="0">
                  <c:v>2016</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81</c:v>
                </c:pt>
                <c:pt idx="1">
                  <c:v>84</c:v>
                </c:pt>
                <c:pt idx="2">
                  <c:v>85</c:v>
                </c:pt>
                <c:pt idx="3">
                  <c:v>82</c:v>
                </c:pt>
                <c:pt idx="4">
                  <c:v>83</c:v>
                </c:pt>
                <c:pt idx="5">
                  <c:v>84</c:v>
                </c:pt>
              </c:numCache>
            </c:numRef>
          </c:val>
          <c:extLst>
            <c:ext xmlns:c16="http://schemas.microsoft.com/office/drawing/2014/chart" uri="{C3380CC4-5D6E-409C-BE32-E72D297353CC}">
              <c16:uniqueId val="{00000001-A59D-4958-84C3-1E5417F91C94}"/>
            </c:ext>
          </c:extLst>
        </c:ser>
        <c:ser>
          <c:idx val="3"/>
          <c:order val="2"/>
          <c:tx>
            <c:strRef>
              <c:f>Data!$D$1</c:f>
              <c:strCache>
                <c:ptCount val="1"/>
                <c:pt idx="0">
                  <c:v>2015</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82</c:v>
                </c:pt>
                <c:pt idx="1">
                  <c:v>84</c:v>
                </c:pt>
                <c:pt idx="2">
                  <c:v>89</c:v>
                </c:pt>
                <c:pt idx="3">
                  <c:v>82</c:v>
                </c:pt>
                <c:pt idx="4">
                  <c:v>80</c:v>
                </c:pt>
                <c:pt idx="5">
                  <c:v>85</c:v>
                </c:pt>
              </c:numCache>
            </c:numRef>
          </c:val>
          <c:extLst>
            <c:ext xmlns:c16="http://schemas.microsoft.com/office/drawing/2014/chart" uri="{C3380CC4-5D6E-409C-BE32-E72D297353CC}">
              <c16:uniqueId val="{00000002-A59D-4958-84C3-1E5417F91C94}"/>
            </c:ext>
          </c:extLst>
        </c:ser>
        <c:ser>
          <c:idx val="4"/>
          <c:order val="3"/>
          <c:tx>
            <c:strRef>
              <c:f>Data!$E$1</c:f>
              <c:strCache>
                <c:ptCount val="1"/>
                <c:pt idx="0">
                  <c:v>2014</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81</c:v>
                </c:pt>
                <c:pt idx="1">
                  <c:v>79</c:v>
                </c:pt>
                <c:pt idx="2">
                  <c:v>88</c:v>
                </c:pt>
                <c:pt idx="3">
                  <c:v>79</c:v>
                </c:pt>
                <c:pt idx="4">
                  <c:v>83</c:v>
                </c:pt>
                <c:pt idx="5">
                  <c:v>83</c:v>
                </c:pt>
              </c:numCache>
            </c:numRef>
          </c:val>
          <c:extLst>
            <c:ext xmlns:c16="http://schemas.microsoft.com/office/drawing/2014/chart" uri="{C3380CC4-5D6E-409C-BE32-E72D297353CC}">
              <c16:uniqueId val="{00000003-A59D-4958-84C3-1E5417F91C94}"/>
            </c:ext>
          </c:extLst>
        </c:ser>
        <c:dLbls>
          <c:showLegendKey val="0"/>
          <c:showVal val="0"/>
          <c:showCatName val="0"/>
          <c:showSerName val="0"/>
          <c:showPercent val="0"/>
          <c:showBubbleSize val="0"/>
        </c:dLbls>
        <c:gapWidth val="85"/>
        <c:axId val="85050496"/>
        <c:axId val="85052032"/>
      </c:barChart>
      <c:catAx>
        <c:axId val="85050496"/>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5052032"/>
        <c:crosses val="autoZero"/>
        <c:auto val="1"/>
        <c:lblAlgn val="ctr"/>
        <c:lblOffset val="100"/>
        <c:noMultiLvlLbl val="0"/>
      </c:catAx>
      <c:valAx>
        <c:axId val="85052032"/>
        <c:scaling>
          <c:orientation val="minMax"/>
          <c:max val="110"/>
          <c:min val="0"/>
        </c:scaling>
        <c:delete val="1"/>
        <c:axPos val="b"/>
        <c:numFmt formatCode="General" sourceLinked="1"/>
        <c:majorTickMark val="none"/>
        <c:minorTickMark val="none"/>
        <c:tickLblPos val="none"/>
        <c:crossAx val="85050496"/>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sz="quarter"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BB2AB392-C8F4-44F7-BE5D-17293173C05B}" type="datetimeFigureOut">
              <a:rPr lang="it-IT"/>
              <a:pPr>
                <a:defRPr/>
              </a:pPr>
              <a:t>20/11/2017</a:t>
            </a:fld>
            <a:endParaRPr lang="it-IT"/>
          </a:p>
        </p:txBody>
      </p:sp>
      <p:sp>
        <p:nvSpPr>
          <p:cNvPr id="4" name="Footer Placeholder 3"/>
          <p:cNvSpPr>
            <a:spLocks noGrp="1"/>
          </p:cNvSpPr>
          <p:nvPr>
            <p:ph type="ftr" sz="quarter" idx="2"/>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5E1AE230-9A99-4BEA-9E87-1EC9577A9246}" type="slidenum">
              <a:rPr lang="it-IT"/>
              <a:pPr>
                <a:defRPr/>
              </a:pPr>
              <a:t>‹#›</a:t>
            </a:fld>
            <a:endParaRPr lang="it-IT"/>
          </a:p>
        </p:txBody>
      </p:sp>
    </p:spTree>
    <p:extLst>
      <p:ext uri="{BB962C8B-B14F-4D97-AF65-F5344CB8AC3E}">
        <p14:creationId xmlns:p14="http://schemas.microsoft.com/office/powerpoint/2010/main" val="3721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ACFB751F-DE9B-4EBA-A310-4A8668602C1D}" type="datetimeFigureOut">
              <a:rPr lang="it-IT"/>
              <a:pPr>
                <a:defRPr/>
              </a:pPr>
              <a:t>20/11/2017</a:t>
            </a:fld>
            <a:endParaRPr lang="it-I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pPr lvl="0"/>
            <a:endParaRPr lang="it-IT"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5" rIns="93167"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p:cNvSpPr>
            <a:spLocks noGrp="1"/>
          </p:cNvSpPr>
          <p:nvPr>
            <p:ph type="ftr" sz="quarter" idx="4"/>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DA33AB61-1351-4532-9CFF-438067BC03EB}" type="slidenum">
              <a:rPr lang="it-IT"/>
              <a:pPr>
                <a:defRPr/>
              </a:pPr>
              <a:t>‹#›</a:t>
            </a:fld>
            <a:endParaRPr lang="it-IT"/>
          </a:p>
        </p:txBody>
      </p:sp>
    </p:spTree>
    <p:extLst>
      <p:ext uri="{BB962C8B-B14F-4D97-AF65-F5344CB8AC3E}">
        <p14:creationId xmlns:p14="http://schemas.microsoft.com/office/powerpoint/2010/main" val="3679594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3972" name="Slide Number Placeholder 3"/>
          <p:cNvSpPr>
            <a:spLocks noGrp="1"/>
          </p:cNvSpPr>
          <p:nvPr>
            <p:ph type="sldNum" sz="quarter" idx="5"/>
          </p:nvPr>
        </p:nvSpPr>
        <p:spPr/>
        <p:txBody>
          <a:bodyPr/>
          <a:lstStyle/>
          <a:p>
            <a:pPr defTabSz="920165">
              <a:defRPr/>
            </a:pPr>
            <a:fld id="{E1B128E1-A2DC-4F52-86B2-12BBF2775BDC}" type="slidenum">
              <a:rPr lang="en-US" smtClean="0">
                <a:ea typeface="ＭＳ Ｐゴシック" charset="-128"/>
              </a:rPr>
              <a:pPr defTabSz="920165">
                <a:defRPr/>
              </a:pPr>
              <a:t>14</a:t>
            </a:fld>
            <a:endParaRPr lang="en-US" dirty="0">
              <a:ea typeface="ＭＳ Ｐゴシック" charset="-128"/>
            </a:endParaRPr>
          </a:p>
        </p:txBody>
      </p:sp>
    </p:spTree>
    <p:extLst>
      <p:ext uri="{BB962C8B-B14F-4D97-AF65-F5344CB8AC3E}">
        <p14:creationId xmlns:p14="http://schemas.microsoft.com/office/powerpoint/2010/main" val="184981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33AB61-1351-4532-9CFF-438067BC03EB}" type="slidenum">
              <a:rPr lang="it-IT" smtClean="0"/>
              <a:pPr>
                <a:defRPr/>
              </a:pPr>
              <a:t>20</a:t>
            </a:fld>
            <a:endParaRPr lang="it-IT"/>
          </a:p>
        </p:txBody>
      </p:sp>
    </p:spTree>
    <p:extLst>
      <p:ext uri="{BB962C8B-B14F-4D97-AF65-F5344CB8AC3E}">
        <p14:creationId xmlns:p14="http://schemas.microsoft.com/office/powerpoint/2010/main" val="17098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5130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kstallard@cfigroup.com" TargetMode="External"/><Relationship Id="rId2" Type="http://schemas.openxmlformats.org/officeDocument/2006/relationships/hyperlink" Target="http://www.cfigroup.com/" TargetMode="External"/><Relationship Id="rId1" Type="http://schemas.openxmlformats.org/officeDocument/2006/relationships/slideMaster" Target="../slideMasters/slideMaster1.xml"/><Relationship Id="rId5" Type="http://schemas.openxmlformats.org/officeDocument/2006/relationships/hyperlink" Target="mailto:Rafael_williams@ios.doi.gov" TargetMode="External"/><Relationship Id="rId4" Type="http://schemas.openxmlformats.org/officeDocument/2006/relationships/hyperlink" Target="mailto:mensman@cfigroup.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uzzle.jpg"/>
          <p:cNvPicPr>
            <a:picLocks noChangeAspect="1"/>
          </p:cNvPicPr>
          <p:nvPr userDrawn="1"/>
        </p:nvPicPr>
        <p:blipFill>
          <a:blip r:embed="rId2" cstate="print"/>
          <a:stretch>
            <a:fillRect/>
          </a:stretch>
        </p:blipFill>
        <p:spPr>
          <a:xfrm>
            <a:off x="0" y="458410"/>
            <a:ext cx="9144000" cy="2360990"/>
          </a:xfrm>
          <a:prstGeom prst="rect">
            <a:avLst/>
          </a:prstGeom>
        </p:spPr>
      </p:pic>
      <p:sp>
        <p:nvSpPr>
          <p:cNvPr id="14" name="Text Placeholder 13"/>
          <p:cNvSpPr>
            <a:spLocks noGrp="1"/>
          </p:cNvSpPr>
          <p:nvPr>
            <p:ph type="body" sz="quarter" idx="15"/>
          </p:nvPr>
        </p:nvSpPr>
        <p:spPr>
          <a:xfrm>
            <a:off x="1888436" y="3643317"/>
            <a:ext cx="5357282" cy="1285876"/>
          </a:xfrm>
          <a:prstGeom prst="rect">
            <a:avLst/>
          </a:prstGeom>
        </p:spPr>
        <p:txBody>
          <a:bodyPr/>
          <a:lstStyle>
            <a:lvl1pPr algn="ctr">
              <a:lnSpc>
                <a:spcPct val="100000"/>
              </a:lnSpc>
              <a:buFontTx/>
              <a:buNone/>
              <a:defRPr sz="2800" b="1" baseline="0">
                <a:solidFill>
                  <a:schemeClr val="bg2"/>
                </a:solidFill>
                <a:latin typeface="+mj-lt"/>
                <a:cs typeface="Calibri" pitchFamily="34" charset="0"/>
              </a:defRPr>
            </a:lvl1pPr>
            <a:lvl2pPr algn="ctr">
              <a:lnSpc>
                <a:spcPct val="100000"/>
              </a:lnSpc>
              <a:buFontTx/>
              <a:buNone/>
              <a:defRPr sz="2000" b="1">
                <a:solidFill>
                  <a:schemeClr val="tx1"/>
                </a:solidFill>
                <a:latin typeface="Arial" pitchFamily="34" charset="0"/>
                <a:cs typeface="Arial" pitchFamily="34" charset="0"/>
              </a:defRPr>
            </a:lvl2pPr>
            <a:lvl3pPr marL="0" indent="0" algn="ctr">
              <a:lnSpc>
                <a:spcPct val="100000"/>
              </a:lnSpc>
              <a:buFontTx/>
              <a:buNone/>
              <a:defRPr sz="2000">
                <a:latin typeface="Arial" pitchFamily="34" charset="0"/>
                <a:cs typeface="Arial" pitchFamily="34" charset="0"/>
              </a:defRPr>
            </a:lvl3pPr>
            <a:lvl4pPr>
              <a:buFontTx/>
              <a:buNone/>
              <a:defRPr/>
            </a:lvl4pPr>
            <a:lvl5pPr>
              <a:buFontTx/>
              <a:buNone/>
              <a:defRPr/>
            </a:lvl5pPr>
          </a:lstStyle>
          <a:p>
            <a:pPr lvl="0"/>
            <a:r>
              <a:rPr lang="en-US"/>
              <a:t>Click to edit Master text styles</a:t>
            </a:r>
          </a:p>
        </p:txBody>
      </p:sp>
      <p:sp>
        <p:nvSpPr>
          <p:cNvPr id="16" name="Text Placeholder 15"/>
          <p:cNvSpPr>
            <a:spLocks noGrp="1"/>
          </p:cNvSpPr>
          <p:nvPr>
            <p:ph type="body" sz="quarter" idx="16"/>
          </p:nvPr>
        </p:nvSpPr>
        <p:spPr>
          <a:xfrm>
            <a:off x="2723994" y="5257802"/>
            <a:ext cx="3827960" cy="908049"/>
          </a:xfrm>
          <a:prstGeom prst="rect">
            <a:avLst/>
          </a:prstGeom>
        </p:spPr>
        <p:txBody>
          <a:bodyPr>
            <a:noAutofit/>
          </a:bodyPr>
          <a:lstStyle>
            <a:lvl1pPr marL="342900" marR="0" indent="-342900" algn="ctr" defTabSz="914400" rtl="0" eaLnBrk="1" fontAlgn="auto" latinLnBrk="0" hangingPunct="1">
              <a:lnSpc>
                <a:spcPct val="100000"/>
              </a:lnSpc>
              <a:spcBef>
                <a:spcPts val="0"/>
              </a:spcBef>
              <a:spcAft>
                <a:spcPts val="0"/>
              </a:spcAft>
              <a:buClrTx/>
              <a:buSzTx/>
              <a:buFontTx/>
              <a:buNone/>
              <a:tabLst/>
              <a:defRPr sz="1800" b="0" i="0" baseline="0">
                <a:solidFill>
                  <a:schemeClr val="tx1"/>
                </a:solidFill>
                <a:latin typeface="Arial" pitchFamily="34" charset="0"/>
                <a:cs typeface="Arial" pitchFamily="34" charset="0"/>
              </a:defRPr>
            </a:lvl1pPr>
            <a:lvl2pPr>
              <a:defRPr sz="1000" i="1">
                <a:latin typeface="Arial" pitchFamily="34" charset="0"/>
                <a:cs typeface="Arial" pitchFamily="34" charset="0"/>
              </a:defRPr>
            </a:lvl2pPr>
            <a:lvl3pPr>
              <a:defRPr sz="1000" i="1">
                <a:latin typeface="Arial" pitchFamily="34" charset="0"/>
                <a:cs typeface="Arial" pitchFamily="34" charset="0"/>
              </a:defRPr>
            </a:lvl3pPr>
            <a:lvl4pPr>
              <a:defRPr sz="1000" i="1">
                <a:latin typeface="Arial" pitchFamily="34" charset="0"/>
                <a:cs typeface="Arial" pitchFamily="34" charset="0"/>
              </a:defRPr>
            </a:lvl4pPr>
            <a:lvl5pPr>
              <a:defRPr sz="1000" i="1">
                <a:latin typeface="Arial" pitchFamily="34" charset="0"/>
                <a:cs typeface="Arial" pitchFamily="34" charset="0"/>
              </a:defRPr>
            </a:lvl5pPr>
          </a:lstStyle>
          <a:p>
            <a:pPr lvl="0"/>
            <a:r>
              <a:rPr lang="en-US"/>
              <a:t>Click to edit Master text styles</a:t>
            </a:r>
          </a:p>
        </p:txBody>
      </p:sp>
      <p:sp>
        <p:nvSpPr>
          <p:cNvPr id="11" name="Rectangle 10"/>
          <p:cNvSpPr/>
          <p:nvPr userDrawn="1"/>
        </p:nvSpPr>
        <p:spPr>
          <a:xfrm>
            <a:off x="0" y="0"/>
            <a:ext cx="9144000" cy="457200"/>
          </a:xfrm>
          <a:prstGeom prst="rect">
            <a:avLst/>
          </a:prstGeom>
          <a:solidFill>
            <a:schemeClr val="bg2"/>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Connector 14"/>
          <p:cNvCxnSpPr/>
          <p:nvPr userDrawn="1"/>
        </p:nvCxnSpPr>
        <p:spPr>
          <a:xfrm>
            <a:off x="-8164" y="2819400"/>
            <a:ext cx="915314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descr="Logo_CFI_blue-1inch.gif"/>
          <p:cNvPicPr>
            <a:picLocks noChangeAspect="1"/>
          </p:cNvPicPr>
          <p:nvPr userDrawn="1"/>
        </p:nvPicPr>
        <p:blipFill>
          <a:blip r:embed="rId3" cstate="print"/>
          <a:stretch>
            <a:fillRect/>
          </a:stretch>
        </p:blipFill>
        <p:spPr>
          <a:xfrm>
            <a:off x="228600" y="2280920"/>
            <a:ext cx="1524000" cy="3860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Divider 1">
    <p:spTree>
      <p:nvGrpSpPr>
        <p:cNvPr id="1" name=""/>
        <p:cNvGrpSpPr/>
        <p:nvPr/>
      </p:nvGrpSpPr>
      <p:grpSpPr>
        <a:xfrm>
          <a:off x="0" y="0"/>
          <a:ext cx="0" cy="0"/>
          <a:chOff x="0" y="0"/>
          <a:chExt cx="0" cy="0"/>
        </a:xfrm>
      </p:grpSpPr>
      <p:sp>
        <p:nvSpPr>
          <p:cNvPr id="6" name="Rectangle 5"/>
          <p:cNvSpPr/>
          <p:nvPr userDrawn="1"/>
        </p:nvSpPr>
        <p:spPr>
          <a:xfrm>
            <a:off x="0" y="0"/>
            <a:ext cx="6248400" cy="6858000"/>
          </a:xfrm>
          <a:prstGeom prst="rect">
            <a:avLst/>
          </a:prstGeom>
          <a:solidFill>
            <a:srgbClr val="2F58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egnaposto testo 5"/>
          <p:cNvSpPr>
            <a:spLocks noGrp="1"/>
          </p:cNvSpPr>
          <p:nvPr>
            <p:ph type="body" sz="quarter" idx="10"/>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sp>
        <p:nvSpPr>
          <p:cNvPr id="7" name="Rectangle 6"/>
          <p:cNvSpPr/>
          <p:nvPr userDrawn="1"/>
        </p:nvSpPr>
        <p:spPr>
          <a:xfrm>
            <a:off x="61722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sp>
        <p:nvSpPr>
          <p:cNvPr id="9" name="Segnaposto testo 5"/>
          <p:cNvSpPr>
            <a:spLocks noGrp="1"/>
          </p:cNvSpPr>
          <p:nvPr>
            <p:ph type="body" sz="quarter" idx="11"/>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pic>
        <p:nvPicPr>
          <p:cNvPr id="2050" name="Picture 2"/>
          <p:cNvPicPr>
            <a:picLocks noChangeAspect="1" noChangeArrowheads="1"/>
          </p:cNvPicPr>
          <p:nvPr userDrawn="1"/>
        </p:nvPicPr>
        <p:blipFill>
          <a:blip r:embed="rId2" cstate="print"/>
          <a:srcRect/>
          <a:stretch>
            <a:fillRect/>
          </a:stretch>
        </p:blipFill>
        <p:spPr bwMode="auto">
          <a:xfrm>
            <a:off x="0" y="0"/>
            <a:ext cx="6324600" cy="6858000"/>
          </a:xfrm>
          <a:prstGeom prst="rect">
            <a:avLst/>
          </a:prstGeom>
          <a:noFill/>
          <a:ln w="9525">
            <a:noFill/>
            <a:miter lim="800000"/>
            <a:headEnd/>
            <a:tailEnd/>
          </a:ln>
        </p:spPr>
      </p:pic>
      <p:sp>
        <p:nvSpPr>
          <p:cNvPr id="7" name="Rectangle 6"/>
          <p:cNvSpPr/>
          <p:nvPr userDrawn="1"/>
        </p:nvSpPr>
        <p:spPr>
          <a:xfrm>
            <a:off x="62484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166813"/>
            <a:ext cx="40767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9463" y="1166813"/>
            <a:ext cx="40782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asellaDiTesto 13">
            <a:extLst>
              <a:ext uri="{FF2B5EF4-FFF2-40B4-BE49-F238E27FC236}">
                <a16:creationId xmlns:a16="http://schemas.microsoft.com/office/drawing/2014/main" id="{8D5233B0-43AD-4C90-8633-457EF62453A0}"/>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Line 2"/>
          <p:cNvSpPr>
            <a:spLocks noChangeShapeType="1"/>
          </p:cNvSpPr>
          <p:nvPr userDrawn="1"/>
        </p:nvSpPr>
        <p:spPr bwMode="auto">
          <a:xfrm flipV="1">
            <a:off x="1548195" y="1143000"/>
            <a:ext cx="1467" cy="5257800"/>
          </a:xfrm>
          <a:prstGeom prst="line">
            <a:avLst/>
          </a:prstGeom>
          <a:noFill/>
          <a:ln w="12700">
            <a:solidFill>
              <a:srgbClr val="99CC3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1" name="Text Placeholder 10"/>
          <p:cNvSpPr>
            <a:spLocks noGrp="1"/>
          </p:cNvSpPr>
          <p:nvPr>
            <p:ph type="body" sz="quarter" idx="11"/>
          </p:nvPr>
        </p:nvSpPr>
        <p:spPr>
          <a:xfrm>
            <a:off x="1703598" y="1051191"/>
            <a:ext cx="7024036" cy="5000625"/>
          </a:xfrm>
          <a:prstGeom prst="rect">
            <a:avLst/>
          </a:prstGeom>
        </p:spPr>
        <p:txBody>
          <a:bodyPr/>
          <a:lstStyle>
            <a:lvl1pPr marL="284163" indent="-284163">
              <a:lnSpc>
                <a:spcPct val="110000"/>
              </a:lnSpc>
              <a:spcBef>
                <a:spcPts val="600"/>
              </a:spcBef>
              <a:buClr>
                <a:srgbClr val="90BE43"/>
              </a:buClr>
              <a:buSzPct val="85000"/>
              <a:buFont typeface="Wingdings 3" pitchFamily="18" charset="2"/>
              <a:buChar char=""/>
              <a:defRPr sz="2400">
                <a:solidFill>
                  <a:schemeClr val="tx1"/>
                </a:solidFill>
              </a:defRPr>
            </a:lvl1pPr>
            <a:lvl2pPr>
              <a:buClr>
                <a:srgbClr val="90BE43"/>
              </a:buClr>
              <a:buSzPct val="80000"/>
              <a:buFont typeface="Wingdings" pitchFamily="2" charset="2"/>
              <a:buChar char="§"/>
              <a:defRPr>
                <a:solidFill>
                  <a:srgbClr val="002C76"/>
                </a:solidFill>
              </a:defRPr>
            </a:lvl2pPr>
            <a:lvl3pPr>
              <a:buClr>
                <a:srgbClr val="90BE43"/>
              </a:buClr>
              <a:buSzPct val="80000"/>
              <a:buFont typeface="Wingdings" pitchFamily="2" charset="2"/>
              <a:buChar char="§"/>
              <a:defRPr lang="en-US" dirty="0" smtClean="0"/>
            </a:lvl3pPr>
            <a:lvl4pPr>
              <a:buClr>
                <a:srgbClr val="90BE43"/>
              </a:buClr>
              <a:buSzPct val="80000"/>
              <a:buFont typeface="Wingdings" pitchFamily="2" charset="2"/>
              <a:buChar char="§"/>
              <a:defRPr lang="en-US" dirty="0" smtClean="0"/>
            </a:lvl4pPr>
            <a:lvl5pPr>
              <a:buClr>
                <a:srgbClr val="90BE43"/>
              </a:buClr>
              <a:buSzPct val="80000"/>
              <a:buFont typeface="Wingdings" pitchFamily="2" charset="2"/>
              <a:buChar char="§"/>
              <a:defRPr lang="it-IT" dirty="0"/>
            </a:lvl5pPr>
          </a:lstStyle>
          <a:p>
            <a:pPr lvl="0"/>
            <a:r>
              <a:rPr lang="en-US"/>
              <a:t>Click to edit Master text styles</a:t>
            </a:r>
          </a:p>
        </p:txBody>
      </p:sp>
      <p:sp>
        <p:nvSpPr>
          <p:cNvPr id="7" name="Titolo 6"/>
          <p:cNvSpPr>
            <a:spLocks noGrp="1"/>
          </p:cNvSpPr>
          <p:nvPr>
            <p:ph type="title" hasCustomPrompt="1"/>
          </p:nvPr>
        </p:nvSpPr>
        <p:spPr>
          <a:xfrm>
            <a:off x="302752" y="984252"/>
            <a:ext cx="1231514" cy="582612"/>
          </a:xfrm>
        </p:spPr>
        <p:txBody>
          <a:bodyPr/>
          <a:lstStyle>
            <a:lvl1pPr algn="r">
              <a:defRPr sz="1400">
                <a:solidFill>
                  <a:srgbClr val="99CC33"/>
                </a:solidFill>
              </a:defRPr>
            </a:lvl1pPr>
          </a:lstStyle>
          <a:p>
            <a:r>
              <a:rPr lang="it-IT" dirty="0"/>
              <a:t>CONTENTS</a:t>
            </a:r>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sp>
        <p:nvSpPr>
          <p:cNvPr id="8" name="CasellaDiTesto 13"/>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10" name="Straight Connector 9"/>
          <p:cNvCxnSpPr/>
          <p:nvPr userDrawn="1"/>
        </p:nvCxnSpPr>
        <p:spPr>
          <a:xfrm>
            <a:off x="1505991" y="3048000"/>
            <a:ext cx="61722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1396539" y="2514600"/>
            <a:ext cx="6400800" cy="2743200"/>
          </a:xfrm>
          <a:ln>
            <a:noFill/>
          </a:ln>
        </p:spPr>
        <p:txBody>
          <a:bodyPr>
            <a:normAutofit/>
          </a:bodyPr>
          <a:lstStyle>
            <a:lvl1pPr>
              <a:defRPr sz="2800" b="1">
                <a:solidFill>
                  <a:schemeClr val="bg2"/>
                </a:solidFill>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 and Sidebar">
    <p:spTree>
      <p:nvGrpSpPr>
        <p:cNvPr id="1" name=""/>
        <p:cNvGrpSpPr/>
        <p:nvPr/>
      </p:nvGrpSpPr>
      <p:grpSpPr>
        <a:xfrm>
          <a:off x="0" y="0"/>
          <a:ext cx="0" cy="0"/>
          <a:chOff x="0" y="0"/>
          <a:chExt cx="0" cy="0"/>
        </a:xfrm>
      </p:grpSpPr>
      <p:sp>
        <p:nvSpPr>
          <p:cNvPr id="14"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6" name="Text Placeholder 14"/>
          <p:cNvSpPr>
            <a:spLocks noGrp="1"/>
          </p:cNvSpPr>
          <p:nvPr>
            <p:ph type="body" sz="quarter" idx="19"/>
          </p:nvPr>
        </p:nvSpPr>
        <p:spPr>
          <a:xfrm>
            <a:off x="6814230" y="1080000"/>
            <a:ext cx="2101169" cy="5076000"/>
          </a:xfrm>
          <a:prstGeom prst="rect">
            <a:avLst/>
          </a:prstGeom>
        </p:spPr>
        <p:txBody>
          <a:bodyPr>
            <a:normAutofit/>
          </a:bodyPr>
          <a:lstStyle>
            <a:lvl1pPr marL="0" indent="0">
              <a:lnSpc>
                <a:spcPct val="110000"/>
              </a:lnSpc>
              <a:spcBef>
                <a:spcPts val="420"/>
              </a:spcBef>
              <a:buFont typeface="Wingdings" pitchFamily="2" charset="2"/>
              <a:buNone/>
              <a:defRPr sz="1400" b="0">
                <a:solidFill>
                  <a:schemeClr val="tx1"/>
                </a:solidFill>
              </a:defRPr>
            </a:lvl1pPr>
          </a:lstStyle>
          <a:p>
            <a:pPr lvl="0"/>
            <a:r>
              <a:rPr lang="en-US"/>
              <a:t>Click to edit Master text styles</a:t>
            </a:r>
          </a:p>
        </p:txBody>
      </p:sp>
      <p:sp>
        <p:nvSpPr>
          <p:cNvPr id="25" name="Rectangle 111"/>
          <p:cNvSpPr>
            <a:spLocks noChangeArrowheads="1"/>
          </p:cNvSpPr>
          <p:nvPr userDrawn="1"/>
        </p:nvSpPr>
        <p:spPr bwMode="auto">
          <a:xfrm>
            <a:off x="950030" y="1084264"/>
            <a:ext cx="1856070" cy="609600"/>
          </a:xfrm>
          <a:prstGeom prst="rect">
            <a:avLst/>
          </a:prstGeom>
          <a:noFill/>
          <a:ln w="9525">
            <a:noFill/>
            <a:prstDash val="sysDot"/>
            <a:miter lim="800000"/>
            <a:headEnd/>
            <a:tailEnd/>
          </a:ln>
        </p:spPr>
        <p:txBody>
          <a:bodyPr wrap="none" lIns="0" tIns="32400" rIns="0" bIns="32400" anchor="ctr"/>
          <a:lstStyle/>
          <a:p>
            <a:pPr algn="ctr" eaLnBrk="0" hangingPunct="0"/>
            <a:endParaRPr lang="it-IT" sz="2400">
              <a:solidFill>
                <a:prstClr val="black"/>
              </a:solidFill>
              <a:cs typeface="Arial" pitchFamily="34" charset="0"/>
            </a:endParaRPr>
          </a:p>
        </p:txBody>
      </p:sp>
      <p:sp>
        <p:nvSpPr>
          <p:cNvPr id="9"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10" name="Straight Connector 9"/>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
        <p:nvSpPr>
          <p:cNvPr id="11" name="CasellaDiTesto 13">
            <a:extLst>
              <a:ext uri="{FF2B5EF4-FFF2-40B4-BE49-F238E27FC236}">
                <a16:creationId xmlns:a16="http://schemas.microsoft.com/office/drawing/2014/main" id="{4CAA1CA6-FD20-4DF3-94C9-F7F9F8A96419}"/>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Segnaposto testo 6"/>
          <p:cNvSpPr>
            <a:spLocks noGrp="1"/>
          </p:cNvSpPr>
          <p:nvPr>
            <p:ph type="body" sz="quarter" idx="18" hasCustomPrompt="1"/>
          </p:nvPr>
        </p:nvSpPr>
        <p:spPr>
          <a:xfrm>
            <a:off x="228600" y="990600"/>
            <a:ext cx="8437345" cy="5175250"/>
          </a:xfrm>
          <a:prstGeom prst="rect">
            <a:avLst/>
          </a:prstGeom>
        </p:spPr>
        <p:txBody>
          <a:bodyPr/>
          <a:lstStyle>
            <a:lvl1pPr marL="346075" indent="-346075">
              <a:lnSpc>
                <a:spcPct val="110000"/>
              </a:lnSpc>
              <a:spcBef>
                <a:spcPts val="420"/>
              </a:spcBef>
              <a:buClr>
                <a:srgbClr val="90BE43"/>
              </a:buClr>
              <a:buSzPct val="85000"/>
              <a:buFont typeface="Wingdings 3" pitchFamily="18" charset="2"/>
              <a:buChar char=""/>
              <a:tabLst/>
              <a:defRPr sz="2400" b="0">
                <a:solidFill>
                  <a:schemeClr val="tx1"/>
                </a:solidFill>
                <a:latin typeface="Arial" pitchFamily="34" charset="0"/>
                <a:cs typeface="Arial" pitchFamily="34" charset="0"/>
              </a:defRPr>
            </a:lvl1pPr>
            <a:lvl2pPr marL="684213" indent="-222250">
              <a:lnSpc>
                <a:spcPct val="110000"/>
              </a:lnSpc>
              <a:spcBef>
                <a:spcPts val="420"/>
              </a:spcBef>
              <a:buClr>
                <a:srgbClr val="90BE43"/>
              </a:buClr>
              <a:buSzPct val="85000"/>
              <a:buFont typeface="Arial" pitchFamily="34" charset="0"/>
              <a:buChar char="&gt;"/>
              <a:tabLst/>
              <a:defRPr sz="2000" b="0">
                <a:solidFill>
                  <a:schemeClr val="tx1"/>
                </a:solidFill>
                <a:latin typeface="Arial" pitchFamily="34" charset="0"/>
                <a:cs typeface="Arial" pitchFamily="34" charset="0"/>
              </a:defRPr>
            </a:lvl2pPr>
            <a:lvl3pPr marL="1030288" indent="-231775">
              <a:lnSpc>
                <a:spcPct val="110000"/>
              </a:lnSpc>
              <a:spcBef>
                <a:spcPts val="420"/>
              </a:spcBef>
              <a:buClr>
                <a:srgbClr val="90BE43"/>
              </a:buClr>
              <a:buFont typeface="Arial" pitchFamily="34" charset="0"/>
              <a:buChar char="•"/>
              <a:tabLst/>
              <a:defRPr sz="1800" b="0">
                <a:solidFill>
                  <a:schemeClr val="tx1"/>
                </a:solidFill>
                <a:latin typeface="Arial" pitchFamily="34" charset="0"/>
                <a:cs typeface="Arial" pitchFamily="34" charset="0"/>
              </a:defRPr>
            </a:lvl3pPr>
            <a:lvl4pPr marL="1260475" indent="-230188">
              <a:lnSpc>
                <a:spcPct val="110000"/>
              </a:lnSpc>
              <a:spcBef>
                <a:spcPts val="420"/>
              </a:spcBef>
              <a:buClr>
                <a:srgbClr val="90BE43"/>
              </a:buClr>
              <a:buSzPct val="85000"/>
              <a:buFont typeface="Arial" pitchFamily="34" charset="0"/>
              <a:buChar char="–"/>
              <a:tabLst/>
              <a:defRPr sz="1600" b="0">
                <a:solidFill>
                  <a:schemeClr val="tx1"/>
                </a:solidFill>
                <a:latin typeface="Arial" pitchFamily="34" charset="0"/>
                <a:cs typeface="Arial" pitchFamily="34" charset="0"/>
              </a:defRPr>
            </a:lvl4pPr>
            <a:lvl5pPr marL="1482725" indent="-222250">
              <a:lnSpc>
                <a:spcPct val="110000"/>
              </a:lnSpc>
              <a:spcBef>
                <a:spcPts val="420"/>
              </a:spcBef>
              <a:buClr>
                <a:srgbClr val="90BE43"/>
              </a:buClr>
              <a:buSzPct val="120000"/>
              <a:buFont typeface="Arial" pitchFamily="34" charset="0"/>
              <a:buChar char="∙"/>
              <a:tabLst/>
              <a:defRPr sz="1400" b="0">
                <a:solidFill>
                  <a:schemeClr val="tx1"/>
                </a:solidFill>
                <a:latin typeface="Arial" pitchFamily="34" charset="0"/>
                <a:cs typeface="Arial" pitchFamily="34" charset="0"/>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it-IT" dirty="0"/>
          </a:p>
        </p:txBody>
      </p:sp>
      <p:sp>
        <p:nvSpPr>
          <p:cNvPr id="6"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4"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9" name="Straight Connector 8"/>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
        <p:nvSpPr>
          <p:cNvPr id="8" name="CasellaDiTesto 13">
            <a:extLst>
              <a:ext uri="{FF2B5EF4-FFF2-40B4-BE49-F238E27FC236}">
                <a16:creationId xmlns:a16="http://schemas.microsoft.com/office/drawing/2014/main" id="{7C1B0C1B-B29B-4375-ADB4-294D35B9D5B4}"/>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3"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7" name="Straight Connector 6"/>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
        <p:nvSpPr>
          <p:cNvPr id="6" name="CasellaDiTesto 13">
            <a:extLst>
              <a:ext uri="{FF2B5EF4-FFF2-40B4-BE49-F238E27FC236}">
                <a16:creationId xmlns:a16="http://schemas.microsoft.com/office/drawing/2014/main" id="{8CC339A1-DF04-4A5D-A616-0A37F77DEE2C}"/>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asellaDiTesto 13">
            <a:extLst>
              <a:ext uri="{FF2B5EF4-FFF2-40B4-BE49-F238E27FC236}">
                <a16:creationId xmlns:a16="http://schemas.microsoft.com/office/drawing/2014/main" id="{EC95CA02-3CFE-463A-B614-0F436737E648}"/>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438400" y="2387139"/>
            <a:ext cx="2895600" cy="685800"/>
          </a:xfrm>
          <a:prstGeom prst="rect">
            <a:avLst/>
          </a:prstGeom>
          <a:noFill/>
          <a:ln w="9525">
            <a:noFill/>
            <a:miter lim="800000"/>
            <a:headEnd/>
            <a:tailEnd/>
          </a:ln>
        </p:spPr>
        <p:txBody>
          <a:bodyPr wrap="none" lIns="91438" tIns="45718" rIns="91438" bIns="45718"/>
          <a:lstStyle/>
          <a:p>
            <a:pPr algn="ctr" eaLnBrk="0" fontAlgn="auto" hangingPunct="0">
              <a:spcBef>
                <a:spcPts val="0"/>
              </a:spcBef>
              <a:spcAft>
                <a:spcPts val="0"/>
              </a:spcAft>
              <a:defRPr/>
            </a:pPr>
            <a:r>
              <a:rPr lang="it-IT" sz="4800" dirty="0">
                <a:solidFill>
                  <a:srgbClr val="3C5BA2"/>
                </a:solidFill>
                <a:latin typeface="Arial"/>
                <a:ea typeface="ＭＳ Ｐゴシック" pitchFamily="1" charset="-128"/>
              </a:rPr>
              <a:t>Thank you</a:t>
            </a:r>
          </a:p>
        </p:txBody>
      </p:sp>
      <p:sp>
        <p:nvSpPr>
          <p:cNvPr id="3"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4" name="Line 5"/>
          <p:cNvSpPr>
            <a:spLocks noChangeShapeType="1"/>
          </p:cNvSpPr>
          <p:nvPr userDrawn="1"/>
        </p:nvSpPr>
        <p:spPr bwMode="auto">
          <a:xfrm rot="5400000" flipV="1">
            <a:off x="7142788" y="1136554"/>
            <a:ext cx="0" cy="3448242"/>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9" name="Rectangle 7"/>
          <p:cNvSpPr>
            <a:spLocks noChangeArrowheads="1"/>
          </p:cNvSpPr>
          <p:nvPr userDrawn="1"/>
        </p:nvSpPr>
        <p:spPr bwMode="auto">
          <a:xfrm>
            <a:off x="6809070" y="3053651"/>
            <a:ext cx="2178348" cy="2381451"/>
          </a:xfrm>
          <a:prstGeom prst="rect">
            <a:avLst/>
          </a:prstGeom>
          <a:noFill/>
          <a:ln w="25400">
            <a:noFill/>
            <a:miter lim="800000"/>
            <a:headEnd/>
            <a:tailEnd/>
          </a:ln>
        </p:spPr>
        <p:txBody>
          <a:bodyPr wrap="square" lIns="0" tIns="32400" rIns="0" bIns="32400" anchor="ctr">
            <a:spAutoFit/>
          </a:bodyPr>
          <a:lstStyle/>
          <a:p>
            <a:pPr fontAlgn="auto">
              <a:lnSpc>
                <a:spcPct val="100000"/>
              </a:lnSpc>
              <a:spcBef>
                <a:spcPct val="50000"/>
              </a:spcBef>
              <a:spcAft>
                <a:spcPts val="0"/>
              </a:spcAft>
              <a:defRPr/>
            </a:pPr>
            <a:r>
              <a:rPr lang="it-IT" sz="1000" dirty="0">
                <a:solidFill>
                  <a:schemeClr val="bg2"/>
                </a:solidFill>
                <a:latin typeface="Arial" pitchFamily="34" charset="0"/>
                <a:ea typeface="ＭＳ Ｐゴシック" pitchFamily="1" charset="-128"/>
                <a:cs typeface="Arial" pitchFamily="34" charset="0"/>
              </a:rPr>
              <a:t>ACSI:</a:t>
            </a:r>
            <a:r>
              <a:rPr lang="it-IT" sz="1000" baseline="0" dirty="0">
                <a:solidFill>
                  <a:schemeClr val="bg2"/>
                </a:solidFill>
                <a:latin typeface="Arial" pitchFamily="34" charset="0"/>
                <a:ea typeface="ＭＳ Ｐゴシック" pitchFamily="1" charset="-128"/>
                <a:cs typeface="Arial" pitchFamily="34" charset="0"/>
              </a:rPr>
              <a:t>  </a:t>
            </a:r>
            <a:r>
              <a:rPr lang="it-IT" sz="1000" dirty="0">
                <a:solidFill>
                  <a:schemeClr val="bg2"/>
                </a:solidFill>
                <a:latin typeface="Arial" pitchFamily="34" charset="0"/>
                <a:ea typeface="ＭＳ Ｐゴシック" pitchFamily="1" charset="-128"/>
                <a:cs typeface="Arial" pitchFamily="34" charset="0"/>
              </a:rPr>
              <a:t>Delivered By</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CFI GROUP</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625 Avis</a:t>
            </a:r>
            <a:r>
              <a:rPr lang="it-IT" sz="1000" baseline="0" dirty="0">
                <a:solidFill>
                  <a:schemeClr val="bg2"/>
                </a:solidFill>
                <a:latin typeface="Arial" pitchFamily="34" charset="0"/>
                <a:ea typeface="ＭＳ Ｐゴシック" pitchFamily="1" charset="-128"/>
                <a:cs typeface="Arial" pitchFamily="34" charset="0"/>
              </a:rPr>
              <a:t> Drive	</a:t>
            </a:r>
          </a:p>
          <a:p>
            <a:pPr fontAlgn="auto">
              <a:lnSpc>
                <a:spcPct val="100000"/>
              </a:lnSpc>
              <a:spcBef>
                <a:spcPts val="0"/>
              </a:spcBef>
              <a:spcAft>
                <a:spcPts val="0"/>
              </a:spcAft>
              <a:defRPr/>
            </a:pPr>
            <a:r>
              <a:rPr lang="it-IT" sz="1000" baseline="0" dirty="0">
                <a:solidFill>
                  <a:schemeClr val="bg2"/>
                </a:solidFill>
                <a:latin typeface="Arial" pitchFamily="34" charset="0"/>
                <a:ea typeface="ＭＳ Ｐゴシック" pitchFamily="1" charset="-128"/>
                <a:cs typeface="Arial" pitchFamily="34" charset="0"/>
              </a:rPr>
              <a:t>Ann Arbor, MI 48108</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734.930.9090 (tel)</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hlinkClick r:id="rId2"/>
              </a:rPr>
              <a:t>www.cfigroup.com</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endParaRPr lang="it-IT" sz="1050" i="1"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Kelly Stallard - Program Director</a:t>
            </a: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hlinkClick r:id="rId3"/>
              </a:rPr>
              <a:t>kstallard@cfigroup.com</a:t>
            </a: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734-623-1305</a:t>
            </a:r>
          </a:p>
          <a:p>
            <a:pPr fontAlgn="auto">
              <a:lnSpc>
                <a:spcPct val="100000"/>
              </a:lnSpc>
              <a:spcBef>
                <a:spcPts val="0"/>
              </a:spcBef>
              <a:spcAft>
                <a:spcPts val="0"/>
              </a:spcAft>
              <a:defRPr/>
            </a:pP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Mark Galauner– Senior Customer Insights Consultant</a:t>
            </a: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hlinkClick r:id="rId4"/>
              </a:rPr>
              <a:t>mgalauner@cfigroup.com</a:t>
            </a: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734-623-1384</a:t>
            </a:r>
            <a:endParaRPr lang="it-IT" sz="1000" i="1" dirty="0">
              <a:solidFill>
                <a:schemeClr val="bg2"/>
              </a:solidFill>
              <a:latin typeface="Arial" pitchFamily="34" charset="0"/>
              <a:ea typeface="ＭＳ Ｐゴシック" pitchFamily="1" charset="-128"/>
              <a:cs typeface="Arial" pitchFamily="34" charset="0"/>
            </a:endParaRPr>
          </a:p>
        </p:txBody>
      </p:sp>
      <p:sp>
        <p:nvSpPr>
          <p:cNvPr id="10" name="TextBox 9"/>
          <p:cNvSpPr txBox="1"/>
          <p:nvPr userDrawn="1"/>
        </p:nvSpPr>
        <p:spPr>
          <a:xfrm>
            <a:off x="6701418" y="1003940"/>
            <a:ext cx="2438400" cy="1938992"/>
          </a:xfrm>
          <a:prstGeom prst="rect">
            <a:avLst/>
          </a:prstGeom>
          <a:noFill/>
        </p:spPr>
        <p:txBody>
          <a:bodyPr wrap="square" rtlCol="0">
            <a:spAutoFit/>
          </a:bodyPr>
          <a:lstStyle/>
          <a:p>
            <a:pPr eaLnBrk="1" hangingPunct="1">
              <a:defRPr/>
            </a:pPr>
            <a:r>
              <a:rPr lang="en-US" altLang="en-US" sz="1000" b="1" dirty="0">
                <a:solidFill>
                  <a:schemeClr val="bg2"/>
                </a:solidFill>
              </a:rPr>
              <a:t>FEDERAL CONSULTING GROUP</a:t>
            </a:r>
          </a:p>
          <a:p>
            <a:pPr eaLnBrk="1" hangingPunct="1">
              <a:defRPr/>
            </a:pPr>
            <a:r>
              <a:rPr lang="en-US" altLang="en-US" sz="1000" dirty="0">
                <a:solidFill>
                  <a:schemeClr val="bg2"/>
                </a:solidFill>
              </a:rPr>
              <a:t>Rafael Williams</a:t>
            </a:r>
          </a:p>
          <a:p>
            <a:pPr eaLnBrk="1" hangingPunct="1">
              <a:defRPr/>
            </a:pPr>
            <a:r>
              <a:rPr lang="en-US" altLang="en-US" sz="1000" dirty="0">
                <a:solidFill>
                  <a:schemeClr val="bg2"/>
                </a:solidFill>
              </a:rPr>
              <a:t>Contracting Officer’s Representative (COR)</a:t>
            </a:r>
          </a:p>
          <a:p>
            <a:pPr eaLnBrk="1" hangingPunct="1">
              <a:defRPr/>
            </a:pPr>
            <a:r>
              <a:rPr lang="en-US" altLang="en-US" sz="1000" dirty="0">
                <a:solidFill>
                  <a:schemeClr val="bg2"/>
                </a:solidFill>
              </a:rPr>
              <a:t>202-208-3035 (</a:t>
            </a:r>
            <a:r>
              <a:rPr lang="en-US" altLang="en-US" sz="1000" dirty="0" err="1">
                <a:solidFill>
                  <a:schemeClr val="bg2"/>
                </a:solidFill>
              </a:rPr>
              <a:t>tel</a:t>
            </a:r>
            <a:r>
              <a:rPr lang="en-US" altLang="en-US" sz="1000" dirty="0">
                <a:solidFill>
                  <a:schemeClr val="bg2"/>
                </a:solidFill>
              </a:rPr>
              <a:t>)</a:t>
            </a:r>
          </a:p>
          <a:p>
            <a:pPr eaLnBrk="1" hangingPunct="1">
              <a:defRPr/>
            </a:pPr>
            <a:r>
              <a:rPr lang="en-US" altLang="en-US" sz="1000" dirty="0">
                <a:solidFill>
                  <a:schemeClr val="bg2"/>
                </a:solidFill>
                <a:hlinkClick r:id="rId5"/>
              </a:rPr>
              <a:t>Rafael_williams@ios.doi.gov</a:t>
            </a:r>
            <a:endParaRPr lang="en-US" altLang="en-US" sz="1000" dirty="0">
              <a:solidFill>
                <a:schemeClr val="bg2"/>
              </a:solidFill>
            </a:endParaRPr>
          </a:p>
          <a:p>
            <a:pPr eaLnBrk="1" hangingPunct="1">
              <a:defRPr/>
            </a:pPr>
            <a:endParaRPr lang="en-US" altLang="en-US" sz="1000" dirty="0">
              <a:solidFill>
                <a:schemeClr val="bg2"/>
              </a:solidFill>
            </a:endParaRPr>
          </a:p>
          <a:p>
            <a:pPr eaLnBrk="1" hangingPunct="1">
              <a:defRPr/>
            </a:pPr>
            <a:r>
              <a:rPr lang="en-US" altLang="en-US" sz="1000" dirty="0">
                <a:solidFill>
                  <a:schemeClr val="bg2"/>
                </a:solidFill>
              </a:rPr>
              <a:t>Jessica Reed</a:t>
            </a:r>
          </a:p>
          <a:p>
            <a:pPr eaLnBrk="1" hangingPunct="1">
              <a:defRPr/>
            </a:pPr>
            <a:r>
              <a:rPr lang="en-US" altLang="en-US" sz="1000" dirty="0">
                <a:solidFill>
                  <a:schemeClr val="bg2"/>
                </a:solidFill>
              </a:rPr>
              <a:t>Director</a:t>
            </a:r>
          </a:p>
          <a:p>
            <a:pPr eaLnBrk="1" hangingPunct="1">
              <a:defRPr/>
            </a:pPr>
            <a:r>
              <a:rPr lang="en-US" altLang="en-US" sz="1000" dirty="0">
                <a:solidFill>
                  <a:schemeClr val="bg2"/>
                </a:solidFill>
              </a:rPr>
              <a:t>202-208-4699 (</a:t>
            </a:r>
            <a:r>
              <a:rPr lang="en-US" altLang="en-US" sz="1000" dirty="0" err="1">
                <a:solidFill>
                  <a:schemeClr val="bg2"/>
                </a:solidFill>
              </a:rPr>
              <a:t>tel</a:t>
            </a:r>
            <a:r>
              <a:rPr lang="en-US" altLang="en-US" sz="1000" dirty="0">
                <a:solidFill>
                  <a:schemeClr val="bg2"/>
                </a:solidFill>
              </a:rPr>
              <a:t>)</a:t>
            </a:r>
          </a:p>
          <a:p>
            <a:pPr eaLnBrk="1" hangingPunct="1">
              <a:defRPr/>
            </a:pPr>
            <a:r>
              <a:rPr lang="en-US" altLang="en-US" sz="1000" u="sng" dirty="0">
                <a:solidFill>
                  <a:schemeClr val="bg2"/>
                </a:solidFill>
              </a:rPr>
              <a:t>Jessica_reed@ios.doi.gov</a:t>
            </a:r>
          </a:p>
          <a:p>
            <a:endParaRPr lang="en-US" sz="1000" dirty="0">
              <a:solidFill>
                <a:schemeClr val="bg2"/>
              </a:solidFill>
            </a:endParaRPr>
          </a:p>
        </p:txBody>
      </p:sp>
      <p:sp>
        <p:nvSpPr>
          <p:cNvPr id="11" name="Rectangle 10"/>
          <p:cNvSpPr/>
          <p:nvPr userDrawn="1"/>
        </p:nvSpPr>
        <p:spPr>
          <a:xfrm>
            <a:off x="6701418" y="5569803"/>
            <a:ext cx="2286000" cy="998671"/>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USA - Ann Arbor, MI</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ENGLAND - London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SWEDEN - Stockholm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ITALY - Milan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CHINA - Shanghai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ivider 1">
    <p:spTree>
      <p:nvGrpSpPr>
        <p:cNvPr id="1" name=""/>
        <p:cNvGrpSpPr/>
        <p:nvPr/>
      </p:nvGrpSpPr>
      <p:grpSpPr>
        <a:xfrm>
          <a:off x="0" y="0"/>
          <a:ext cx="0" cy="0"/>
          <a:chOff x="0" y="0"/>
          <a:chExt cx="0" cy="0"/>
        </a:xfrm>
      </p:grpSpPr>
      <p:sp>
        <p:nvSpPr>
          <p:cNvPr id="8" name="Segnaposto testo 5"/>
          <p:cNvSpPr>
            <a:spLocks noGrp="1"/>
          </p:cNvSpPr>
          <p:nvPr>
            <p:ph type="body" sz="quarter" idx="10"/>
          </p:nvPr>
        </p:nvSpPr>
        <p:spPr>
          <a:xfrm>
            <a:off x="6814068" y="1073934"/>
            <a:ext cx="1904037" cy="1397000"/>
          </a:xfrm>
          <a:prstGeom prst="rect">
            <a:avLst/>
          </a:prstGeom>
        </p:spPr>
        <p:txBody>
          <a:bodyPr/>
          <a:lstStyle>
            <a:lvl1pPr marL="0" indent="0">
              <a:spcBef>
                <a:spcPts val="0"/>
              </a:spcBef>
              <a:buNone/>
              <a:defRPr sz="1600">
                <a:solidFill>
                  <a:schemeClr val="tx1"/>
                </a:solidFill>
              </a:defRPr>
            </a:lvl1pPr>
            <a:lvl2pPr>
              <a:defRPr>
                <a:solidFill>
                  <a:schemeClr val="tx1"/>
                </a:solidFill>
              </a:defRPr>
            </a:lvl2pPr>
          </a:lstStyle>
          <a:p>
            <a:pPr lvl="0"/>
            <a:r>
              <a:rPr lang="en-US"/>
              <a:t>Click to edit Master text styles</a:t>
            </a:r>
          </a:p>
        </p:txBody>
      </p:sp>
      <p:sp>
        <p:nvSpPr>
          <p:cNvPr id="14" name="Line 4"/>
          <p:cNvSpPr>
            <a:spLocks noChangeShapeType="1"/>
          </p:cNvSpPr>
          <p:nvPr/>
        </p:nvSpPr>
        <p:spPr bwMode="auto">
          <a:xfrm flipV="1">
            <a:off x="6685368" y="1143000"/>
            <a:ext cx="0" cy="5257800"/>
          </a:xfrm>
          <a:prstGeom prst="line">
            <a:avLst/>
          </a:prstGeom>
          <a:noFill/>
          <a:ln w="12700">
            <a:solidFill>
              <a:srgbClr val="90BE4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4" name="CasellaDiTesto 13">
            <a:extLst>
              <a:ext uri="{FF2B5EF4-FFF2-40B4-BE49-F238E27FC236}">
                <a16:creationId xmlns:a16="http://schemas.microsoft.com/office/drawing/2014/main" id="{B29A4437-01D0-493A-AB8E-C7FA8461F0D4}"/>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33589" y="133546"/>
            <a:ext cx="8681811"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Insert slide heading here</a:t>
            </a:r>
          </a:p>
        </p:txBody>
      </p:sp>
      <p:sp>
        <p:nvSpPr>
          <p:cNvPr id="8" name="Text Placeholder 7"/>
          <p:cNvSpPr>
            <a:spLocks noGrp="1"/>
          </p:cNvSpPr>
          <p:nvPr>
            <p:ph type="body" idx="1"/>
          </p:nvPr>
        </p:nvSpPr>
        <p:spPr>
          <a:xfrm>
            <a:off x="228600" y="990600"/>
            <a:ext cx="8686800" cy="5175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asellaDiTesto 13">
            <a:extLst>
              <a:ext uri="{FF2B5EF4-FFF2-40B4-BE49-F238E27FC236}">
                <a16:creationId xmlns:a16="http://schemas.microsoft.com/office/drawing/2014/main" id="{EF20D39D-7242-47CA-B13E-276E6BCB3156}"/>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2017 CFI Group. All rights reserved.</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96" r:id="rId9"/>
    <p:sldLayoutId id="2147483798" r:id="rId10"/>
    <p:sldLayoutId id="2147483799" r:id="rId11"/>
    <p:sldLayoutId id="2147483784" r:id="rId12"/>
  </p:sldLayoutIdLst>
  <p:hf hdr="0" ftr="0"/>
  <p:txStyles>
    <p:titleStyle>
      <a:lvl1pPr algn="l" rtl="0" eaLnBrk="1" fontAlgn="base" hangingPunct="1">
        <a:spcBef>
          <a:spcPct val="0"/>
        </a:spcBef>
        <a:spcAft>
          <a:spcPct val="0"/>
        </a:spcAft>
        <a:defRPr sz="2800" b="1" kern="1200" baseline="0">
          <a:solidFill>
            <a:schemeClr val="bg2"/>
          </a:solidFill>
          <a:latin typeface="+mj-lt"/>
          <a:ea typeface="+mj-ea"/>
          <a:cs typeface="Calibri" pitchFamily="34" charset="0"/>
        </a:defRPr>
      </a:lvl1pPr>
      <a:lvl2pPr algn="l" rtl="0" eaLnBrk="1" fontAlgn="base" hangingPunct="1">
        <a:spcBef>
          <a:spcPct val="0"/>
        </a:spcBef>
        <a:spcAft>
          <a:spcPct val="0"/>
        </a:spcAft>
        <a:defRPr sz="4400" b="1">
          <a:solidFill>
            <a:srgbClr val="90BE43"/>
          </a:solidFill>
          <a:latin typeface="Arial" pitchFamily="34" charset="0"/>
          <a:cs typeface="Arial" pitchFamily="34" charset="0"/>
        </a:defRPr>
      </a:lvl2pPr>
      <a:lvl3pPr algn="l" rtl="0" eaLnBrk="1" fontAlgn="base" hangingPunct="1">
        <a:spcBef>
          <a:spcPct val="0"/>
        </a:spcBef>
        <a:spcAft>
          <a:spcPct val="0"/>
        </a:spcAft>
        <a:defRPr sz="4400" b="1">
          <a:solidFill>
            <a:srgbClr val="90BE43"/>
          </a:solidFill>
          <a:latin typeface="Arial" pitchFamily="34" charset="0"/>
          <a:cs typeface="Arial" pitchFamily="34" charset="0"/>
        </a:defRPr>
      </a:lvl3pPr>
      <a:lvl4pPr algn="l" rtl="0" eaLnBrk="1" fontAlgn="base" hangingPunct="1">
        <a:spcBef>
          <a:spcPct val="0"/>
        </a:spcBef>
        <a:spcAft>
          <a:spcPct val="0"/>
        </a:spcAft>
        <a:defRPr sz="4400" b="1">
          <a:solidFill>
            <a:srgbClr val="90BE43"/>
          </a:solidFill>
          <a:latin typeface="Arial" pitchFamily="34" charset="0"/>
          <a:cs typeface="Arial" pitchFamily="34" charset="0"/>
        </a:defRPr>
      </a:lvl4pPr>
      <a:lvl5pPr algn="l" rtl="0" eaLnBrk="1" fontAlgn="base" hangingPunct="1">
        <a:spcBef>
          <a:spcPct val="0"/>
        </a:spcBef>
        <a:spcAft>
          <a:spcPct val="0"/>
        </a:spcAft>
        <a:defRPr sz="4400" b="1">
          <a:solidFill>
            <a:srgbClr val="90BE43"/>
          </a:solidFill>
          <a:latin typeface="Arial" pitchFamily="34" charset="0"/>
          <a:cs typeface="Arial" pitchFamily="34" charset="0"/>
        </a:defRPr>
      </a:lvl5pPr>
      <a:lvl6pPr marL="457200" algn="l" rtl="0" eaLnBrk="1" fontAlgn="base" hangingPunct="1">
        <a:spcBef>
          <a:spcPct val="0"/>
        </a:spcBef>
        <a:spcAft>
          <a:spcPct val="0"/>
        </a:spcAft>
        <a:defRPr b="1">
          <a:solidFill>
            <a:srgbClr val="90BE43"/>
          </a:solidFill>
          <a:latin typeface="Arial" pitchFamily="34" charset="0"/>
          <a:cs typeface="Arial" pitchFamily="34" charset="0"/>
        </a:defRPr>
      </a:lvl6pPr>
      <a:lvl7pPr marL="914400" algn="l" rtl="0" eaLnBrk="1" fontAlgn="base" hangingPunct="1">
        <a:spcBef>
          <a:spcPct val="0"/>
        </a:spcBef>
        <a:spcAft>
          <a:spcPct val="0"/>
        </a:spcAft>
        <a:defRPr b="1">
          <a:solidFill>
            <a:srgbClr val="90BE43"/>
          </a:solidFill>
          <a:latin typeface="Arial" pitchFamily="34" charset="0"/>
          <a:cs typeface="Arial" pitchFamily="34" charset="0"/>
        </a:defRPr>
      </a:lvl7pPr>
      <a:lvl8pPr marL="1371600" algn="l" rtl="0" eaLnBrk="1" fontAlgn="base" hangingPunct="1">
        <a:spcBef>
          <a:spcPct val="0"/>
        </a:spcBef>
        <a:spcAft>
          <a:spcPct val="0"/>
        </a:spcAft>
        <a:defRPr b="1">
          <a:solidFill>
            <a:srgbClr val="90BE43"/>
          </a:solidFill>
          <a:latin typeface="Arial" pitchFamily="34" charset="0"/>
          <a:cs typeface="Arial" pitchFamily="34" charset="0"/>
        </a:defRPr>
      </a:lvl8pPr>
      <a:lvl9pPr marL="1828800" algn="l" rtl="0" eaLnBrk="1" fontAlgn="base" hangingPunct="1">
        <a:spcBef>
          <a:spcPct val="0"/>
        </a:spcBef>
        <a:spcAft>
          <a:spcPct val="0"/>
        </a:spcAft>
        <a:defRPr b="1">
          <a:solidFill>
            <a:srgbClr val="90BE43"/>
          </a:solidFill>
          <a:latin typeface="Arial" pitchFamily="34" charset="0"/>
          <a:cs typeface="Arial" pitchFamily="34" charset="0"/>
        </a:defRPr>
      </a:lvl9pPr>
    </p:titleStyle>
    <p:bodyStyle>
      <a:lvl1pPr marL="346075" indent="-346075" algn="l" rtl="0" eaLnBrk="1" fontAlgn="base" hangingPunct="1">
        <a:lnSpc>
          <a:spcPct val="100000"/>
        </a:lnSpc>
        <a:spcBef>
          <a:spcPct val="0"/>
        </a:spcBef>
        <a:spcAft>
          <a:spcPct val="0"/>
        </a:spcAft>
        <a:buClr>
          <a:schemeClr val="accent6"/>
        </a:buClr>
        <a:buSzPct val="85000"/>
        <a:buFont typeface="Wingdings 3" pitchFamily="18" charset="2"/>
        <a:buNone/>
        <a:defRPr sz="2400" b="0" kern="1200" baseline="0">
          <a:solidFill>
            <a:schemeClr val="tx1"/>
          </a:solidFill>
          <a:latin typeface="+mn-lt"/>
          <a:ea typeface="+mn-ea"/>
          <a:cs typeface="Calibri" pitchFamily="34" charset="0"/>
        </a:defRPr>
      </a:lvl1pPr>
      <a:lvl2pPr marL="282575" indent="-282575" algn="l" rtl="0" eaLnBrk="1" fontAlgn="base" hangingPunct="1">
        <a:lnSpc>
          <a:spcPct val="100000"/>
        </a:lnSpc>
        <a:spcBef>
          <a:spcPct val="0"/>
        </a:spcBef>
        <a:spcAft>
          <a:spcPct val="0"/>
        </a:spcAft>
        <a:buClr>
          <a:schemeClr val="accent6"/>
        </a:buClr>
        <a:buSzPct val="85000"/>
        <a:buFont typeface="Wingdings 3" pitchFamily="18" charset="2"/>
        <a:buChar char=""/>
        <a:defRPr sz="2000" kern="1200" baseline="0">
          <a:solidFill>
            <a:schemeClr val="tx1"/>
          </a:solidFill>
          <a:latin typeface="+mn-lt"/>
          <a:ea typeface="+mn-ea"/>
          <a:cs typeface="Calibri" pitchFamily="34" charset="0"/>
        </a:defRPr>
      </a:lvl2pPr>
      <a:lvl3pPr marL="568325" indent="-222250" algn="l" rtl="0" eaLnBrk="1" fontAlgn="base" hangingPunct="1">
        <a:lnSpc>
          <a:spcPct val="150000"/>
        </a:lnSpc>
        <a:spcBef>
          <a:spcPct val="0"/>
        </a:spcBef>
        <a:spcAft>
          <a:spcPct val="0"/>
        </a:spcAft>
        <a:buClr>
          <a:schemeClr val="accent6"/>
        </a:buClr>
        <a:buSzPct val="85000"/>
        <a:buFont typeface="Arial" pitchFamily="34" charset="0"/>
        <a:buChar char="&gt;"/>
        <a:defRPr sz="2000" kern="1200">
          <a:solidFill>
            <a:schemeClr val="tx1"/>
          </a:solidFill>
          <a:latin typeface="+mn-lt"/>
          <a:ea typeface="+mn-ea"/>
          <a:cs typeface="Calibri" pitchFamily="34" charset="0"/>
        </a:defRPr>
      </a:lvl3pPr>
      <a:lvl4pPr marL="798513" indent="-230188" algn="l" rtl="0" eaLnBrk="1" fontAlgn="base" hangingPunct="1">
        <a:lnSpc>
          <a:spcPct val="150000"/>
        </a:lnSpc>
        <a:spcBef>
          <a:spcPct val="0"/>
        </a:spcBef>
        <a:spcAft>
          <a:spcPct val="0"/>
        </a:spcAft>
        <a:buClr>
          <a:schemeClr val="accent6"/>
        </a:buClr>
        <a:buSzPct val="85000"/>
        <a:buFont typeface="Arial" pitchFamily="34" charset="0"/>
        <a:buChar char="•"/>
        <a:defRPr sz="1800" kern="1200">
          <a:solidFill>
            <a:schemeClr val="tx1"/>
          </a:solidFill>
          <a:latin typeface="+mn-lt"/>
          <a:ea typeface="+mn-ea"/>
          <a:cs typeface="Calibri" pitchFamily="34" charset="0"/>
        </a:defRPr>
      </a:lvl4pPr>
      <a:lvl5pPr marL="1030288" indent="-231775" algn="l" rtl="0" eaLnBrk="1" fontAlgn="base" hangingPunct="1">
        <a:spcBef>
          <a:spcPct val="20000"/>
        </a:spcBef>
        <a:spcAft>
          <a:spcPct val="0"/>
        </a:spcAft>
        <a:buClr>
          <a:schemeClr val="accent6"/>
        </a:buClr>
        <a:buSzPct val="85000"/>
        <a:buFont typeface="Arial" pitchFamily="34" charset="0"/>
        <a:buChar char="–"/>
        <a:defRPr sz="1600" kern="1200">
          <a:solidFill>
            <a:schemeClr val="tx1"/>
          </a:solidFill>
          <a:latin typeface="+mn-lt"/>
          <a:ea typeface="+mn-ea"/>
          <a:cs typeface="Calibri" pitchFamily="34" charset="0"/>
        </a:defRPr>
      </a:lvl5pPr>
      <a:lvl6pPr marL="1260475" indent="-230188" algn="l" defTabSz="914400" rtl="0" eaLnBrk="1" latinLnBrk="0" hangingPunct="1">
        <a:spcBef>
          <a:spcPct val="20000"/>
        </a:spcBef>
        <a:buClr>
          <a:schemeClr val="accent6"/>
        </a:buClr>
        <a:buSzPct val="12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6"/>
          </p:nvPr>
        </p:nvSpPr>
        <p:spPr>
          <a:xfrm>
            <a:off x="1828800" y="5638801"/>
            <a:ext cx="5424104" cy="533400"/>
          </a:xfrm>
        </p:spPr>
        <p:txBody>
          <a:bodyPr/>
          <a:lstStyle/>
          <a:p>
            <a:r>
              <a:rPr lang="en-US" sz="2400" dirty="0">
                <a:latin typeface="+mn-lt"/>
                <a:cs typeface="Calibri" pitchFamily="34" charset="0"/>
              </a:rPr>
              <a:t>2017 Customer Satisfaction Results</a:t>
            </a:r>
          </a:p>
        </p:txBody>
      </p:sp>
      <p:sp>
        <p:nvSpPr>
          <p:cNvPr id="8" name="Text Placeholder 2"/>
          <p:cNvSpPr txBox="1">
            <a:spLocks/>
          </p:cNvSpPr>
          <p:nvPr/>
        </p:nvSpPr>
        <p:spPr>
          <a:xfrm>
            <a:off x="1828800" y="6096000"/>
            <a:ext cx="5424104" cy="533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rPr>
              <a:t>November 2017</a:t>
            </a:r>
          </a:p>
          <a:p>
            <a:pPr marL="342900" lvl="0" indent="-342900" algn="ctr" fontAlgn="auto">
              <a:spcBef>
                <a:spcPts val="0"/>
              </a:spcBef>
              <a:spcAft>
                <a:spcPts val="0"/>
              </a:spcAft>
              <a:defRPr/>
            </a:pPr>
            <a:r>
              <a:rPr lang="en-US" sz="1600" dirty="0">
                <a:latin typeface="+mn-lt"/>
                <a:cs typeface="Calibri" pitchFamily="34" charset="0"/>
              </a:rPr>
              <a:t>IA# 20252</a:t>
            </a:r>
          </a:p>
        </p:txBody>
      </p:sp>
      <p:pic>
        <p:nvPicPr>
          <p:cNvPr id="9" name="Picture 8" descr="nasa"/>
          <p:cNvPicPr/>
          <p:nvPr/>
        </p:nvPicPr>
        <p:blipFill>
          <a:blip r:embed="rId3" cstate="print"/>
          <a:srcRect/>
          <a:stretch>
            <a:fillRect/>
          </a:stretch>
        </p:blipFill>
        <p:spPr bwMode="auto">
          <a:xfrm>
            <a:off x="3490277" y="4041775"/>
            <a:ext cx="2163445" cy="1466850"/>
          </a:xfrm>
          <a:prstGeom prst="rect">
            <a:avLst/>
          </a:prstGeom>
          <a:noFill/>
          <a:ln w="9525">
            <a:noFill/>
            <a:miter lim="800000"/>
            <a:headEnd/>
            <a:tailEnd/>
          </a:ln>
        </p:spPr>
      </p:pic>
      <p:sp>
        <p:nvSpPr>
          <p:cNvPr id="2" name="Title 1"/>
          <p:cNvSpPr>
            <a:spLocks noGrp="1"/>
          </p:cNvSpPr>
          <p:nvPr>
            <p:ph type="title" idx="4294967295"/>
          </p:nvPr>
        </p:nvSpPr>
        <p:spPr>
          <a:xfrm>
            <a:off x="1861109" y="2971800"/>
            <a:ext cx="5358384" cy="1069848"/>
          </a:xfrm>
        </p:spPr>
        <p:txBody>
          <a:bodyPr/>
          <a:lstStyle/>
          <a:p>
            <a:pPr algn="ctr" rtl="0" eaLnBrk="1" fontAlgn="auto" latinLnBrk="0" hangingPunct="1"/>
            <a:r>
              <a:rPr lang="en-US" i="0" kern="1200" baseline="0" dirty="0">
                <a:solidFill>
                  <a:srgbClr val="3C5BA2"/>
                </a:solidFill>
                <a:effectLst/>
                <a:latin typeface="+mn-lt"/>
                <a:ea typeface="+mn-ea"/>
                <a:cs typeface="Arial" panose="020B0604020202020204" pitchFamily="34" charset="0"/>
              </a:rPr>
              <a:t>Earth Observing System Data and Information System</a:t>
            </a:r>
            <a:endParaRPr lang="en-US" dirty="0">
              <a:solidFill>
                <a:srgbClr val="3C5BA2"/>
              </a:solidFill>
              <a:effectLst/>
              <a:latin typeface="+mn-lt"/>
              <a:cs typeface="Arial" panose="020B0604020202020204" pitchFamily="34" charset="0"/>
            </a:endParaRPr>
          </a:p>
        </p:txBody>
      </p:sp>
      <p:pic>
        <p:nvPicPr>
          <p:cNvPr id="11" name="Picture 10" descr="FCG logo"/>
          <p:cNvPicPr>
            <a:picLocks noChangeAspect="1"/>
          </p:cNvPicPr>
          <p:nvPr/>
        </p:nvPicPr>
        <p:blipFill>
          <a:blip r:embed="rId4" cstate="print">
            <a:clrChange>
              <a:clrFrom>
                <a:srgbClr val="FFFFFE"/>
              </a:clrFrom>
              <a:clrTo>
                <a:srgbClr val="FFFFFE">
                  <a:alpha val="0"/>
                </a:srgbClr>
              </a:clrTo>
            </a:clrChange>
          </a:blip>
          <a:srcRect b="25000"/>
          <a:stretch>
            <a:fillRect/>
          </a:stretch>
        </p:blipFill>
        <p:spPr>
          <a:xfrm>
            <a:off x="285750" y="5848815"/>
            <a:ext cx="449378" cy="867898"/>
          </a:xfrm>
          <a:prstGeom prst="rect">
            <a:avLst/>
          </a:prstGeom>
        </p:spPr>
      </p:pic>
      <p:pic>
        <p:nvPicPr>
          <p:cNvPr id="12" name="Picture 11" descr="ACSI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50" y="5863793"/>
            <a:ext cx="949337" cy="852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Product Quality</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029" sz="1600" dirty="0"/>
              <a:t>Product Quality is the highest impact driver of CSI and increased two points from last year as it posted a score of 85 for 2017.  This is the highest Product Quality score since the inception of the survey.  Respondents were satisfied across all aspects of product quality as all driver attributes scored in the mid 80s. </a:t>
            </a:r>
          </a:p>
          <a:p>
            <a:pPr marL="346075" indent="-346075">
              <a:lnSpc>
                <a:spcPct val="150000"/>
              </a:lnSpc>
              <a:spcBef>
                <a:spcPts val="600"/>
              </a:spcBef>
              <a:buClr>
                <a:schemeClr val="accent6"/>
              </a:buClr>
              <a:buSzPct val="85000"/>
              <a:buFont typeface="Wingdings 3" pitchFamily="18" charset="2"/>
              <a:buChar char=""/>
              <a:defRPr/>
            </a:pPr>
            <a:r>
              <a:rPr lang="en-029" sz="1600" dirty="0"/>
              <a:t>The majority of respondents (78%) used software tools or packages to work with the data and report a strong CSI of 81. The 27% who made their own tool using a programming language to work with data were similarly satisfied (81) so this reinforces the high ratings on the ease of using the data as it is delivered.  There was a small group of respondents who couldn’t understand how to use the data.  Obviously they were the least satisfied, with a CSI of 68.  Because of its high impact on satisfaction, maintaining a </a:t>
            </a:r>
            <a:r>
              <a:rPr lang="en-029" sz="1600" dirty="0" err="1"/>
              <a:t>favorable</a:t>
            </a:r>
            <a:r>
              <a:rPr lang="en-029" sz="1600" dirty="0"/>
              <a:t> Product Quality score is essential to maintaining high CSI scores. </a:t>
            </a:r>
          </a:p>
          <a:p>
            <a:pPr marL="346075" indent="-346075">
              <a:lnSpc>
                <a:spcPct val="150000"/>
              </a:lnSpc>
              <a:spcBef>
                <a:spcPts val="600"/>
              </a:spcBef>
              <a:buClr>
                <a:schemeClr val="accent6"/>
              </a:buClr>
              <a:buSzPct val="85000"/>
              <a:buFont typeface="Wingdings 3" pitchFamily="18" charset="2"/>
              <a:buChar char=""/>
              <a:defRPr/>
            </a:pPr>
            <a:endParaRPr lang="en-029" sz="1600" dirty="0">
              <a:solidFill>
                <a:srgbClr val="FF0000"/>
              </a:solidFill>
            </a:endParaRPr>
          </a:p>
          <a:p>
            <a:pPr marL="803275" lvl="1" indent="-346075">
              <a:lnSpc>
                <a:spcPct val="150000"/>
              </a:lnSpc>
              <a:spcBef>
                <a:spcPts val="600"/>
              </a:spcBef>
              <a:buClr>
                <a:schemeClr val="accent6"/>
              </a:buClr>
              <a:buSzPct val="85000"/>
              <a:defRPr/>
            </a:pPr>
            <a:endParaRPr lang="en-029" sz="1400" dirty="0"/>
          </a:p>
          <a:p>
            <a:pPr marL="803275" lvl="1" indent="-346075">
              <a:lnSpc>
                <a:spcPct val="150000"/>
              </a:lnSpc>
              <a:spcBef>
                <a:spcPts val="600"/>
              </a:spcBef>
              <a:buClr>
                <a:schemeClr val="accent6"/>
              </a:buClr>
              <a:buSzPct val="85000"/>
              <a:buFont typeface="Wingdings 3" pitchFamily="18" charset="2"/>
              <a:buChar char=""/>
              <a:defRPr/>
            </a:pPr>
            <a:endParaRPr lang="en-029" sz="1400" dirty="0"/>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a:xfrm>
            <a:off x="113122" y="191678"/>
            <a:ext cx="9030878" cy="533400"/>
          </a:xfrm>
        </p:spPr>
        <p:txBody>
          <a:bodyPr/>
          <a:lstStyle/>
          <a:p>
            <a:pPr eaLnBrk="1" hangingPunct="1"/>
            <a:r>
              <a:rPr lang="en-US" sz="2400" dirty="0">
                <a:cs typeface="Arial" charset="0"/>
              </a:rPr>
              <a:t>Executive Summary: Product Selection and Order</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endParaRPr lang="en-US" sz="1600" dirty="0">
              <a:solidFill>
                <a:srgbClr val="FF0000"/>
              </a:solidFill>
            </a:endParaRPr>
          </a:p>
          <a:p>
            <a:pPr marL="346075" indent="-346075">
              <a:lnSpc>
                <a:spcPct val="150000"/>
              </a:lnSpc>
              <a:spcBef>
                <a:spcPts val="600"/>
              </a:spcBef>
              <a:buClr>
                <a:schemeClr val="accent6"/>
              </a:buClr>
              <a:buSzPct val="85000"/>
              <a:buFont typeface="Wingdings 3" pitchFamily="18" charset="2"/>
              <a:buChar char=""/>
              <a:defRPr/>
            </a:pPr>
            <a:r>
              <a:rPr lang="en-US" sz="1600" dirty="0"/>
              <a:t>Product Selection and Order has a strong influence on CSI (1.0) and a posts a score of 83 in 2017.  This combination of scores and impact make Product Selection and Order a strength of the aggregate DAACs that should remain a priority for attention in the future.</a:t>
            </a:r>
            <a:r>
              <a:rPr lang="en-US" sz="1600" dirty="0">
                <a:solidFill>
                  <a:srgbClr val="FF0000"/>
                </a:solidFill>
              </a:rPr>
              <a:t> </a:t>
            </a:r>
          </a:p>
          <a:p>
            <a:pPr marL="346075" indent="-346075">
              <a:lnSpc>
                <a:spcPct val="150000"/>
              </a:lnSpc>
              <a:spcBef>
                <a:spcPts val="600"/>
              </a:spcBef>
              <a:buClr>
                <a:schemeClr val="accent6"/>
              </a:buClr>
              <a:buSzPct val="85000"/>
              <a:buFont typeface="Wingdings 3" pitchFamily="18" charset="2"/>
              <a:buChar char=""/>
              <a:defRPr/>
            </a:pPr>
            <a:r>
              <a:rPr lang="en-US" sz="1600" dirty="0"/>
              <a:t>Seventy-eight percent of respondents requested/acquired data products from a DAAC in the last year.  Those that requested/acquired data had higher CSI scores (80) than those who did not (75).</a:t>
            </a:r>
          </a:p>
          <a:p>
            <a:pPr marL="346075" indent="-346075">
              <a:lnSpc>
                <a:spcPct val="150000"/>
              </a:lnSpc>
              <a:spcBef>
                <a:spcPts val="600"/>
              </a:spcBef>
              <a:buClr>
                <a:schemeClr val="accent6"/>
              </a:buClr>
              <a:buSzPct val="85000"/>
              <a:buFont typeface="Wingdings 3" pitchFamily="18" charset="2"/>
              <a:buChar char=""/>
              <a:defRPr/>
            </a:pPr>
            <a:r>
              <a:rPr lang="en-US" sz="1600" dirty="0"/>
              <a:t>While respondents were pleased with the ‘Ease of selecting data products’ (82) as well as the ‘Ease of requesting or ordering data products’ (83), they were most pleased with ‘Direct downloads’ (84).</a:t>
            </a:r>
          </a:p>
          <a:p>
            <a:pPr marL="346075" indent="-346075">
              <a:lnSpc>
                <a:spcPct val="150000"/>
              </a:lnSpc>
              <a:spcBef>
                <a:spcPts val="600"/>
              </a:spcBef>
              <a:buClr>
                <a:schemeClr val="accent6"/>
              </a:buClr>
              <a:buSzPct val="85000"/>
              <a:buFont typeface="Wingdings 3" pitchFamily="18" charset="2"/>
              <a:buChar char=""/>
              <a:defRPr/>
            </a:pPr>
            <a:endParaRPr lang="en-US" sz="1600" dirty="0"/>
          </a:p>
          <a:p>
            <a:pPr marL="346075" indent="-346075">
              <a:lnSpc>
                <a:spcPct val="150000"/>
              </a:lnSpc>
              <a:spcBef>
                <a:spcPts val="600"/>
              </a:spcBef>
              <a:buClr>
                <a:schemeClr val="accent6"/>
              </a:buClr>
              <a:buSzPct val="85000"/>
              <a:buFont typeface="Wingdings 3" pitchFamily="18" charset="2"/>
              <a:buChar char=""/>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extLst>
      <p:ext uri="{BB962C8B-B14F-4D97-AF65-F5344CB8AC3E}">
        <p14:creationId xmlns:p14="http://schemas.microsoft.com/office/powerpoint/2010/main" val="1813628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Other Key Drivers</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t>Both Customer Support (87) and Product Documentation (80) have a moderately high impact of 0.9.  Customer Support is the highest rated satisfaction driver in the NASA EOSDIS satisfaction model while Product Documentation is the lowest rated. </a:t>
            </a:r>
          </a:p>
          <a:p>
            <a:pPr marL="346075" indent="-346075">
              <a:lnSpc>
                <a:spcPct val="150000"/>
              </a:lnSpc>
              <a:spcBef>
                <a:spcPts val="600"/>
              </a:spcBef>
              <a:buClr>
                <a:schemeClr val="accent6"/>
              </a:buClr>
              <a:buSzPct val="85000"/>
              <a:buFont typeface="Wingdings 3" pitchFamily="18" charset="2"/>
              <a:buChar char=""/>
              <a:defRPr/>
            </a:pPr>
            <a:r>
              <a:rPr lang="en-US" sz="1600" dirty="0"/>
              <a:t>Product Search (82) and Delivery (84) both score well.  Ninety-four percent of respondents downloaded or received data, so any improvements in either of these areas will affect a majority of the users.</a:t>
            </a:r>
          </a:p>
          <a:p>
            <a:pPr marL="346075" indent="-346075">
              <a:lnSpc>
                <a:spcPct val="150000"/>
              </a:lnSpc>
              <a:spcBef>
                <a:spcPts val="600"/>
              </a:spcBef>
              <a:buClr>
                <a:schemeClr val="accent6"/>
              </a:buClr>
              <a:buSzPct val="85000"/>
              <a:buFont typeface="Wingdings 3" pitchFamily="18" charset="2"/>
              <a:buChar char=""/>
              <a:defRPr/>
            </a:pPr>
            <a:r>
              <a:rPr lang="en-US" sz="1600" dirty="0"/>
              <a:t>All driver scores in the aggregate either held steady or improved in 2017.  Some DAACs had declines in specific areas. Since aggregate scores have been consistently strong, this may be a good opportunity to better understand any micro differences among the various DAACs.</a:t>
            </a:r>
          </a:p>
          <a:p>
            <a:pPr marL="346075" indent="-346075">
              <a:lnSpc>
                <a:spcPct val="150000"/>
              </a:lnSpc>
              <a:spcBef>
                <a:spcPts val="600"/>
              </a:spcBef>
              <a:buClr>
                <a:schemeClr val="accent6"/>
              </a:buClr>
              <a:buSzPct val="85000"/>
              <a:buFont typeface="Wingdings 3" pitchFamily="18" charset="2"/>
              <a:buChar char=""/>
              <a:defRPr/>
            </a:pPr>
            <a:endParaRPr lang="en-US" sz="1600" dirty="0">
              <a:solidFill>
                <a:srgbClr val="FF0000"/>
              </a:solidFill>
            </a:endParaRPr>
          </a:p>
          <a:p>
            <a:pPr marL="346075" indent="-346075">
              <a:lnSpc>
                <a:spcPct val="150000"/>
              </a:lnSpc>
              <a:spcBef>
                <a:spcPts val="600"/>
              </a:spcBef>
              <a:buClr>
                <a:schemeClr val="accent6"/>
              </a:buClr>
              <a:buSzPct val="85000"/>
              <a:buFont typeface="Wingdings 3" pitchFamily="18" charset="2"/>
              <a:buChar char=""/>
              <a:defRPr/>
            </a:pPr>
            <a:endParaRPr lang="en-029" sz="1400" dirty="0">
              <a:solidFill>
                <a:srgbClr val="FF0000"/>
              </a:solidFill>
            </a:endParaRPr>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1207"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Customer Satisfaction Model Results</a:t>
            </a:r>
            <a:endParaRPr lang="en-US" dirty="0">
              <a:effectLst/>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sellaDiTesto 12"/>
          <p:cNvSpPr txBox="1"/>
          <p:nvPr/>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schemeClr val="tx1"/>
                </a:solidFill>
              </a:rPr>
              <a:pPr algn="ctr"/>
              <a:t>14</a:t>
            </a:fld>
            <a:endParaRPr lang="it-IT" sz="1400" dirty="0">
              <a:solidFill>
                <a:schemeClr val="tx1"/>
              </a:solidFill>
            </a:endParaRPr>
          </a:p>
        </p:txBody>
      </p:sp>
      <p:sp>
        <p:nvSpPr>
          <p:cNvPr id="55" name="Title 54"/>
          <p:cNvSpPr>
            <a:spLocks noGrp="1"/>
          </p:cNvSpPr>
          <p:nvPr>
            <p:ph type="title"/>
          </p:nvPr>
        </p:nvSpPr>
        <p:spPr/>
        <p:txBody>
          <a:bodyPr/>
          <a:lstStyle/>
          <a:p>
            <a:r>
              <a:rPr lang="en-US" sz="2400" dirty="0"/>
              <a:t>2017 NASA EOSDIS </a:t>
            </a:r>
            <a:r>
              <a:rPr lang="en-US" sz="2400" dirty="0">
                <a:latin typeface="+mj-lt"/>
              </a:rPr>
              <a:t>– Customer Satisfaction Model </a:t>
            </a:r>
          </a:p>
        </p:txBody>
      </p:sp>
      <p:grpSp>
        <p:nvGrpSpPr>
          <p:cNvPr id="4" name="Group 3">
            <a:extLst>
              <a:ext uri="{FF2B5EF4-FFF2-40B4-BE49-F238E27FC236}">
                <a16:creationId xmlns:a16="http://schemas.microsoft.com/office/drawing/2014/main" id="{C157A9A0-4DDA-42F3-AA03-6C3D1757918F}"/>
              </a:ext>
            </a:extLst>
          </p:cNvPr>
          <p:cNvGrpSpPr/>
          <p:nvPr/>
        </p:nvGrpSpPr>
        <p:grpSpPr>
          <a:xfrm>
            <a:off x="395440" y="772815"/>
            <a:ext cx="8378266" cy="5742593"/>
            <a:chOff x="395440" y="767205"/>
            <a:chExt cx="8378266" cy="6010356"/>
          </a:xfrm>
        </p:grpSpPr>
        <p:grpSp>
          <p:nvGrpSpPr>
            <p:cNvPr id="75" name="Group 74" descr="Pop-up Model picture showing the satisfqaction driver scores and impacts, satisfaction scores, and future behaviour scores and impacts. for a full readout of scores and impacts reference appendix slide 52">
              <a:extLst>
                <a:ext uri="{FF2B5EF4-FFF2-40B4-BE49-F238E27FC236}">
                  <a16:creationId xmlns:a16="http://schemas.microsoft.com/office/drawing/2014/main" id="{98240CDE-77BF-4672-97E0-EF319243B477}"/>
                </a:ext>
              </a:extLst>
            </p:cNvPr>
            <p:cNvGrpSpPr/>
            <p:nvPr/>
          </p:nvGrpSpPr>
          <p:grpSpPr>
            <a:xfrm>
              <a:off x="395440" y="767205"/>
              <a:ext cx="8378266" cy="6010356"/>
              <a:chOff x="1092027" y="484995"/>
              <a:chExt cx="6993485" cy="4886288"/>
            </a:xfrm>
          </p:grpSpPr>
          <p:grpSp>
            <p:nvGrpSpPr>
              <p:cNvPr id="76" name="Group 75">
                <a:extLst>
                  <a:ext uri="{FF2B5EF4-FFF2-40B4-BE49-F238E27FC236}">
                    <a16:creationId xmlns:a16="http://schemas.microsoft.com/office/drawing/2014/main" id="{36CF0F6F-7CFE-4824-BFF9-08A73DF9D3E7}"/>
                  </a:ext>
                </a:extLst>
              </p:cNvPr>
              <p:cNvGrpSpPr/>
              <p:nvPr/>
            </p:nvGrpSpPr>
            <p:grpSpPr>
              <a:xfrm>
                <a:off x="5708072" y="2247011"/>
                <a:ext cx="2377440" cy="1019507"/>
                <a:chOff x="5658860" y="2305585"/>
                <a:chExt cx="2377440" cy="1019507"/>
              </a:xfrm>
            </p:grpSpPr>
            <p:grpSp>
              <p:nvGrpSpPr>
                <p:cNvPr id="111" name="Group 43">
                  <a:extLst>
                    <a:ext uri="{FF2B5EF4-FFF2-40B4-BE49-F238E27FC236}">
                      <a16:creationId xmlns:a16="http://schemas.microsoft.com/office/drawing/2014/main" id="{75C18563-F5DC-4E27-8BA1-23A7357AE946}"/>
                    </a:ext>
                  </a:extLst>
                </p:cNvPr>
                <p:cNvGrpSpPr>
                  <a:grpSpLocks/>
                </p:cNvGrpSpPr>
                <p:nvPr/>
              </p:nvGrpSpPr>
              <p:grpSpPr bwMode="auto">
                <a:xfrm>
                  <a:off x="5658860" y="2867880"/>
                  <a:ext cx="2377440" cy="457212"/>
                  <a:chOff x="6065487" y="3631156"/>
                  <a:chExt cx="3004429" cy="457212"/>
                </a:xfrm>
              </p:grpSpPr>
              <p:sp>
                <p:nvSpPr>
                  <p:cNvPr id="120" name="Rectangle 119">
                    <a:extLst>
                      <a:ext uri="{FF2B5EF4-FFF2-40B4-BE49-F238E27FC236}">
                        <a16:creationId xmlns:a16="http://schemas.microsoft.com/office/drawing/2014/main" id="{6CB267FA-0F81-4122-AD08-B3AAEA9C6788}"/>
                      </a:ext>
                    </a:extLst>
                  </p:cNvPr>
                  <p:cNvSpPr/>
                  <p:nvPr/>
                </p:nvSpPr>
                <p:spPr>
                  <a:xfrm>
                    <a:off x="6065487" y="3631156"/>
                    <a:ext cx="1921143" cy="4572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Likelihood to Use Service in the Future</a:t>
                    </a:r>
                  </a:p>
                </p:txBody>
              </p:sp>
              <p:sp>
                <p:nvSpPr>
                  <p:cNvPr id="121" name="Rectangle 120">
                    <a:extLst>
                      <a:ext uri="{FF2B5EF4-FFF2-40B4-BE49-F238E27FC236}">
                        <a16:creationId xmlns:a16="http://schemas.microsoft.com/office/drawing/2014/main" id="{535A83CD-9107-4C5E-B2BA-7EDD833F998B}"/>
                      </a:ext>
                    </a:extLst>
                  </p:cNvPr>
                  <p:cNvSpPr/>
                  <p:nvPr/>
                </p:nvSpPr>
                <p:spPr>
                  <a:xfrm>
                    <a:off x="8521924" y="3631166"/>
                    <a:ext cx="547992" cy="4572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89</a:t>
                    </a:r>
                  </a:p>
                </p:txBody>
              </p:sp>
              <p:sp>
                <p:nvSpPr>
                  <p:cNvPr id="122" name="Rectangle 121">
                    <a:extLst>
                      <a:ext uri="{FF2B5EF4-FFF2-40B4-BE49-F238E27FC236}">
                        <a16:creationId xmlns:a16="http://schemas.microsoft.com/office/drawing/2014/main" id="{50A94FC3-06DE-4FA7-A6D1-418AE46514E3}"/>
                      </a:ext>
                    </a:extLst>
                  </p:cNvPr>
                  <p:cNvSpPr/>
                  <p:nvPr/>
                </p:nvSpPr>
                <p:spPr>
                  <a:xfrm>
                    <a:off x="7982397" y="3631168"/>
                    <a:ext cx="547990" cy="457200"/>
                  </a:xfrm>
                  <a:prstGeom prst="rect">
                    <a:avLst/>
                  </a:prstGeom>
                  <a:solidFill>
                    <a:srgbClr val="99CC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3.4</a:t>
                    </a:r>
                  </a:p>
                </p:txBody>
              </p:sp>
            </p:grpSp>
            <p:grpSp>
              <p:nvGrpSpPr>
                <p:cNvPr id="112" name="Group 44">
                  <a:extLst>
                    <a:ext uri="{FF2B5EF4-FFF2-40B4-BE49-F238E27FC236}">
                      <a16:creationId xmlns:a16="http://schemas.microsoft.com/office/drawing/2014/main" id="{A9D5CD2B-CCE3-4A01-B5D5-48FAC8C99FFB}"/>
                    </a:ext>
                  </a:extLst>
                </p:cNvPr>
                <p:cNvGrpSpPr>
                  <a:grpSpLocks/>
                </p:cNvGrpSpPr>
                <p:nvPr/>
              </p:nvGrpSpPr>
              <p:grpSpPr bwMode="auto">
                <a:xfrm>
                  <a:off x="5658860" y="2305585"/>
                  <a:ext cx="2377440" cy="457206"/>
                  <a:chOff x="6065487" y="2852008"/>
                  <a:chExt cx="3004429" cy="457206"/>
                </a:xfrm>
              </p:grpSpPr>
              <p:sp>
                <p:nvSpPr>
                  <p:cNvPr id="117" name="Rectangle 116">
                    <a:extLst>
                      <a:ext uri="{FF2B5EF4-FFF2-40B4-BE49-F238E27FC236}">
                        <a16:creationId xmlns:a16="http://schemas.microsoft.com/office/drawing/2014/main" id="{AA248E39-32F5-41C1-9BC5-EB6E08B52969}"/>
                      </a:ext>
                    </a:extLst>
                  </p:cNvPr>
                  <p:cNvSpPr/>
                  <p:nvPr/>
                </p:nvSpPr>
                <p:spPr>
                  <a:xfrm>
                    <a:off x="6065487" y="2852008"/>
                    <a:ext cx="1921143" cy="4572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Likelihood to Recommend</a:t>
                    </a:r>
                  </a:p>
                </p:txBody>
              </p:sp>
              <p:sp>
                <p:nvSpPr>
                  <p:cNvPr id="118" name="Rectangle 117">
                    <a:extLst>
                      <a:ext uri="{FF2B5EF4-FFF2-40B4-BE49-F238E27FC236}">
                        <a16:creationId xmlns:a16="http://schemas.microsoft.com/office/drawing/2014/main" id="{5CE9DF30-59A1-40D6-8C4A-95DE997B38D5}"/>
                      </a:ext>
                    </a:extLst>
                  </p:cNvPr>
                  <p:cNvSpPr/>
                  <p:nvPr/>
                </p:nvSpPr>
                <p:spPr>
                  <a:xfrm>
                    <a:off x="8521924" y="2852014"/>
                    <a:ext cx="547992" cy="4572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87</a:t>
                    </a:r>
                  </a:p>
                </p:txBody>
              </p:sp>
              <p:sp>
                <p:nvSpPr>
                  <p:cNvPr id="119" name="Rectangle 118">
                    <a:extLst>
                      <a:ext uri="{FF2B5EF4-FFF2-40B4-BE49-F238E27FC236}">
                        <a16:creationId xmlns:a16="http://schemas.microsoft.com/office/drawing/2014/main" id="{B0ED5E0E-EF30-4B8B-9D39-2E4C2DA0DC66}"/>
                      </a:ext>
                    </a:extLst>
                  </p:cNvPr>
                  <p:cNvSpPr/>
                  <p:nvPr/>
                </p:nvSpPr>
                <p:spPr>
                  <a:xfrm>
                    <a:off x="7982397" y="2852011"/>
                    <a:ext cx="547990" cy="457200"/>
                  </a:xfrm>
                  <a:prstGeom prst="rect">
                    <a:avLst/>
                  </a:prstGeom>
                  <a:solidFill>
                    <a:srgbClr val="99CC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400" b="1" dirty="0">
                        <a:solidFill>
                          <a:prstClr val="white"/>
                        </a:solidFill>
                      </a:rPr>
                      <a:t>3.8</a:t>
                    </a:r>
                  </a:p>
                </p:txBody>
              </p:sp>
            </p:grpSp>
          </p:grpSp>
          <p:sp>
            <p:nvSpPr>
              <p:cNvPr id="77" name="Text Box 12">
                <a:extLst>
                  <a:ext uri="{FF2B5EF4-FFF2-40B4-BE49-F238E27FC236}">
                    <a16:creationId xmlns:a16="http://schemas.microsoft.com/office/drawing/2014/main" id="{69E6B9F0-D6F3-491A-A28A-1809B3C5B701}"/>
                  </a:ext>
                </a:extLst>
              </p:cNvPr>
              <p:cNvSpPr txBox="1">
                <a:spLocks noChangeArrowheads="1"/>
              </p:cNvSpPr>
              <p:nvPr/>
            </p:nvSpPr>
            <p:spPr bwMode="auto">
              <a:xfrm>
                <a:off x="1143000" y="484995"/>
                <a:ext cx="2986330" cy="294061"/>
              </a:xfrm>
              <a:prstGeom prst="rect">
                <a:avLst/>
              </a:prstGeom>
              <a:noFill/>
              <a:ln w="9525" algn="ctr">
                <a:noFill/>
                <a:miter lim="800000"/>
                <a:headEnd/>
                <a:tailEnd/>
              </a:ln>
            </p:spPr>
            <p:txBody>
              <a:bodyPr wrap="square" lIns="0" rIns="0">
                <a:spAutoFit/>
              </a:bodyPr>
              <a:lstStyle/>
              <a:p>
                <a:pPr>
                  <a:defRPr/>
                </a:pPr>
                <a:r>
                  <a:rPr lang="it-IT" b="1" dirty="0">
                    <a:solidFill>
                      <a:srgbClr val="FF9F3C"/>
                    </a:solidFill>
                    <a:latin typeface="+mn-lt"/>
                    <a:cs typeface="Calibri" pitchFamily="34" charset="0"/>
                  </a:rPr>
                  <a:t>SATISFACTION DRIVERS</a:t>
                </a:r>
              </a:p>
            </p:txBody>
          </p:sp>
          <p:sp>
            <p:nvSpPr>
              <p:cNvPr id="78" name="Text Box 12">
                <a:extLst>
                  <a:ext uri="{FF2B5EF4-FFF2-40B4-BE49-F238E27FC236}">
                    <a16:creationId xmlns:a16="http://schemas.microsoft.com/office/drawing/2014/main" id="{BBBFEBAE-F1EE-4076-A1D6-F34EC25739C2}"/>
                  </a:ext>
                </a:extLst>
              </p:cNvPr>
              <p:cNvSpPr txBox="1">
                <a:spLocks noChangeArrowheads="1"/>
              </p:cNvSpPr>
              <p:nvPr/>
            </p:nvSpPr>
            <p:spPr bwMode="auto">
              <a:xfrm>
                <a:off x="5641975" y="485004"/>
                <a:ext cx="2171700" cy="294061"/>
              </a:xfrm>
              <a:prstGeom prst="rect">
                <a:avLst/>
              </a:prstGeom>
              <a:noFill/>
              <a:ln w="9525" algn="ctr">
                <a:noFill/>
                <a:miter lim="800000"/>
                <a:headEnd/>
                <a:tailEnd/>
              </a:ln>
            </p:spPr>
            <p:txBody>
              <a:bodyPr lIns="0" rIns="0">
                <a:spAutoFit/>
              </a:bodyPr>
              <a:lstStyle/>
              <a:p>
                <a:pPr algn="r">
                  <a:defRPr/>
                </a:pPr>
                <a:r>
                  <a:rPr lang="it-IT" b="1" dirty="0">
                    <a:solidFill>
                      <a:srgbClr val="FF9F3C"/>
                    </a:solidFill>
                    <a:latin typeface="+mn-lt"/>
                    <a:cs typeface="Calibri" pitchFamily="34" charset="0"/>
                  </a:rPr>
                  <a:t>FUTURE BEHAVIORS</a:t>
                </a:r>
              </a:p>
            </p:txBody>
          </p:sp>
          <p:sp>
            <p:nvSpPr>
              <p:cNvPr id="79" name="Rectangle 2">
                <a:extLst>
                  <a:ext uri="{FF2B5EF4-FFF2-40B4-BE49-F238E27FC236}">
                    <a16:creationId xmlns:a16="http://schemas.microsoft.com/office/drawing/2014/main" id="{0EFE79F1-C573-4742-AC88-7BE272F40D2D}"/>
                  </a:ext>
                </a:extLst>
              </p:cNvPr>
              <p:cNvSpPr txBox="1">
                <a:spLocks noChangeArrowheads="1"/>
              </p:cNvSpPr>
              <p:nvPr/>
            </p:nvSpPr>
            <p:spPr bwMode="auto">
              <a:xfrm>
                <a:off x="1771650" y="4753745"/>
                <a:ext cx="1657350" cy="617538"/>
              </a:xfrm>
              <a:prstGeom prst="rect">
                <a:avLst/>
              </a:prstGeom>
              <a:noFill/>
              <a:ln w="9525">
                <a:noFill/>
                <a:miter lim="800000"/>
                <a:headEnd/>
                <a:tailEnd/>
              </a:ln>
            </p:spPr>
            <p:txBody>
              <a:bodyPr lIns="68580" tIns="34290" rIns="68580" bIns="34290"/>
              <a:lstStyle/>
              <a:p>
                <a:pPr eaLnBrk="1" hangingPunct="1">
                  <a:defRPr/>
                </a:pPr>
                <a:r>
                  <a:rPr lang="en-US" sz="900" dirty="0">
                    <a:latin typeface="+mn-lt"/>
                    <a:cs typeface="Calibri" pitchFamily="34" charset="0"/>
                  </a:rPr>
                  <a:t>Scores represent your performance as rated by </a:t>
                </a:r>
                <a:r>
                  <a:rPr lang="en-US" sz="900" b="1" i="1" dirty="0">
                    <a:latin typeface="+mn-lt"/>
                    <a:cs typeface="Calibri" pitchFamily="34" charset="0"/>
                  </a:rPr>
                  <a:t>your</a:t>
                </a:r>
                <a:r>
                  <a:rPr lang="en-US" sz="900" dirty="0">
                    <a:latin typeface="+mn-lt"/>
                    <a:cs typeface="Calibri" pitchFamily="34" charset="0"/>
                  </a:rPr>
                  <a:t> customers</a:t>
                </a:r>
                <a:endParaRPr lang="en-US" sz="1050" b="1" dirty="0">
                  <a:solidFill>
                    <a:schemeClr val="bg2"/>
                  </a:solidFill>
                  <a:latin typeface="+mn-lt"/>
                  <a:ea typeface="ＭＳ Ｐゴシック" pitchFamily="8" charset="-128"/>
                  <a:cs typeface="Calibri" pitchFamily="34" charset="0"/>
                </a:endParaRPr>
              </a:p>
            </p:txBody>
          </p:sp>
          <p:sp>
            <p:nvSpPr>
              <p:cNvPr id="80" name="Rectangle 2">
                <a:extLst>
                  <a:ext uri="{FF2B5EF4-FFF2-40B4-BE49-F238E27FC236}">
                    <a16:creationId xmlns:a16="http://schemas.microsoft.com/office/drawing/2014/main" id="{BB9EE659-7091-44E0-ACCB-510A3F0FC6DC}"/>
                  </a:ext>
                </a:extLst>
              </p:cNvPr>
              <p:cNvSpPr txBox="1">
                <a:spLocks noChangeArrowheads="1"/>
              </p:cNvSpPr>
              <p:nvPr/>
            </p:nvSpPr>
            <p:spPr bwMode="auto">
              <a:xfrm>
                <a:off x="3886200" y="4742633"/>
                <a:ext cx="1828800" cy="617538"/>
              </a:xfrm>
              <a:prstGeom prst="rect">
                <a:avLst/>
              </a:prstGeom>
              <a:noFill/>
              <a:ln w="9525">
                <a:noFill/>
                <a:miter lim="800000"/>
                <a:headEnd/>
                <a:tailEnd/>
              </a:ln>
            </p:spPr>
            <p:txBody>
              <a:bodyPr lIns="68580" tIns="34290" rIns="68580" bIns="34290"/>
              <a:lstStyle/>
              <a:p>
                <a:pPr eaLnBrk="1" hangingPunct="1">
                  <a:spcBef>
                    <a:spcPts val="450"/>
                  </a:spcBef>
                  <a:defRPr/>
                </a:pPr>
                <a:r>
                  <a:rPr lang="en-US" sz="900" dirty="0">
                    <a:latin typeface="+mn-lt"/>
                    <a:cs typeface="Calibri" pitchFamily="34" charset="0"/>
                  </a:rPr>
                  <a:t>Driver Impacts show you which driver has the most/least leverage – where improvements matter most/least to </a:t>
                </a:r>
                <a:r>
                  <a:rPr lang="en-US" sz="900" b="1" i="1" dirty="0">
                    <a:latin typeface="+mn-lt"/>
                    <a:cs typeface="Calibri" pitchFamily="34" charset="0"/>
                  </a:rPr>
                  <a:t>your</a:t>
                </a:r>
                <a:r>
                  <a:rPr lang="en-US" sz="900" i="1" dirty="0">
                    <a:latin typeface="+mn-lt"/>
                    <a:cs typeface="Calibri" pitchFamily="34" charset="0"/>
                  </a:rPr>
                  <a:t> </a:t>
                </a:r>
                <a:r>
                  <a:rPr lang="en-US" sz="900" dirty="0">
                    <a:latin typeface="+mn-lt"/>
                    <a:cs typeface="Calibri" pitchFamily="34" charset="0"/>
                  </a:rPr>
                  <a:t>customers</a:t>
                </a:r>
                <a:endParaRPr lang="en-US" sz="1050" b="1" dirty="0">
                  <a:latin typeface="+mn-lt"/>
                  <a:ea typeface="ＭＳ Ｐゴシック" pitchFamily="8" charset="-128"/>
                  <a:cs typeface="Calibri" pitchFamily="34" charset="0"/>
                </a:endParaRPr>
              </a:p>
            </p:txBody>
          </p:sp>
          <p:sp>
            <p:nvSpPr>
              <p:cNvPr id="81" name="Rectangle 2">
                <a:extLst>
                  <a:ext uri="{FF2B5EF4-FFF2-40B4-BE49-F238E27FC236}">
                    <a16:creationId xmlns:a16="http://schemas.microsoft.com/office/drawing/2014/main" id="{EB5D4460-D1E0-40A8-9A27-0237491B930F}"/>
                  </a:ext>
                </a:extLst>
              </p:cNvPr>
              <p:cNvSpPr txBox="1">
                <a:spLocks noChangeArrowheads="1"/>
              </p:cNvSpPr>
              <p:nvPr/>
            </p:nvSpPr>
            <p:spPr bwMode="auto">
              <a:xfrm>
                <a:off x="6229350" y="4739016"/>
                <a:ext cx="1657350" cy="617538"/>
              </a:xfrm>
              <a:prstGeom prst="rect">
                <a:avLst/>
              </a:prstGeom>
              <a:noFill/>
              <a:ln w="9525">
                <a:noFill/>
                <a:miter lim="800000"/>
                <a:headEnd/>
                <a:tailEnd/>
              </a:ln>
            </p:spPr>
            <p:txBody>
              <a:bodyPr lIns="68580" tIns="34290" rIns="68580" bIns="34290"/>
              <a:lstStyle/>
              <a:p>
                <a:pPr eaLnBrk="1" hangingPunct="1">
                  <a:spcBef>
                    <a:spcPts val="450"/>
                  </a:spcBef>
                  <a:defRPr/>
                </a:pPr>
                <a:r>
                  <a:rPr lang="en-US" sz="900" dirty="0">
                    <a:latin typeface="+mn-lt"/>
                    <a:cs typeface="Calibri" pitchFamily="34" charset="0"/>
                  </a:rPr>
                  <a:t>Future Behavior Impacts represent the impact of CSI on the future behaviors of </a:t>
                </a:r>
                <a:r>
                  <a:rPr lang="en-US" sz="900" b="1" i="1" dirty="0">
                    <a:latin typeface="+mn-lt"/>
                    <a:cs typeface="Calibri" pitchFamily="34" charset="0"/>
                  </a:rPr>
                  <a:t>your</a:t>
                </a:r>
                <a:r>
                  <a:rPr lang="en-US" sz="900" dirty="0">
                    <a:latin typeface="+mn-lt"/>
                    <a:cs typeface="Calibri" pitchFamily="34" charset="0"/>
                  </a:rPr>
                  <a:t> customers </a:t>
                </a:r>
                <a:endParaRPr lang="en-US" sz="1050" b="1" dirty="0">
                  <a:solidFill>
                    <a:schemeClr val="bg2"/>
                  </a:solidFill>
                  <a:latin typeface="+mn-lt"/>
                  <a:ea typeface="ＭＳ Ｐゴシック" pitchFamily="8" charset="-128"/>
                  <a:cs typeface="Calibri" pitchFamily="34" charset="0"/>
                </a:endParaRPr>
              </a:p>
            </p:txBody>
          </p:sp>
          <p:sp>
            <p:nvSpPr>
              <p:cNvPr id="82" name="Rounded Rectangle 264">
                <a:extLst>
                  <a:ext uri="{FF2B5EF4-FFF2-40B4-BE49-F238E27FC236}">
                    <a16:creationId xmlns:a16="http://schemas.microsoft.com/office/drawing/2014/main" id="{03CE6D1C-2AAA-4C97-B6DD-5AD090F9C344}"/>
                  </a:ext>
                </a:extLst>
              </p:cNvPr>
              <p:cNvSpPr/>
              <p:nvPr/>
            </p:nvSpPr>
            <p:spPr>
              <a:xfrm>
                <a:off x="1428750" y="4783225"/>
                <a:ext cx="342900" cy="28575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chemeClr val="tx1">
                      <a:lumMod val="50000"/>
                      <a:lumOff val="50000"/>
                    </a:schemeClr>
                  </a:solidFill>
                  <a:ea typeface="ＭＳ Ｐゴシック" pitchFamily="8" charset="-128"/>
                  <a:cs typeface="Calibri" pitchFamily="34" charset="0"/>
                </a:endParaRPr>
              </a:p>
            </p:txBody>
          </p:sp>
          <p:sp>
            <p:nvSpPr>
              <p:cNvPr id="83" name="Rounded Rectangle 265">
                <a:extLst>
                  <a:ext uri="{FF2B5EF4-FFF2-40B4-BE49-F238E27FC236}">
                    <a16:creationId xmlns:a16="http://schemas.microsoft.com/office/drawing/2014/main" id="{1515C2AB-5FE7-4956-8437-F1553B8FE65E}"/>
                  </a:ext>
                </a:extLst>
              </p:cNvPr>
              <p:cNvSpPr/>
              <p:nvPr/>
            </p:nvSpPr>
            <p:spPr>
              <a:xfrm>
                <a:off x="3543300" y="4782320"/>
                <a:ext cx="342900" cy="285750"/>
              </a:xfrm>
              <a:prstGeom prst="roundRect">
                <a:avLst>
                  <a:gd name="adj" fmla="val 0"/>
                </a:avLst>
              </a:prstGeom>
              <a:solidFill>
                <a:srgbClr val="3C5BA2"/>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rgbClr val="7A9DC1"/>
                  </a:solidFill>
                  <a:ea typeface="ＭＳ Ｐゴシック" pitchFamily="8" charset="-128"/>
                  <a:cs typeface="Calibri" pitchFamily="34" charset="0"/>
                </a:endParaRPr>
              </a:p>
            </p:txBody>
          </p:sp>
          <p:sp>
            <p:nvSpPr>
              <p:cNvPr id="84" name="Rounded Rectangle 266">
                <a:extLst>
                  <a:ext uri="{FF2B5EF4-FFF2-40B4-BE49-F238E27FC236}">
                    <a16:creationId xmlns:a16="http://schemas.microsoft.com/office/drawing/2014/main" id="{E2D00879-9F6C-4B6E-923D-D95A81CB4E69}"/>
                  </a:ext>
                </a:extLst>
              </p:cNvPr>
              <p:cNvSpPr/>
              <p:nvPr/>
            </p:nvSpPr>
            <p:spPr>
              <a:xfrm>
                <a:off x="5886450" y="4780504"/>
                <a:ext cx="342900" cy="285750"/>
              </a:xfrm>
              <a:prstGeom prst="roundRect">
                <a:avLst>
                  <a:gd name="adj" fmla="val 0"/>
                </a:avLst>
              </a:prstGeom>
              <a:solidFill>
                <a:srgbClr val="99CC33"/>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rgbClr val="99C525"/>
                  </a:solidFill>
                  <a:ea typeface="ＭＳ Ｐゴシック" pitchFamily="8" charset="-128"/>
                  <a:cs typeface="Calibri" pitchFamily="34" charset="0"/>
                </a:endParaRPr>
              </a:p>
            </p:txBody>
          </p:sp>
          <p:grpSp>
            <p:nvGrpSpPr>
              <p:cNvPr id="85" name="Group 52">
                <a:extLst>
                  <a:ext uri="{FF2B5EF4-FFF2-40B4-BE49-F238E27FC236}">
                    <a16:creationId xmlns:a16="http://schemas.microsoft.com/office/drawing/2014/main" id="{EFB47810-0F5D-4E74-B5C8-D1EBEB17C5B2}"/>
                  </a:ext>
                </a:extLst>
              </p:cNvPr>
              <p:cNvGrpSpPr>
                <a:grpSpLocks/>
              </p:cNvGrpSpPr>
              <p:nvPr/>
            </p:nvGrpSpPr>
            <p:grpSpPr bwMode="auto">
              <a:xfrm>
                <a:off x="3641725" y="2060988"/>
                <a:ext cx="1992313" cy="1371602"/>
                <a:chOff x="3374567" y="2747982"/>
                <a:chExt cx="2656124" cy="1828801"/>
              </a:xfrm>
            </p:grpSpPr>
            <p:sp>
              <p:nvSpPr>
                <p:cNvPr id="107" name="Rectangle 106">
                  <a:extLst>
                    <a:ext uri="{FF2B5EF4-FFF2-40B4-BE49-F238E27FC236}">
                      <a16:creationId xmlns:a16="http://schemas.microsoft.com/office/drawing/2014/main" id="{35EA8B11-3841-4C2F-AFCD-A14A3234F8FA}"/>
                    </a:ext>
                  </a:extLst>
                </p:cNvPr>
                <p:cNvSpPr/>
                <p:nvPr/>
              </p:nvSpPr>
              <p:spPr>
                <a:xfrm>
                  <a:off x="3374567" y="3662382"/>
                  <a:ext cx="2241303" cy="914400"/>
                </a:xfrm>
                <a:prstGeom prst="rect">
                  <a:avLst/>
                </a:prstGeom>
                <a:solidFill>
                  <a:srgbClr val="FF9F3C">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anchor="ctr"/>
                <a:lstStyle/>
                <a:p>
                  <a:pPr>
                    <a:defRPr/>
                  </a:pPr>
                  <a:r>
                    <a:rPr lang="it-IT" sz="900" b="1" dirty="0">
                      <a:solidFill>
                        <a:schemeClr val="tx1">
                          <a:lumMod val="65000"/>
                          <a:lumOff val="35000"/>
                        </a:schemeClr>
                      </a:solidFill>
                      <a:cs typeface="Calibri" pitchFamily="34" charset="0"/>
                    </a:rPr>
                    <a:t>Overall Satisfaction 81</a:t>
                  </a:r>
                </a:p>
                <a:p>
                  <a:pPr>
                    <a:defRPr/>
                  </a:pPr>
                  <a:r>
                    <a:rPr lang="it-IT" sz="900" b="1" dirty="0">
                      <a:solidFill>
                        <a:schemeClr val="tx1">
                          <a:lumMod val="65000"/>
                          <a:lumOff val="35000"/>
                        </a:schemeClr>
                      </a:solidFill>
                      <a:cs typeface="Calibri" pitchFamily="34" charset="0"/>
                    </a:rPr>
                    <a:t>Compared to Expectations 77</a:t>
                  </a:r>
                </a:p>
                <a:p>
                  <a:pPr>
                    <a:defRPr/>
                  </a:pPr>
                  <a:r>
                    <a:rPr lang="it-IT" sz="900" b="1" dirty="0">
                      <a:solidFill>
                        <a:schemeClr val="tx1">
                          <a:lumMod val="65000"/>
                          <a:lumOff val="35000"/>
                        </a:schemeClr>
                      </a:solidFill>
                      <a:cs typeface="Calibri" pitchFamily="34" charset="0"/>
                    </a:rPr>
                    <a:t>Compared to Ideal 76</a:t>
                  </a:r>
                </a:p>
              </p:txBody>
            </p:sp>
            <p:sp>
              <p:nvSpPr>
                <p:cNvPr id="108" name="Rectangle 107">
                  <a:extLst>
                    <a:ext uri="{FF2B5EF4-FFF2-40B4-BE49-F238E27FC236}">
                      <a16:creationId xmlns:a16="http://schemas.microsoft.com/office/drawing/2014/main" id="{60FD33D7-C191-45E5-A509-5672FE99D99C}"/>
                    </a:ext>
                  </a:extLst>
                </p:cNvPr>
                <p:cNvSpPr/>
                <p:nvPr/>
              </p:nvSpPr>
              <p:spPr>
                <a:xfrm>
                  <a:off x="3374567" y="2747982"/>
                  <a:ext cx="2241303" cy="914400"/>
                </a:xfrm>
                <a:prstGeom prst="rect">
                  <a:avLst/>
                </a:prstGeom>
                <a:solidFill>
                  <a:srgbClr val="FF9F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anchor="ctr"/>
                <a:lstStyle/>
                <a:p>
                  <a:pPr eaLnBrk="1" hangingPunct="1">
                    <a:defRPr/>
                  </a:pPr>
                  <a:r>
                    <a:rPr lang="en-US" sz="1400" b="1" dirty="0"/>
                    <a:t>Customer</a:t>
                  </a:r>
                </a:p>
                <a:p>
                  <a:pPr eaLnBrk="1" hangingPunct="1">
                    <a:defRPr/>
                  </a:pPr>
                  <a:r>
                    <a:rPr lang="en-US" sz="1400" b="1" dirty="0"/>
                    <a:t>Satisfaction </a:t>
                  </a:r>
                  <a:br>
                    <a:rPr lang="en-US" sz="1400" b="1" dirty="0"/>
                  </a:br>
                  <a:r>
                    <a:rPr lang="en-US" sz="1400" b="1" dirty="0"/>
                    <a:t>Index	</a:t>
                  </a:r>
                </a:p>
              </p:txBody>
            </p:sp>
            <p:sp>
              <p:nvSpPr>
                <p:cNvPr id="109" name="Chevron 260">
                  <a:extLst>
                    <a:ext uri="{FF2B5EF4-FFF2-40B4-BE49-F238E27FC236}">
                      <a16:creationId xmlns:a16="http://schemas.microsoft.com/office/drawing/2014/main" id="{C635BABA-9242-4526-82CC-C9F283A7F584}"/>
                    </a:ext>
                  </a:extLst>
                </p:cNvPr>
                <p:cNvSpPr/>
                <p:nvPr/>
              </p:nvSpPr>
              <p:spPr>
                <a:xfrm>
                  <a:off x="5192584" y="2747982"/>
                  <a:ext cx="838107" cy="1828801"/>
                </a:xfrm>
                <a:prstGeom prst="chevron">
                  <a:avLst/>
                </a:prstGeom>
                <a:solidFill>
                  <a:srgbClr val="D279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0" name="Rounded Rectangle 51">
                  <a:extLst>
                    <a:ext uri="{FF2B5EF4-FFF2-40B4-BE49-F238E27FC236}">
                      <a16:creationId xmlns:a16="http://schemas.microsoft.com/office/drawing/2014/main" id="{7D7045E9-0502-4462-99BF-ADC5A223E8DC}"/>
                    </a:ext>
                  </a:extLst>
                </p:cNvPr>
                <p:cNvSpPr/>
                <p:nvPr/>
              </p:nvSpPr>
              <p:spPr>
                <a:xfrm>
                  <a:off x="4746016" y="2985049"/>
                  <a:ext cx="620116" cy="44026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sz="2000" b="1" dirty="0">
                      <a:solidFill>
                        <a:schemeClr val="bg1"/>
                      </a:solidFill>
                      <a:ea typeface="ＭＳ Ｐゴシック" pitchFamily="8" charset="-128"/>
                      <a:cs typeface="Calibri" pitchFamily="34" charset="0"/>
                    </a:rPr>
                    <a:t>78</a:t>
                  </a:r>
                </a:p>
              </p:txBody>
            </p:sp>
          </p:grpSp>
          <p:grpSp>
            <p:nvGrpSpPr>
              <p:cNvPr id="86" name="Group 1">
                <a:extLst>
                  <a:ext uri="{FF2B5EF4-FFF2-40B4-BE49-F238E27FC236}">
                    <a16:creationId xmlns:a16="http://schemas.microsoft.com/office/drawing/2014/main" id="{AF143572-DE5B-41F9-B4DC-0AFE0D1B6E9D}"/>
                  </a:ext>
                </a:extLst>
              </p:cNvPr>
              <p:cNvGrpSpPr>
                <a:grpSpLocks/>
              </p:cNvGrpSpPr>
              <p:nvPr/>
            </p:nvGrpSpPr>
            <p:grpSpPr bwMode="auto">
              <a:xfrm>
                <a:off x="1092027" y="1428249"/>
                <a:ext cx="2439642" cy="2134435"/>
                <a:chOff x="1344206" y="1332748"/>
                <a:chExt cx="2235398" cy="1509421"/>
              </a:xfrm>
            </p:grpSpPr>
            <p:grpSp>
              <p:nvGrpSpPr>
                <p:cNvPr id="87" name="Group 47">
                  <a:extLst>
                    <a:ext uri="{FF2B5EF4-FFF2-40B4-BE49-F238E27FC236}">
                      <a16:creationId xmlns:a16="http://schemas.microsoft.com/office/drawing/2014/main" id="{0635D2D4-D8FD-4645-8778-8148D80BB524}"/>
                    </a:ext>
                  </a:extLst>
                </p:cNvPr>
                <p:cNvGrpSpPr>
                  <a:grpSpLocks/>
                </p:cNvGrpSpPr>
                <p:nvPr/>
              </p:nvGrpSpPr>
              <p:grpSpPr bwMode="auto">
                <a:xfrm>
                  <a:off x="1350248" y="2301599"/>
                  <a:ext cx="2222233" cy="212933"/>
                  <a:chOff x="311669" y="2712247"/>
                  <a:chExt cx="2963983" cy="283911"/>
                </a:xfrm>
              </p:grpSpPr>
              <p:sp>
                <p:nvSpPr>
                  <p:cNvPr id="104" name="Rectangle 103">
                    <a:extLst>
                      <a:ext uri="{FF2B5EF4-FFF2-40B4-BE49-F238E27FC236}">
                        <a16:creationId xmlns:a16="http://schemas.microsoft.com/office/drawing/2014/main" id="{FA59E1B5-A6B5-4879-8EF6-E5716B1BDEE4}"/>
                      </a:ext>
                    </a:extLst>
                  </p:cNvPr>
                  <p:cNvSpPr/>
                  <p:nvPr/>
                </p:nvSpPr>
                <p:spPr>
                  <a:xfrm>
                    <a:off x="1355184" y="2714842"/>
                    <a:ext cx="1920468" cy="27877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Documentation</a:t>
                    </a:r>
                  </a:p>
                </p:txBody>
              </p:sp>
              <p:sp>
                <p:nvSpPr>
                  <p:cNvPr id="105" name="Rectangle 104">
                    <a:extLst>
                      <a:ext uri="{FF2B5EF4-FFF2-40B4-BE49-F238E27FC236}">
                        <a16:creationId xmlns:a16="http://schemas.microsoft.com/office/drawing/2014/main" id="{0F830408-FD55-4DF8-9FAC-1E7BD475B1C3}"/>
                      </a:ext>
                    </a:extLst>
                  </p:cNvPr>
                  <p:cNvSpPr/>
                  <p:nvPr/>
                </p:nvSpPr>
                <p:spPr>
                  <a:xfrm>
                    <a:off x="311669" y="2712247"/>
                    <a:ext cx="548402" cy="283506"/>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80</a:t>
                    </a:r>
                  </a:p>
                </p:txBody>
              </p:sp>
              <p:sp>
                <p:nvSpPr>
                  <p:cNvPr id="106" name="Rectangle 105">
                    <a:extLst>
                      <a:ext uri="{FF2B5EF4-FFF2-40B4-BE49-F238E27FC236}">
                        <a16:creationId xmlns:a16="http://schemas.microsoft.com/office/drawing/2014/main" id="{FB58780D-467C-4398-9603-C1EA0C85070D}"/>
                      </a:ext>
                    </a:extLst>
                  </p:cNvPr>
                  <p:cNvSpPr/>
                  <p:nvPr/>
                </p:nvSpPr>
                <p:spPr>
                  <a:xfrm>
                    <a:off x="847618" y="2712247"/>
                    <a:ext cx="548403" cy="283911"/>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0.9</a:t>
                    </a:r>
                  </a:p>
                </p:txBody>
              </p:sp>
            </p:grpSp>
            <p:grpSp>
              <p:nvGrpSpPr>
                <p:cNvPr id="88" name="Group 45">
                  <a:extLst>
                    <a:ext uri="{FF2B5EF4-FFF2-40B4-BE49-F238E27FC236}">
                      <a16:creationId xmlns:a16="http://schemas.microsoft.com/office/drawing/2014/main" id="{904C7F05-C3A4-44F3-A0CD-88EB3C703825}"/>
                    </a:ext>
                  </a:extLst>
                </p:cNvPr>
                <p:cNvGrpSpPr>
                  <a:grpSpLocks/>
                </p:cNvGrpSpPr>
                <p:nvPr/>
              </p:nvGrpSpPr>
              <p:grpSpPr bwMode="auto">
                <a:xfrm>
                  <a:off x="1346221" y="1332748"/>
                  <a:ext cx="2224288" cy="217059"/>
                  <a:chOff x="306297" y="1629122"/>
                  <a:chExt cx="2966723" cy="289411"/>
                </a:xfrm>
              </p:grpSpPr>
              <p:sp>
                <p:nvSpPr>
                  <p:cNvPr id="101" name="Rectangle 100">
                    <a:extLst>
                      <a:ext uri="{FF2B5EF4-FFF2-40B4-BE49-F238E27FC236}">
                        <a16:creationId xmlns:a16="http://schemas.microsoft.com/office/drawing/2014/main" id="{A18DCEA1-E31E-4022-88FE-A841DD5AB4E0}"/>
                      </a:ext>
                    </a:extLst>
                  </p:cNvPr>
                  <p:cNvSpPr/>
                  <p:nvPr/>
                </p:nvSpPr>
                <p:spPr>
                  <a:xfrm>
                    <a:off x="1352552" y="1639757"/>
                    <a:ext cx="1920468" cy="278776"/>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Quality</a:t>
                    </a:r>
                  </a:p>
                </p:txBody>
              </p:sp>
              <p:sp>
                <p:nvSpPr>
                  <p:cNvPr id="102" name="Rectangle 101">
                    <a:extLst>
                      <a:ext uri="{FF2B5EF4-FFF2-40B4-BE49-F238E27FC236}">
                        <a16:creationId xmlns:a16="http://schemas.microsoft.com/office/drawing/2014/main" id="{552942E3-91FC-4970-89D0-097C9F228B03}"/>
                      </a:ext>
                    </a:extLst>
                  </p:cNvPr>
                  <p:cNvSpPr/>
                  <p:nvPr/>
                </p:nvSpPr>
                <p:spPr>
                  <a:xfrm>
                    <a:off x="306297" y="1629123"/>
                    <a:ext cx="548402" cy="278777"/>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400" b="1" dirty="0">
                        <a:solidFill>
                          <a:prstClr val="white"/>
                        </a:solidFill>
                      </a:rPr>
                      <a:t>85</a:t>
                    </a:r>
                  </a:p>
                </p:txBody>
              </p:sp>
              <p:sp>
                <p:nvSpPr>
                  <p:cNvPr id="103" name="Rectangle 102">
                    <a:extLst>
                      <a:ext uri="{FF2B5EF4-FFF2-40B4-BE49-F238E27FC236}">
                        <a16:creationId xmlns:a16="http://schemas.microsoft.com/office/drawing/2014/main" id="{119937F7-45A0-48F3-B922-65C41D5691DD}"/>
                      </a:ext>
                    </a:extLst>
                  </p:cNvPr>
                  <p:cNvSpPr/>
                  <p:nvPr/>
                </p:nvSpPr>
                <p:spPr>
                  <a:xfrm>
                    <a:off x="848050" y="1629122"/>
                    <a:ext cx="548403" cy="274172"/>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400" b="1" dirty="0">
                        <a:solidFill>
                          <a:prstClr val="white"/>
                        </a:solidFill>
                      </a:rPr>
                      <a:t>1.1</a:t>
                    </a:r>
                  </a:p>
                </p:txBody>
              </p:sp>
            </p:grpSp>
            <p:grpSp>
              <p:nvGrpSpPr>
                <p:cNvPr id="89" name="Group 46">
                  <a:extLst>
                    <a:ext uri="{FF2B5EF4-FFF2-40B4-BE49-F238E27FC236}">
                      <a16:creationId xmlns:a16="http://schemas.microsoft.com/office/drawing/2014/main" id="{176F2C82-AF75-41B7-BCF4-FAFF525D3CB2}"/>
                    </a:ext>
                  </a:extLst>
                </p:cNvPr>
                <p:cNvGrpSpPr>
                  <a:grpSpLocks/>
                </p:cNvGrpSpPr>
                <p:nvPr/>
              </p:nvGrpSpPr>
              <p:grpSpPr bwMode="auto">
                <a:xfrm>
                  <a:off x="1344206" y="1640408"/>
                  <a:ext cx="2235398" cy="217056"/>
                  <a:chOff x="309940" y="2193187"/>
                  <a:chExt cx="2979445" cy="289403"/>
                </a:xfrm>
              </p:grpSpPr>
              <p:sp>
                <p:nvSpPr>
                  <p:cNvPr id="98" name="Rectangle 97">
                    <a:extLst>
                      <a:ext uri="{FF2B5EF4-FFF2-40B4-BE49-F238E27FC236}">
                        <a16:creationId xmlns:a16="http://schemas.microsoft.com/office/drawing/2014/main" id="{4E9F4F8F-6453-4DE3-AAA3-4B90866411C6}"/>
                      </a:ext>
                    </a:extLst>
                  </p:cNvPr>
                  <p:cNvSpPr/>
                  <p:nvPr/>
                </p:nvSpPr>
                <p:spPr>
                  <a:xfrm>
                    <a:off x="1368150" y="2193187"/>
                    <a:ext cx="1921235" cy="27877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Selection and Order</a:t>
                    </a:r>
                  </a:p>
                </p:txBody>
              </p:sp>
              <p:sp>
                <p:nvSpPr>
                  <p:cNvPr id="99" name="Rectangle 98">
                    <a:extLst>
                      <a:ext uri="{FF2B5EF4-FFF2-40B4-BE49-F238E27FC236}">
                        <a16:creationId xmlns:a16="http://schemas.microsoft.com/office/drawing/2014/main" id="{634FA910-3BA3-4FD2-8DA4-908EBC3729BF}"/>
                      </a:ext>
                    </a:extLst>
                  </p:cNvPr>
                  <p:cNvSpPr/>
                  <p:nvPr/>
                </p:nvSpPr>
                <p:spPr>
                  <a:xfrm>
                    <a:off x="309940" y="2202445"/>
                    <a:ext cx="548018" cy="28014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83</a:t>
                    </a:r>
                  </a:p>
                </p:txBody>
              </p:sp>
              <p:sp>
                <p:nvSpPr>
                  <p:cNvPr id="100" name="Rectangle 99">
                    <a:extLst>
                      <a:ext uri="{FF2B5EF4-FFF2-40B4-BE49-F238E27FC236}">
                        <a16:creationId xmlns:a16="http://schemas.microsoft.com/office/drawing/2014/main" id="{AE17A58B-BB19-4E1D-8A47-02ADA29156F9}"/>
                      </a:ext>
                    </a:extLst>
                  </p:cNvPr>
                  <p:cNvSpPr/>
                  <p:nvPr/>
                </p:nvSpPr>
                <p:spPr>
                  <a:xfrm>
                    <a:off x="854430" y="2201366"/>
                    <a:ext cx="550133" cy="280354"/>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1.0</a:t>
                    </a:r>
                  </a:p>
                </p:txBody>
              </p:sp>
            </p:grpSp>
            <p:grpSp>
              <p:nvGrpSpPr>
                <p:cNvPr id="90" name="Group 48">
                  <a:extLst>
                    <a:ext uri="{FF2B5EF4-FFF2-40B4-BE49-F238E27FC236}">
                      <a16:creationId xmlns:a16="http://schemas.microsoft.com/office/drawing/2014/main" id="{2D244D6B-A1E4-4800-84F4-0A1543B66912}"/>
                    </a:ext>
                  </a:extLst>
                </p:cNvPr>
                <p:cNvGrpSpPr>
                  <a:grpSpLocks/>
                </p:cNvGrpSpPr>
                <p:nvPr/>
              </p:nvGrpSpPr>
              <p:grpSpPr bwMode="auto">
                <a:xfrm>
                  <a:off x="1346220" y="2623508"/>
                  <a:ext cx="2229822" cy="218661"/>
                  <a:chOff x="314741" y="3301654"/>
                  <a:chExt cx="2972012" cy="291545"/>
                </a:xfrm>
              </p:grpSpPr>
              <p:sp>
                <p:nvSpPr>
                  <p:cNvPr id="95" name="Rectangle 94">
                    <a:extLst>
                      <a:ext uri="{FF2B5EF4-FFF2-40B4-BE49-F238E27FC236}">
                        <a16:creationId xmlns:a16="http://schemas.microsoft.com/office/drawing/2014/main" id="{707FD13D-ED36-43A4-A739-82B3849433E8}"/>
                      </a:ext>
                    </a:extLst>
                  </p:cNvPr>
                  <p:cNvSpPr/>
                  <p:nvPr/>
                </p:nvSpPr>
                <p:spPr>
                  <a:xfrm>
                    <a:off x="1365520" y="3306522"/>
                    <a:ext cx="1921233" cy="27877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Product Search</a:t>
                    </a:r>
                  </a:p>
                </p:txBody>
              </p:sp>
              <p:sp>
                <p:nvSpPr>
                  <p:cNvPr id="96" name="Rectangle 95">
                    <a:extLst>
                      <a:ext uri="{FF2B5EF4-FFF2-40B4-BE49-F238E27FC236}">
                        <a16:creationId xmlns:a16="http://schemas.microsoft.com/office/drawing/2014/main" id="{D81107F8-91EC-4924-90AE-3C205D80EEC0}"/>
                      </a:ext>
                    </a:extLst>
                  </p:cNvPr>
                  <p:cNvSpPr/>
                  <p:nvPr/>
                </p:nvSpPr>
                <p:spPr>
                  <a:xfrm>
                    <a:off x="314741" y="3301654"/>
                    <a:ext cx="548017" cy="29154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82</a:t>
                    </a:r>
                  </a:p>
                </p:txBody>
              </p:sp>
              <p:sp>
                <p:nvSpPr>
                  <p:cNvPr id="97" name="Rectangle 96">
                    <a:extLst>
                      <a:ext uri="{FF2B5EF4-FFF2-40B4-BE49-F238E27FC236}">
                        <a16:creationId xmlns:a16="http://schemas.microsoft.com/office/drawing/2014/main" id="{C2F823E5-14DA-47C3-AFB1-3B9E40C9159D}"/>
                      </a:ext>
                    </a:extLst>
                  </p:cNvPr>
                  <p:cNvSpPr/>
                  <p:nvPr/>
                </p:nvSpPr>
                <p:spPr>
                  <a:xfrm>
                    <a:off x="842944" y="3304220"/>
                    <a:ext cx="550133" cy="283203"/>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0.8</a:t>
                    </a:r>
                  </a:p>
                </p:txBody>
              </p:sp>
            </p:grpSp>
            <p:grpSp>
              <p:nvGrpSpPr>
                <p:cNvPr id="91" name="Group 45">
                  <a:extLst>
                    <a:ext uri="{FF2B5EF4-FFF2-40B4-BE49-F238E27FC236}">
                      <a16:creationId xmlns:a16="http://schemas.microsoft.com/office/drawing/2014/main" id="{D2CE8FA6-FD5B-451F-92AF-DF95C2169525}"/>
                    </a:ext>
                  </a:extLst>
                </p:cNvPr>
                <p:cNvGrpSpPr>
                  <a:grpSpLocks/>
                </p:cNvGrpSpPr>
                <p:nvPr/>
              </p:nvGrpSpPr>
              <p:grpSpPr bwMode="auto">
                <a:xfrm>
                  <a:off x="1350249" y="1967233"/>
                  <a:ext cx="2218287" cy="221811"/>
                  <a:chOff x="317994" y="1408295"/>
                  <a:chExt cx="2956640" cy="295746"/>
                </a:xfrm>
              </p:grpSpPr>
              <p:sp>
                <p:nvSpPr>
                  <p:cNvPr id="92" name="Rectangle 91">
                    <a:extLst>
                      <a:ext uri="{FF2B5EF4-FFF2-40B4-BE49-F238E27FC236}">
                        <a16:creationId xmlns:a16="http://schemas.microsoft.com/office/drawing/2014/main" id="{F1D78975-55AE-4428-884B-6FC275B229CD}"/>
                      </a:ext>
                    </a:extLst>
                  </p:cNvPr>
                  <p:cNvSpPr/>
                  <p:nvPr/>
                </p:nvSpPr>
                <p:spPr>
                  <a:xfrm>
                    <a:off x="1353400" y="1425263"/>
                    <a:ext cx="1921234" cy="278778"/>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Customer Support</a:t>
                    </a:r>
                  </a:p>
                </p:txBody>
              </p:sp>
              <p:sp>
                <p:nvSpPr>
                  <p:cNvPr id="93" name="Rectangle 92">
                    <a:extLst>
                      <a:ext uri="{FF2B5EF4-FFF2-40B4-BE49-F238E27FC236}">
                        <a16:creationId xmlns:a16="http://schemas.microsoft.com/office/drawing/2014/main" id="{26ED6426-7E08-4DCA-B2E9-BF8266AC9628}"/>
                      </a:ext>
                    </a:extLst>
                  </p:cNvPr>
                  <p:cNvSpPr/>
                  <p:nvPr/>
                </p:nvSpPr>
                <p:spPr>
                  <a:xfrm>
                    <a:off x="317994" y="1414621"/>
                    <a:ext cx="548018" cy="274987"/>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87</a:t>
                    </a:r>
                  </a:p>
                </p:txBody>
              </p:sp>
              <p:sp>
                <p:nvSpPr>
                  <p:cNvPr id="94" name="Rectangle 93">
                    <a:extLst>
                      <a:ext uri="{FF2B5EF4-FFF2-40B4-BE49-F238E27FC236}">
                        <a16:creationId xmlns:a16="http://schemas.microsoft.com/office/drawing/2014/main" id="{99C5836E-3C3B-4692-9AFD-9F58C240859D}"/>
                      </a:ext>
                    </a:extLst>
                  </p:cNvPr>
                  <p:cNvSpPr/>
                  <p:nvPr/>
                </p:nvSpPr>
                <p:spPr>
                  <a:xfrm>
                    <a:off x="851018" y="1408295"/>
                    <a:ext cx="550133" cy="287208"/>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0.9</a:t>
                    </a:r>
                  </a:p>
                </p:txBody>
              </p:sp>
            </p:grpSp>
          </p:grpSp>
        </p:grpSp>
        <p:sp>
          <p:nvSpPr>
            <p:cNvPr id="123" name="Rectangle 122">
              <a:extLst>
                <a:ext uri="{FF2B5EF4-FFF2-40B4-BE49-F238E27FC236}">
                  <a16:creationId xmlns:a16="http://schemas.microsoft.com/office/drawing/2014/main" id="{92086C61-D95B-4B54-A7FA-EEF21180D645}"/>
                </a:ext>
              </a:extLst>
            </p:cNvPr>
            <p:cNvSpPr/>
            <p:nvPr/>
          </p:nvSpPr>
          <p:spPr bwMode="auto">
            <a:xfrm>
              <a:off x="1442814" y="4727895"/>
              <a:ext cx="1884653" cy="36367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100" b="1" dirty="0">
                  <a:solidFill>
                    <a:schemeClr val="tx1">
                      <a:lumMod val="65000"/>
                      <a:lumOff val="35000"/>
                    </a:schemeClr>
                  </a:solidFill>
                </a:rPr>
                <a:t>Delivery</a:t>
              </a:r>
            </a:p>
          </p:txBody>
        </p:sp>
        <p:sp>
          <p:nvSpPr>
            <p:cNvPr id="124" name="Rectangle 123">
              <a:extLst>
                <a:ext uri="{FF2B5EF4-FFF2-40B4-BE49-F238E27FC236}">
                  <a16:creationId xmlns:a16="http://schemas.microsoft.com/office/drawing/2014/main" id="{47FCBC81-69DA-4927-A01C-9A4956EB586A}"/>
                </a:ext>
              </a:extLst>
            </p:cNvPr>
            <p:cNvSpPr/>
            <p:nvPr/>
          </p:nvSpPr>
          <p:spPr bwMode="auto">
            <a:xfrm>
              <a:off x="403339" y="4727844"/>
              <a:ext cx="537583" cy="37759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84</a:t>
              </a:r>
            </a:p>
          </p:txBody>
        </p:sp>
        <p:sp>
          <p:nvSpPr>
            <p:cNvPr id="193" name="Rectangle 192">
              <a:extLst>
                <a:ext uri="{FF2B5EF4-FFF2-40B4-BE49-F238E27FC236}">
                  <a16:creationId xmlns:a16="http://schemas.microsoft.com/office/drawing/2014/main" id="{CE3CAFE8-1AEE-434C-836E-BDD5CF620260}"/>
                </a:ext>
              </a:extLst>
            </p:cNvPr>
            <p:cNvSpPr/>
            <p:nvPr/>
          </p:nvSpPr>
          <p:spPr bwMode="auto">
            <a:xfrm>
              <a:off x="918719" y="4735429"/>
              <a:ext cx="539658" cy="370004"/>
            </a:xfrm>
            <a:prstGeom prst="rect">
              <a:avLst/>
            </a:prstGeom>
            <a:solidFill>
              <a:srgbClr val="3C5B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400" b="1" dirty="0">
                  <a:solidFill>
                    <a:prstClr val="white"/>
                  </a:solidFill>
                </a:rPr>
                <a:t>0.8</a:t>
              </a:r>
            </a:p>
          </p:txBody>
        </p:sp>
      </p:grpSp>
    </p:spTree>
    <p:extLst>
      <p:ext uri="{BB962C8B-B14F-4D97-AF65-F5344CB8AC3E}">
        <p14:creationId xmlns:p14="http://schemas.microsoft.com/office/powerpoint/2010/main" val="27014635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Priorities for NASA EOSDIS</a:t>
            </a:r>
          </a:p>
        </p:txBody>
      </p:sp>
      <p:sp>
        <p:nvSpPr>
          <p:cNvPr id="10" name="TextBox 9"/>
          <p:cNvSpPr txBox="1"/>
          <p:nvPr/>
        </p:nvSpPr>
        <p:spPr>
          <a:xfrm>
            <a:off x="3726838" y="6163758"/>
            <a:ext cx="1827744" cy="276999"/>
          </a:xfrm>
          <a:prstGeom prst="rect">
            <a:avLst/>
          </a:prstGeom>
          <a:noFill/>
        </p:spPr>
        <p:txBody>
          <a:bodyPr wrap="none" rtlCol="0">
            <a:spAutoFit/>
          </a:bodyPr>
          <a:lstStyle/>
          <a:p>
            <a:r>
              <a:rPr lang="en-US" sz="1200" b="1" dirty="0"/>
              <a:t>Impact on Satisfaction</a:t>
            </a:r>
          </a:p>
        </p:txBody>
      </p:sp>
      <p:sp>
        <p:nvSpPr>
          <p:cNvPr id="11" name="TextBox 10"/>
          <p:cNvSpPr txBox="1"/>
          <p:nvPr/>
        </p:nvSpPr>
        <p:spPr>
          <a:xfrm>
            <a:off x="374527" y="3092115"/>
            <a:ext cx="369332" cy="1004442"/>
          </a:xfrm>
          <a:prstGeom prst="rect">
            <a:avLst/>
          </a:prstGeom>
          <a:noFill/>
        </p:spPr>
        <p:txBody>
          <a:bodyPr vert="vert270" wrap="none" rtlCol="0">
            <a:spAutoFit/>
          </a:bodyPr>
          <a:lstStyle/>
          <a:p>
            <a:r>
              <a:rPr lang="en-US" sz="1200" b="1" dirty="0"/>
              <a:t>Driver Score</a:t>
            </a:r>
          </a:p>
        </p:txBody>
      </p:sp>
      <p:sp>
        <p:nvSpPr>
          <p:cNvPr id="8" name="TextBox 1"/>
          <p:cNvSpPr txBox="1"/>
          <p:nvPr/>
        </p:nvSpPr>
        <p:spPr>
          <a:xfrm>
            <a:off x="1194376" y="1261872"/>
            <a:ext cx="1463040" cy="457200"/>
          </a:xfrm>
          <a:prstGeom prst="rect">
            <a:avLst/>
          </a:prstGeom>
          <a:solidFill>
            <a:srgbClr val="3C5BA2"/>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Maintain</a:t>
            </a:r>
          </a:p>
        </p:txBody>
      </p:sp>
      <p:sp>
        <p:nvSpPr>
          <p:cNvPr id="9" name="TextBox 1"/>
          <p:cNvSpPr txBox="1"/>
          <p:nvPr/>
        </p:nvSpPr>
        <p:spPr>
          <a:xfrm>
            <a:off x="6624005" y="1261872"/>
            <a:ext cx="1463040" cy="457200"/>
          </a:xfrm>
          <a:prstGeom prst="rect">
            <a:avLst/>
          </a:prstGeom>
          <a:solidFill>
            <a:srgbClr val="99CC33"/>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Strengths</a:t>
            </a:r>
          </a:p>
        </p:txBody>
      </p:sp>
      <p:sp>
        <p:nvSpPr>
          <p:cNvPr id="12" name="TextBox 1"/>
          <p:cNvSpPr txBox="1"/>
          <p:nvPr/>
        </p:nvSpPr>
        <p:spPr>
          <a:xfrm>
            <a:off x="6624005" y="5378381"/>
            <a:ext cx="1463040" cy="457200"/>
          </a:xfrm>
          <a:prstGeom prst="rect">
            <a:avLst/>
          </a:prstGeom>
          <a:solidFill>
            <a:srgbClr val="FF0000"/>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Top Priority</a:t>
            </a:r>
          </a:p>
        </p:txBody>
      </p:sp>
      <p:sp>
        <p:nvSpPr>
          <p:cNvPr id="13" name="TextBox 1"/>
          <p:cNvSpPr txBox="1"/>
          <p:nvPr/>
        </p:nvSpPr>
        <p:spPr>
          <a:xfrm>
            <a:off x="1194376" y="5378381"/>
            <a:ext cx="1463040" cy="457200"/>
          </a:xfrm>
          <a:prstGeom prst="rect">
            <a:avLst/>
          </a:prstGeom>
          <a:solidFill>
            <a:srgbClr val="FFC000"/>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Arial" panose="020B0604020202020204" pitchFamily="34" charset="0"/>
                <a:cs typeface="Arial" panose="020B0604020202020204" pitchFamily="34" charset="0"/>
              </a:rPr>
              <a:t>Minimal Concern</a:t>
            </a:r>
          </a:p>
        </p:txBody>
      </p:sp>
      <p:cxnSp>
        <p:nvCxnSpPr>
          <p:cNvPr id="4" name="Straight Connector 3">
            <a:extLst>
              <a:ext uri="{FF2B5EF4-FFF2-40B4-BE49-F238E27FC236}">
                <a16:creationId xmlns:a16="http://schemas.microsoft.com/office/drawing/2014/main" id="{09736454-5373-4D7D-AAC6-3B5DB16F6CF1}"/>
              </a:ext>
            </a:extLst>
          </p:cNvPr>
          <p:cNvCxnSpPr/>
          <p:nvPr/>
        </p:nvCxnSpPr>
        <p:spPr>
          <a:xfrm>
            <a:off x="5329985" y="1261872"/>
            <a:ext cx="0" cy="45737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ACE910-4FCF-40FB-89AF-22F9CA5FF0E4}"/>
              </a:ext>
            </a:extLst>
          </p:cNvPr>
          <p:cNvCxnSpPr>
            <a:cxnSpLocks/>
          </p:cNvCxnSpPr>
          <p:nvPr/>
        </p:nvCxnSpPr>
        <p:spPr>
          <a:xfrm flipH="1">
            <a:off x="1194376" y="3092115"/>
            <a:ext cx="689266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Chart 15" descr="The NASA EOSDIS Priorty Matrix Graph shows the Satisfaction Driver scores and their impact on customer satisfaction. For a full read out of the scores and impacts reference slide 13. " title="NASA EOSDIS Priorty Matrix Graph"/>
          <p:cNvGraphicFramePr>
            <a:graphicFrameLocks noGrp="1"/>
          </p:cNvGraphicFramePr>
          <p:nvPr>
            <p:extLst>
              <p:ext uri="{D42A27DB-BD31-4B8C-83A1-F6EECF244321}">
                <p14:modId xmlns:p14="http://schemas.microsoft.com/office/powerpoint/2010/main" val="3483919796"/>
              </p:ext>
            </p:extLst>
          </p:nvPr>
        </p:nvGraphicFramePr>
        <p:xfrm>
          <a:off x="808074" y="1115234"/>
          <a:ext cx="7527852" cy="50669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149574"/>
            <a:ext cx="2101169" cy="5076000"/>
          </a:xfrm>
        </p:spPr>
        <p:txBody>
          <a:bodyPr>
            <a:normAutofit lnSpcReduction="10000"/>
          </a:bodyPr>
          <a:lstStyle/>
          <a:p>
            <a:r>
              <a:rPr lang="en-US" sz="1600" dirty="0"/>
              <a:t>The Customer Satisfaction Index (CSI) is 78, which is consistent with performance over the last four years.</a:t>
            </a:r>
          </a:p>
          <a:p>
            <a:endParaRPr lang="en-US" sz="1600" dirty="0"/>
          </a:p>
          <a:p>
            <a:pPr>
              <a:lnSpc>
                <a:spcPct val="120000"/>
              </a:lnSpc>
            </a:pPr>
            <a:r>
              <a:rPr lang="en-US" sz="1600" dirty="0"/>
              <a:t>Likelihood to Recommend is very strong and remains steady at 87. </a:t>
            </a:r>
          </a:p>
          <a:p>
            <a:endParaRPr lang="en-US" dirty="0"/>
          </a:p>
          <a:p>
            <a:pPr>
              <a:lnSpc>
                <a:spcPct val="130000"/>
              </a:lnSpc>
            </a:pPr>
            <a:r>
              <a:rPr lang="en-US" sz="1600" dirty="0"/>
              <a:t>Respondents indicate a very strong Likelihood to use Services in the Future (89).</a:t>
            </a:r>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and Performance Outcomes: Four-year Trending</a:t>
            </a:r>
          </a:p>
        </p:txBody>
      </p:sp>
      <p:graphicFrame>
        <p:nvGraphicFramePr>
          <p:cNvPr id="6" name="Chart 5" descr="The CSI and Performance Outcomes graph shows the scores for 2016 through 2013. The CSI and Performance Outcomes scores starting with 2016 and ending with 2013 are as follows: &#10;Customer Satisfaction Index 2016 - 2013 scores: 77, 77, 78, 76&#10;Likelihood to Recommend 2016 - 2013 scores: 87, 86, 88, 86&#10;Likelihood to Use Services in Future 2016 - 2013 scores: 88, 88, 89, 87&#10;" title="CSI and Performance Outcomes: 2016 - 2013"/>
          <p:cNvGraphicFramePr>
            <a:graphicFrameLocks noGrp="1"/>
          </p:cNvGraphicFramePr>
          <p:nvPr>
            <p:extLst>
              <p:ext uri="{D42A27DB-BD31-4B8C-83A1-F6EECF244321}">
                <p14:modId xmlns:p14="http://schemas.microsoft.com/office/powerpoint/2010/main" val="1065211713"/>
              </p:ext>
            </p:extLst>
          </p:nvPr>
        </p:nvGraphicFramePr>
        <p:xfrm>
          <a:off x="111641" y="990600"/>
          <a:ext cx="6261932" cy="48568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US" sz="1600" dirty="0"/>
              <a:t>At 78, NASA is 1 point above the ACSI average (77), and 10 points above the Federal Government average (68).</a:t>
            </a:r>
            <a:br>
              <a:rPr lang="en-US" sz="1600" dirty="0">
                <a:solidFill>
                  <a:srgbClr val="FF0000"/>
                </a:solidFill>
              </a:rPr>
            </a:br>
            <a:endParaRPr lang="en-US" sz="1600" dirty="0">
              <a:solidFill>
                <a:srgbClr val="FF0000"/>
              </a:solidFill>
            </a:endParaRPr>
          </a:p>
          <a:p>
            <a:r>
              <a:rPr lang="en-US" sz="1600" dirty="0"/>
              <a:t>Scores in green represent CSI for other Federal Government Agency information providers measured by CFI.</a:t>
            </a:r>
          </a:p>
        </p:txBody>
      </p:sp>
      <p:sp>
        <p:nvSpPr>
          <p:cNvPr id="2" name="Title 1"/>
          <p:cNvSpPr>
            <a:spLocks noGrp="1"/>
          </p:cNvSpPr>
          <p:nvPr>
            <p:ph type="title"/>
          </p:nvPr>
        </p:nvSpPr>
        <p:spPr>
          <a:xfrm>
            <a:off x="228600" y="137160"/>
            <a:ext cx="8686800" cy="530352"/>
          </a:xfrm>
        </p:spPr>
        <p:txBody>
          <a:bodyPr/>
          <a:lstStyle/>
          <a:p>
            <a:r>
              <a:rPr lang="en-US" sz="2400" dirty="0">
                <a:cs typeface="Arial" pitchFamily="34" charset="0"/>
              </a:rPr>
              <a:t>Benchmarks</a:t>
            </a:r>
          </a:p>
        </p:txBody>
      </p:sp>
      <p:graphicFrame>
        <p:nvGraphicFramePr>
          <p:cNvPr id="5" name="Chart 4" descr="The Benchmarking Bar Chart shows the satisfaction scores for various organizations related to NASA. The name of the Organization followed by their satisfaction scores are as follows: &#10;USCIS E-Verify - 2015: 85&#10;USDA Rural Development - 2015: 82&#10;National Weather Service - 2015: 80&#10;FEMA BSB Publications - 2015: 79&#10;NASA EOSDIS - Aggregate 2016: 77&#10;National ACSI - Q1 2016: 74&#10;USDA Agricultural Marketing Services - 2015: 70&#10;Federal Government - Overall 2015: 64" title="Benchmarking Bar Chart"/>
          <p:cNvGraphicFramePr/>
          <p:nvPr>
            <p:extLst>
              <p:ext uri="{D42A27DB-BD31-4B8C-83A1-F6EECF244321}">
                <p14:modId xmlns:p14="http://schemas.microsoft.com/office/powerpoint/2010/main" val="2234269525"/>
              </p:ext>
            </p:extLst>
          </p:nvPr>
        </p:nvGraphicFramePr>
        <p:xfrm>
          <a:off x="1104900" y="1729689"/>
          <a:ext cx="5105400" cy="3448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CSI by DAAC and Other Segments</a:t>
            </a:r>
            <a:endParaRPr lang="en-US" dirty="0">
              <a:effectLst/>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CSI and Frequency by DAAC</a:t>
            </a:r>
          </a:p>
        </p:txBody>
      </p:sp>
      <p:sp>
        <p:nvSpPr>
          <p:cNvPr id="7" name="Rectangle 6"/>
          <p:cNvSpPr/>
          <p:nvPr/>
        </p:nvSpPr>
        <p:spPr>
          <a:xfrm>
            <a:off x="531627" y="759983"/>
            <a:ext cx="7642217" cy="2092881"/>
          </a:xfrm>
          <a:prstGeom prst="rect">
            <a:avLst/>
          </a:prstGeom>
        </p:spPr>
        <p:txBody>
          <a:bodyPr wrap="square">
            <a:spAutoFit/>
          </a:bodyPr>
          <a:lstStyle/>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LP DAAC was again the most frequently cited DAAC for evaluation (38%).</a:t>
            </a:r>
          </a:p>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ORNL DAAC (82), ASF SAR DAAC (80) and PO DAAC-JPL (80) were the highest-scoring DAACs.</a:t>
            </a:r>
          </a:p>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NSIDC DAAC (+3) and SEDAC (+2) realized the largest score increases in CSI over the last year.</a:t>
            </a:r>
          </a:p>
        </p:txBody>
      </p:sp>
      <p:graphicFrame>
        <p:nvGraphicFramePr>
          <p:cNvPr id="3" name="Table 2" descr="Data Center Evaluated Table"/>
          <p:cNvGraphicFramePr>
            <a:graphicFrameLocks noGrp="1"/>
          </p:cNvGraphicFramePr>
          <p:nvPr>
            <p:extLst>
              <p:ext uri="{D42A27DB-BD31-4B8C-83A1-F6EECF244321}">
                <p14:modId xmlns:p14="http://schemas.microsoft.com/office/powerpoint/2010/main" val="1348480558"/>
              </p:ext>
            </p:extLst>
          </p:nvPr>
        </p:nvGraphicFramePr>
        <p:xfrm>
          <a:off x="750890" y="2969109"/>
          <a:ext cx="7642220" cy="2988496"/>
        </p:xfrm>
        <a:graphic>
          <a:graphicData uri="http://schemas.openxmlformats.org/drawingml/2006/table">
            <a:tbl>
              <a:tblPr firstRow="1"/>
              <a:tblGrid>
                <a:gridCol w="1781438">
                  <a:extLst>
                    <a:ext uri="{9D8B030D-6E8A-4147-A177-3AD203B41FA5}">
                      <a16:colId xmlns:a16="http://schemas.microsoft.com/office/drawing/2014/main" val="2206289840"/>
                    </a:ext>
                  </a:extLst>
                </a:gridCol>
                <a:gridCol w="976797">
                  <a:extLst>
                    <a:ext uri="{9D8B030D-6E8A-4147-A177-3AD203B41FA5}">
                      <a16:colId xmlns:a16="http://schemas.microsoft.com/office/drawing/2014/main" val="2259010791"/>
                    </a:ext>
                  </a:extLst>
                </a:gridCol>
                <a:gridCol w="976797">
                  <a:extLst>
                    <a:ext uri="{9D8B030D-6E8A-4147-A177-3AD203B41FA5}">
                      <a16:colId xmlns:a16="http://schemas.microsoft.com/office/drawing/2014/main" val="1436996872"/>
                    </a:ext>
                  </a:extLst>
                </a:gridCol>
                <a:gridCol w="976797">
                  <a:extLst>
                    <a:ext uri="{9D8B030D-6E8A-4147-A177-3AD203B41FA5}">
                      <a16:colId xmlns:a16="http://schemas.microsoft.com/office/drawing/2014/main" val="3073193997"/>
                    </a:ext>
                  </a:extLst>
                </a:gridCol>
                <a:gridCol w="976797">
                  <a:extLst>
                    <a:ext uri="{9D8B030D-6E8A-4147-A177-3AD203B41FA5}">
                      <a16:colId xmlns:a16="http://schemas.microsoft.com/office/drawing/2014/main" val="1318665282"/>
                    </a:ext>
                  </a:extLst>
                </a:gridCol>
                <a:gridCol w="976797">
                  <a:extLst>
                    <a:ext uri="{9D8B030D-6E8A-4147-A177-3AD203B41FA5}">
                      <a16:colId xmlns:a16="http://schemas.microsoft.com/office/drawing/2014/main" val="885836044"/>
                    </a:ext>
                  </a:extLst>
                </a:gridCol>
                <a:gridCol w="976797">
                  <a:extLst>
                    <a:ext uri="{9D8B030D-6E8A-4147-A177-3AD203B41FA5}">
                      <a16:colId xmlns:a16="http://schemas.microsoft.com/office/drawing/2014/main" val="1133942400"/>
                    </a:ext>
                  </a:extLst>
                </a:gridCol>
              </a:tblGrid>
              <a:tr h="186781">
                <a:tc>
                  <a:txBody>
                    <a:bodyPr/>
                    <a:lstStyle/>
                    <a:p>
                      <a:pPr algn="l" fontAlgn="b"/>
                      <a:endParaRPr lang="en-US" sz="9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085064"/>
                  </a:ext>
                </a:extLst>
              </a:tr>
              <a:tr h="186781">
                <a:tc>
                  <a:txBody>
                    <a:bodyPr/>
                    <a:lstStyle/>
                    <a:p>
                      <a:pPr algn="l" fontAlgn="b"/>
                      <a:r>
                        <a:rPr lang="en-US" sz="900" b="0" i="0" u="none" strike="noStrike" dirty="0">
                          <a:solidFill>
                            <a:schemeClr val="bg1"/>
                          </a:solidFill>
                          <a:effectLst/>
                          <a:latin typeface="Arial" panose="020B0604020202020204" pitchFamily="34" charset="0"/>
                        </a:rPr>
                        <a:t>Data center evaluated</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18122"/>
                  </a:ext>
                </a:extLst>
              </a:tr>
              <a:tr h="186781">
                <a:tc>
                  <a:txBody>
                    <a:bodyPr/>
                    <a:lstStyle/>
                    <a:p>
                      <a:pPr algn="l" fontAlgn="ctr"/>
                      <a:r>
                        <a:rPr lang="en-US" sz="900" b="1" i="0" u="none" strike="noStrike" dirty="0">
                          <a:solidFill>
                            <a:srgbClr val="FFFFFF"/>
                          </a:solidFill>
                          <a:effectLst/>
                          <a:latin typeface="Arial" panose="020B0604020202020204" pitchFamily="34" charset="0"/>
                        </a:rPr>
                        <a:t>Data center evaluated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131009890"/>
                  </a:ext>
                </a:extLst>
              </a:tr>
              <a:tr h="186781">
                <a:tc>
                  <a:txBody>
                    <a:bodyPr/>
                    <a:lstStyle/>
                    <a:p>
                      <a:pPr algn="l" fontAlgn="ctr"/>
                      <a:r>
                        <a:rPr lang="en-US" sz="900" b="0" i="0" u="none" strike="noStrike" dirty="0">
                          <a:effectLst/>
                          <a:latin typeface="Arial" panose="020B0604020202020204" pitchFamily="34" charset="0"/>
                        </a:rPr>
                        <a:t>ASDC-LaRC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889153"/>
                  </a:ext>
                </a:extLst>
              </a:tr>
              <a:tr h="186781">
                <a:tc>
                  <a:txBody>
                    <a:bodyPr/>
                    <a:lstStyle/>
                    <a:p>
                      <a:pPr algn="l" fontAlgn="ctr"/>
                      <a:r>
                        <a:rPr lang="en-US" sz="900" b="0" i="0" u="none" strike="noStrike" dirty="0">
                          <a:effectLst/>
                          <a:latin typeface="Arial" panose="020B0604020202020204" pitchFamily="34" charset="0"/>
                        </a:rPr>
                        <a:t>ASF SAR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327767"/>
                  </a:ext>
                </a:extLst>
              </a:tr>
              <a:tr h="186781">
                <a:tc>
                  <a:txBody>
                    <a:bodyPr/>
                    <a:lstStyle/>
                    <a:p>
                      <a:pPr algn="l" fontAlgn="ctr"/>
                      <a:r>
                        <a:rPr lang="en-US" sz="900" b="0" i="0" u="none" strike="noStrike" dirty="0">
                          <a:effectLst/>
                          <a:latin typeface="Arial" panose="020B0604020202020204" pitchFamily="34" charset="0"/>
                        </a:rPr>
                        <a:t>CDDIS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5160919"/>
                  </a:ext>
                </a:extLst>
              </a:tr>
              <a:tr h="186781">
                <a:tc>
                  <a:txBody>
                    <a:bodyPr/>
                    <a:lstStyle/>
                    <a:p>
                      <a:pPr algn="l" fontAlgn="ctr"/>
                      <a:r>
                        <a:rPr lang="en-US" sz="900" b="0" i="0" u="none" strike="noStrike" dirty="0">
                          <a:effectLst/>
                          <a:latin typeface="Arial" panose="020B0604020202020204" pitchFamily="34" charset="0"/>
                        </a:rPr>
                        <a:t>GES DISC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250509"/>
                  </a:ext>
                </a:extLst>
              </a:tr>
              <a:tr h="186781">
                <a:tc>
                  <a:txBody>
                    <a:bodyPr/>
                    <a:lstStyle/>
                    <a:p>
                      <a:pPr algn="l" fontAlgn="ctr"/>
                      <a:r>
                        <a:rPr lang="en-US" sz="900" b="0" i="0" u="none" strike="noStrike" dirty="0">
                          <a:effectLst/>
                          <a:latin typeface="Arial" panose="020B0604020202020204" pitchFamily="34" charset="0"/>
                        </a:rPr>
                        <a:t>GHRC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296037"/>
                  </a:ext>
                </a:extLst>
              </a:tr>
              <a:tr h="186781">
                <a:tc>
                  <a:txBody>
                    <a:bodyPr/>
                    <a:lstStyle/>
                    <a:p>
                      <a:pPr algn="l" fontAlgn="ctr"/>
                      <a:r>
                        <a:rPr lang="en-US" sz="900" b="0" i="0" u="none" strike="noStrike" dirty="0">
                          <a:effectLst/>
                          <a:latin typeface="Arial" panose="020B0604020202020204" pitchFamily="34" charset="0"/>
                        </a:rPr>
                        <a:t>LP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6557322"/>
                  </a:ext>
                </a:extLst>
              </a:tr>
              <a:tr h="186781">
                <a:tc>
                  <a:txBody>
                    <a:bodyPr/>
                    <a:lstStyle/>
                    <a:p>
                      <a:pPr algn="l" fontAlgn="ctr"/>
                      <a:r>
                        <a:rPr lang="en-US" sz="900" b="0" i="0" u="none" strike="noStrike" dirty="0">
                          <a:effectLst/>
                          <a:latin typeface="Arial" panose="020B0604020202020204" pitchFamily="34" charset="0"/>
                        </a:rPr>
                        <a:t>MODAPS LAADS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333363"/>
                  </a:ext>
                </a:extLst>
              </a:tr>
              <a:tr h="186781">
                <a:tc>
                  <a:txBody>
                    <a:bodyPr/>
                    <a:lstStyle/>
                    <a:p>
                      <a:pPr algn="l" fontAlgn="ctr"/>
                      <a:r>
                        <a:rPr lang="en-US" sz="900" b="0" i="0" u="none" strike="noStrike" dirty="0">
                          <a:effectLst/>
                          <a:latin typeface="Arial" panose="020B0604020202020204" pitchFamily="34" charset="0"/>
                        </a:rPr>
                        <a:t>NSIDC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9364128"/>
                  </a:ext>
                </a:extLst>
              </a:tr>
              <a:tr h="186781">
                <a:tc>
                  <a:txBody>
                    <a:bodyPr/>
                    <a:lstStyle/>
                    <a:p>
                      <a:pPr algn="l" fontAlgn="ctr"/>
                      <a:r>
                        <a:rPr lang="en-US" sz="900" b="0" i="0" u="none" strike="noStrike" dirty="0">
                          <a:effectLst/>
                          <a:latin typeface="Arial" panose="020B0604020202020204" pitchFamily="34" charset="0"/>
                        </a:rPr>
                        <a:t>OB.DAAC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9286115"/>
                  </a:ext>
                </a:extLst>
              </a:tr>
              <a:tr h="186781">
                <a:tc>
                  <a:txBody>
                    <a:bodyPr/>
                    <a:lstStyle/>
                    <a:p>
                      <a:pPr algn="l" fontAlgn="ctr"/>
                      <a:r>
                        <a:rPr lang="en-US" sz="900" b="0" i="0" u="none" strike="noStrike" dirty="0">
                          <a:effectLst/>
                          <a:latin typeface="Arial" panose="020B0604020202020204" pitchFamily="34" charset="0"/>
                        </a:rPr>
                        <a:t>ORNL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54575852"/>
                  </a:ext>
                </a:extLst>
              </a:tr>
              <a:tr h="186781">
                <a:tc>
                  <a:txBody>
                    <a:bodyPr/>
                    <a:lstStyle/>
                    <a:p>
                      <a:pPr algn="l" fontAlgn="ctr"/>
                      <a:r>
                        <a:rPr lang="en-US" sz="900" b="0" i="0" u="none" strike="noStrike" dirty="0">
                          <a:effectLst/>
                          <a:latin typeface="Arial" panose="020B0604020202020204" pitchFamily="34" charset="0"/>
                        </a:rPr>
                        <a:t>PO DAAC-JPL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7680095"/>
                  </a:ext>
                </a:extLst>
              </a:tr>
              <a:tr h="186781">
                <a:tc>
                  <a:txBody>
                    <a:bodyPr/>
                    <a:lstStyle/>
                    <a:p>
                      <a:pPr algn="l" fontAlgn="ctr"/>
                      <a:r>
                        <a:rPr lang="en-US" sz="900" b="0" i="0" u="none" strike="noStrike" dirty="0">
                          <a:effectLst/>
                          <a:latin typeface="Arial" panose="020B0604020202020204" pitchFamily="34" charset="0"/>
                        </a:rPr>
                        <a:t>SEDAC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309433"/>
                  </a:ext>
                </a:extLst>
              </a:tr>
              <a:tr h="186781">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31442089"/>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Contents</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About CFI Group</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Introduction and Methodology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Survey and Data Collection Summary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noProof="0" dirty="0">
                <a:solidFill>
                  <a:prstClr val="black"/>
                </a:solidFill>
                <a:latin typeface="+mn-lt"/>
                <a:cs typeface="Calibri" pitchFamily="34" charset="0"/>
              </a:rPr>
              <a:t>Executive Summary </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solidFill>
                  <a:prstClr val="black"/>
                </a:solidFill>
                <a:latin typeface="+mn-lt"/>
                <a:cs typeface="Calibri" pitchFamily="34" charset="0"/>
              </a:rPr>
              <a:t>Survey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latin typeface="+mn-lt"/>
                <a:cs typeface="Calibri" pitchFamily="34" charset="0"/>
              </a:rPr>
              <a:t>Customer Satisfaction Model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cs typeface="Calibri" pitchFamily="34" charset="0"/>
              </a:rPr>
              <a:t>CSI by DAAC and Other Segments</a:t>
            </a:r>
          </a:p>
          <a:p>
            <a:pPr marL="803275" lvl="1" indent="-346075">
              <a:lnSpc>
                <a:spcPct val="150000"/>
              </a:lnSpc>
              <a:spcBef>
                <a:spcPts val="600"/>
              </a:spcBef>
              <a:buClr>
                <a:schemeClr val="accent6"/>
              </a:buClr>
              <a:buSzPct val="85000"/>
              <a:buFont typeface="Wingdings 3" pitchFamily="18" charset="2"/>
              <a:buChar char=""/>
              <a:defRPr/>
            </a:pPr>
            <a:r>
              <a:rPr lang="en-US" sz="1600" noProof="0" dirty="0">
                <a:solidFill>
                  <a:prstClr val="black"/>
                </a:solidFill>
                <a:latin typeface="+mn-lt"/>
                <a:cs typeface="Calibri" pitchFamily="34" charset="0"/>
              </a:rPr>
              <a:t>Satisfaction Driver Detail</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3375202437"/>
              </p:ext>
            </p:extLst>
          </p:nvPr>
        </p:nvGraphicFramePr>
        <p:xfrm>
          <a:off x="228600" y="685800"/>
          <a:ext cx="6359769" cy="58920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9"/>
          </p:nvPr>
        </p:nvSpPr>
        <p:spPr>
          <a:xfrm>
            <a:off x="6814230" y="1143500"/>
            <a:ext cx="2101169" cy="5076000"/>
          </a:xfrm>
        </p:spPr>
        <p:txBody>
          <a:bodyPr>
            <a:normAutofit/>
          </a:bodyPr>
          <a:lstStyle/>
          <a:p>
            <a:r>
              <a:rPr lang="en-US" sz="1600" dirty="0"/>
              <a:t> </a:t>
            </a:r>
          </a:p>
        </p:txBody>
      </p:sp>
      <p:sp>
        <p:nvSpPr>
          <p:cNvPr id="2" name="Title 1"/>
          <p:cNvSpPr>
            <a:spLocks noGrp="1"/>
          </p:cNvSpPr>
          <p:nvPr>
            <p:ph type="title"/>
          </p:nvPr>
        </p:nvSpPr>
        <p:spPr/>
        <p:txBody>
          <a:bodyPr/>
          <a:lstStyle/>
          <a:p>
            <a:r>
              <a:rPr lang="en-US" sz="2400" dirty="0">
                <a:latin typeface="Arial" pitchFamily="34" charset="0"/>
                <a:cs typeface="Arial" pitchFamily="34" charset="0"/>
              </a:rPr>
              <a:t>CSI: Four-year Comparison by DAAC</a:t>
            </a:r>
          </a:p>
        </p:txBody>
      </p:sp>
      <p:sp>
        <p:nvSpPr>
          <p:cNvPr id="11" name="Text Placeholder 4"/>
          <p:cNvSpPr txBox="1">
            <a:spLocks/>
          </p:cNvSpPr>
          <p:nvPr/>
        </p:nvSpPr>
        <p:spPr>
          <a:xfrm>
            <a:off x="6814229" y="1143500"/>
            <a:ext cx="2101169" cy="50760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r>
              <a:rPr lang="en-US" sz="1600" dirty="0">
                <a:latin typeface="+mn-lt"/>
                <a:cs typeface="Calibri" pitchFamily="34" charset="0"/>
              </a:rPr>
              <a:t>CSI moved very slightly for all DAACs compared to a year ago. </a:t>
            </a: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lang="en-US" sz="1600" dirty="0">
              <a:latin typeface="+mn-lt"/>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r>
              <a:rPr lang="en-US" sz="1600" dirty="0">
                <a:latin typeface="+mn-lt"/>
                <a:cs typeface="Calibri" pitchFamily="34" charset="0"/>
              </a:rPr>
              <a:t>ASF SAR DAAC, SEDAC, and ORNL DAAC have shown slight but consistent yearly improvement since 2014.  </a:t>
            </a: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lang="en-US" sz="1600" dirty="0">
              <a:latin typeface="+mn-lt"/>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3506814957"/>
              </p:ext>
            </p:extLst>
          </p:nvPr>
        </p:nvGraphicFramePr>
        <p:xfrm>
          <a:off x="228600" y="883371"/>
          <a:ext cx="2906461" cy="48938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295400"/>
            <a:ext cx="2101169" cy="5076000"/>
          </a:xfrm>
        </p:spPr>
        <p:txBody>
          <a:bodyPr>
            <a:normAutofit/>
          </a:bodyPr>
          <a:lstStyle/>
          <a:p>
            <a:r>
              <a:rPr lang="en-US" sz="1600" dirty="0"/>
              <a:t>CSI is two points higher for domestic respondents, driven primarily by higher scores in Customer Support, although  Product Quality, and Delivery also scored higher.</a:t>
            </a:r>
          </a:p>
          <a:p>
            <a:endParaRPr lang="en-US" sz="1600" dirty="0"/>
          </a:p>
          <a:p>
            <a:r>
              <a:rPr lang="en-US" sz="1600" dirty="0"/>
              <a:t>Domestic respondents also were more likely to recommend and/or use the service in the future.</a:t>
            </a:r>
          </a:p>
          <a:p>
            <a:endParaRPr lang="en-US" sz="1600" dirty="0"/>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and Driver Scores: USA vs. All Other Countries</a:t>
            </a:r>
          </a:p>
        </p:txBody>
      </p:sp>
      <p:sp>
        <p:nvSpPr>
          <p:cNvPr id="8" name="TextBox 7"/>
          <p:cNvSpPr txBox="1"/>
          <p:nvPr/>
        </p:nvSpPr>
        <p:spPr>
          <a:xfrm>
            <a:off x="125670" y="4837941"/>
            <a:ext cx="4905657" cy="276999"/>
          </a:xfrm>
          <a:prstGeom prst="rect">
            <a:avLst/>
          </a:prstGeom>
          <a:noFill/>
        </p:spPr>
        <p:txBody>
          <a:bodyPr wrap="square" rtlCol="0">
            <a:spAutoFit/>
          </a:bodyPr>
          <a:lstStyle/>
          <a:p>
            <a:r>
              <a:rPr lang="en-US" sz="1200" b="1" dirty="0">
                <a:latin typeface="Calibri"/>
              </a:rPr>
              <a:t>*</a:t>
            </a:r>
            <a:r>
              <a:rPr lang="en-US" sz="1200" b="1" dirty="0">
                <a:solidFill>
                  <a:srgbClr val="00B050"/>
                </a:solidFill>
                <a:latin typeface="Calibri"/>
              </a:rPr>
              <a:t> </a:t>
            </a:r>
            <a:r>
              <a:rPr lang="en-US" sz="1000" dirty="0">
                <a:latin typeface="+mj-lt"/>
              </a:rPr>
              <a:t>Indicates a Significant Difference between scores at 90% confidence level</a:t>
            </a:r>
          </a:p>
        </p:txBody>
      </p:sp>
      <p:graphicFrame>
        <p:nvGraphicFramePr>
          <p:cNvPr id="4" name="Table 3" descr="CSI and Driver Scores: USA vs. All Other Countries"/>
          <p:cNvGraphicFramePr>
            <a:graphicFrameLocks noGrp="1"/>
          </p:cNvGraphicFramePr>
          <p:nvPr>
            <p:extLst>
              <p:ext uri="{D42A27DB-BD31-4B8C-83A1-F6EECF244321}">
                <p14:modId xmlns:p14="http://schemas.microsoft.com/office/powerpoint/2010/main" val="3282575641"/>
              </p:ext>
            </p:extLst>
          </p:nvPr>
        </p:nvGraphicFramePr>
        <p:xfrm>
          <a:off x="125670" y="2167128"/>
          <a:ext cx="6489702" cy="2195775"/>
        </p:xfrm>
        <a:graphic>
          <a:graphicData uri="http://schemas.openxmlformats.org/drawingml/2006/table">
            <a:tbl>
              <a:tblPr firstRow="1"/>
              <a:tblGrid>
                <a:gridCol w="2275362">
                  <a:extLst>
                    <a:ext uri="{9D8B030D-6E8A-4147-A177-3AD203B41FA5}">
                      <a16:colId xmlns:a16="http://schemas.microsoft.com/office/drawing/2014/main" val="1744706594"/>
                    </a:ext>
                  </a:extLst>
                </a:gridCol>
                <a:gridCol w="1053585">
                  <a:extLst>
                    <a:ext uri="{9D8B030D-6E8A-4147-A177-3AD203B41FA5}">
                      <a16:colId xmlns:a16="http://schemas.microsoft.com/office/drawing/2014/main" val="65797959"/>
                    </a:ext>
                  </a:extLst>
                </a:gridCol>
                <a:gridCol w="1053585">
                  <a:extLst>
                    <a:ext uri="{9D8B030D-6E8A-4147-A177-3AD203B41FA5}">
                      <a16:colId xmlns:a16="http://schemas.microsoft.com/office/drawing/2014/main" val="2730816485"/>
                    </a:ext>
                  </a:extLst>
                </a:gridCol>
                <a:gridCol w="1053585">
                  <a:extLst>
                    <a:ext uri="{9D8B030D-6E8A-4147-A177-3AD203B41FA5}">
                      <a16:colId xmlns:a16="http://schemas.microsoft.com/office/drawing/2014/main" val="139860551"/>
                    </a:ext>
                  </a:extLst>
                </a:gridCol>
                <a:gridCol w="1053585">
                  <a:extLst>
                    <a:ext uri="{9D8B030D-6E8A-4147-A177-3AD203B41FA5}">
                      <a16:colId xmlns:a16="http://schemas.microsoft.com/office/drawing/2014/main" val="1801556617"/>
                    </a:ext>
                  </a:extLst>
                </a:gridCol>
              </a:tblGrid>
              <a:tr h="248958">
                <a:tc>
                  <a:txBody>
                    <a:bodyPr/>
                    <a:lstStyle/>
                    <a:p>
                      <a:pPr algn="l" fontAlgn="b"/>
                      <a:r>
                        <a:rPr lang="en-US" sz="700" b="0" i="0" u="none" strike="noStrike" dirty="0">
                          <a:solidFill>
                            <a:schemeClr val="bg1"/>
                          </a:solidFill>
                          <a:effectLst/>
                          <a:latin typeface="Arial" panose="020B0604020202020204" pitchFamily="34" charset="0"/>
                        </a:rPr>
                        <a:t>Sample Size</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USA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All 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Significant 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358911"/>
                  </a:ext>
                </a:extLst>
              </a:tr>
              <a:tr h="191193">
                <a:tc>
                  <a:txBody>
                    <a:bodyPr/>
                    <a:lstStyle/>
                    <a:p>
                      <a:pPr algn="l" fontAlgn="b"/>
                      <a:r>
                        <a:rPr lang="en-US" sz="900" b="1" i="0" u="none" strike="noStrike" dirty="0">
                          <a:effectLst/>
                          <a:latin typeface="Arial" panose="020B0604020202020204" pitchFamily="34" charset="0"/>
                        </a:rPr>
                        <a:t>Sample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1,272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6,233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chemeClr val="bg1"/>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chemeClr val="bg1"/>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71846"/>
                  </a:ext>
                </a:extLst>
              </a:tr>
              <a:tr h="191193">
                <a:tc>
                  <a:txBody>
                    <a:bodyPr/>
                    <a:lstStyle/>
                    <a:p>
                      <a:pPr algn="l" fontAlgn="ctr"/>
                      <a:r>
                        <a:rPr lang="en-US" sz="900" b="1" i="0" u="none" strike="noStrike" dirty="0">
                          <a:solidFill>
                            <a:srgbClr val="FFFFFF"/>
                          </a:solidFill>
                          <a:effectLst/>
                          <a:latin typeface="Arial" panose="020B0604020202020204" pitchFamily="34" charset="0"/>
                        </a:rPr>
                        <a:t>Product 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615564080"/>
                  </a:ext>
                </a:extLst>
              </a:tr>
              <a:tr h="191193">
                <a:tc>
                  <a:txBody>
                    <a:bodyPr/>
                    <a:lstStyle/>
                    <a:p>
                      <a:pPr algn="l" fontAlgn="ctr"/>
                      <a:r>
                        <a:rPr lang="en-US" sz="900" b="1" i="0" u="none" strike="noStrike" dirty="0">
                          <a:solidFill>
                            <a:srgbClr val="FFFFFF"/>
                          </a:solidFill>
                          <a:effectLst/>
                          <a:latin typeface="Arial" panose="020B0604020202020204" pitchFamily="34" charset="0"/>
                        </a:rPr>
                        <a:t>Product Selection and Order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732492260"/>
                  </a:ext>
                </a:extLst>
              </a:tr>
              <a:tr h="191193">
                <a:tc>
                  <a:txBody>
                    <a:bodyPr/>
                    <a:lstStyle/>
                    <a:p>
                      <a:pPr algn="l" fontAlgn="ctr"/>
                      <a:r>
                        <a:rPr lang="en-US" sz="900" b="1" i="0" u="none" strike="noStrike" dirty="0">
                          <a:solidFill>
                            <a:srgbClr val="FFFFFF"/>
                          </a:solidFill>
                          <a:effectLst/>
                          <a:latin typeface="Arial" panose="020B0604020202020204" pitchFamily="34" charset="0"/>
                        </a:rPr>
                        <a:t>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615270524"/>
                  </a:ext>
                </a:extLst>
              </a:tr>
              <a:tr h="191193">
                <a:tc>
                  <a:txBody>
                    <a:bodyPr/>
                    <a:lstStyle/>
                    <a:p>
                      <a:pPr algn="l" fontAlgn="ctr"/>
                      <a:r>
                        <a:rPr lang="en-US" sz="900" b="1" i="0" u="none" strike="noStrike" dirty="0">
                          <a:solidFill>
                            <a:srgbClr val="FFFFFF"/>
                          </a:solidFill>
                          <a:effectLst/>
                          <a:latin typeface="Arial" panose="020B0604020202020204" pitchFamily="34" charset="0"/>
                        </a:rPr>
                        <a:t>Product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145614904"/>
                  </a:ext>
                </a:extLst>
              </a:tr>
              <a:tr h="191193">
                <a:tc>
                  <a:txBody>
                    <a:bodyPr/>
                    <a:lstStyle/>
                    <a:p>
                      <a:pPr algn="l" fontAlgn="ctr"/>
                      <a:r>
                        <a:rPr lang="en-US" sz="900" b="1" i="0" u="none" strike="noStrike" dirty="0">
                          <a:solidFill>
                            <a:srgbClr val="FFFFFF"/>
                          </a:solidFill>
                          <a:effectLst/>
                          <a:latin typeface="Arial" panose="020B0604020202020204" pitchFamily="34" charset="0"/>
                        </a:rPr>
                        <a:t>Product Documentation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318387674"/>
                  </a:ext>
                </a:extLst>
              </a:tr>
              <a:tr h="191193">
                <a:tc>
                  <a:txBody>
                    <a:bodyPr/>
                    <a:lstStyle/>
                    <a:p>
                      <a:pPr algn="l" fontAlgn="ctr"/>
                      <a:r>
                        <a:rPr lang="en-US" sz="900" b="1" i="0" u="none" strike="noStrike" dirty="0">
                          <a:solidFill>
                            <a:srgbClr val="FFFFFF"/>
                          </a:solidFill>
                          <a:effectLst/>
                          <a:latin typeface="Arial" panose="020B0604020202020204" pitchFamily="34" charset="0"/>
                        </a:rPr>
                        <a:t>Customer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57644570"/>
                  </a:ext>
                </a:extLst>
              </a:tr>
              <a:tr h="191193">
                <a:tc>
                  <a:txBody>
                    <a:bodyPr/>
                    <a:lstStyle/>
                    <a:p>
                      <a:pPr algn="l" fontAlgn="ctr"/>
                      <a:r>
                        <a:rPr lang="en-US" sz="900" b="1" i="0" u="none" strike="noStrike" dirty="0">
                          <a:solidFill>
                            <a:srgbClr val="FFFFFF"/>
                          </a:solidFill>
                          <a:effectLst/>
                          <a:latin typeface="Arial" panose="020B0604020202020204" pitchFamily="34" charset="0"/>
                        </a:rPr>
                        <a:t>Customer Satisfaction 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277902036"/>
                  </a:ext>
                </a:extLst>
              </a:tr>
              <a:tr h="191193">
                <a:tc>
                  <a:txBody>
                    <a:bodyPr/>
                    <a:lstStyle/>
                    <a:p>
                      <a:pPr algn="l" fontAlgn="ctr"/>
                      <a:r>
                        <a:rPr lang="en-US" sz="900" b="1" i="0" u="none" strike="noStrike" dirty="0">
                          <a:solidFill>
                            <a:srgbClr val="FFFFFF"/>
                          </a:solidFill>
                          <a:effectLst/>
                          <a:latin typeface="Arial" panose="020B0604020202020204" pitchFamily="34" charset="0"/>
                        </a:rPr>
                        <a:t>Likelihood to Recommend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301871033"/>
                  </a:ext>
                </a:extLst>
              </a:tr>
              <a:tr h="191193">
                <a:tc>
                  <a:txBody>
                    <a:bodyPr/>
                    <a:lstStyle/>
                    <a:p>
                      <a:pPr algn="l" fontAlgn="ctr"/>
                      <a:r>
                        <a:rPr lang="en-US" sz="900" b="1" i="0" u="none" strike="noStrike" dirty="0">
                          <a:solidFill>
                            <a:srgbClr val="FFFFFF"/>
                          </a:solidFill>
                          <a:effectLst/>
                          <a:latin typeface="Arial" panose="020B0604020202020204" pitchFamily="34" charset="0"/>
                        </a:rPr>
                        <a:t>Likelihood to Use Services in Future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dirty="0">
                          <a:solidFill>
                            <a:srgbClr val="FFFFFF"/>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44126345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Yearly CSI Trend by Location</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3335754225"/>
              </p:ext>
            </p:extLst>
          </p:nvPr>
        </p:nvGraphicFramePr>
        <p:xfrm>
          <a:off x="0" y="280987"/>
          <a:ext cx="8905875" cy="629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74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pitchFamily="34" charset="0"/>
                <a:cs typeface="Arial" pitchFamily="34" charset="0"/>
              </a:rPr>
              <a:t>CSI and Frequency by Type of User </a:t>
            </a:r>
            <a:endParaRPr lang="en-US" sz="24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What type of user are you? Select all that apply.</a:t>
            </a:r>
          </a:p>
        </p:txBody>
      </p:sp>
      <p:sp>
        <p:nvSpPr>
          <p:cNvPr id="16" name="TextBox 15"/>
          <p:cNvSpPr txBox="1"/>
          <p:nvPr/>
        </p:nvSpPr>
        <p:spPr>
          <a:xfrm>
            <a:off x="229067" y="6117345"/>
            <a:ext cx="3011092" cy="246221"/>
          </a:xfrm>
          <a:prstGeom prst="rect">
            <a:avLst/>
          </a:prstGeom>
          <a:noFill/>
        </p:spPr>
        <p:txBody>
          <a:bodyPr wrap="square" rtlCol="0">
            <a:spAutoFit/>
          </a:bodyPr>
          <a:lstStyle/>
          <a:p>
            <a:r>
              <a:rPr lang="en-US" sz="1000" dirty="0"/>
              <a:t>~ Multiple responses allowed</a:t>
            </a:r>
          </a:p>
        </p:txBody>
      </p:sp>
      <p:sp>
        <p:nvSpPr>
          <p:cNvPr id="11" name="Text Placeholder 10"/>
          <p:cNvSpPr>
            <a:spLocks noGrp="1"/>
          </p:cNvSpPr>
          <p:nvPr>
            <p:ph type="body" sz="quarter" idx="19"/>
          </p:nvPr>
        </p:nvSpPr>
        <p:spPr>
          <a:xfrm>
            <a:off x="6814231" y="1295400"/>
            <a:ext cx="2101169" cy="5076000"/>
          </a:xfrm>
        </p:spPr>
        <p:txBody>
          <a:bodyPr>
            <a:normAutofit lnSpcReduction="10000"/>
          </a:bodyPr>
          <a:lstStyle/>
          <a:p>
            <a:r>
              <a:rPr lang="en-US" dirty="0"/>
              <a:t>Fifty-four percent of users were either Graduate Students (29%), Professors (16%) or Undergraduate students (9%).  Earth Science Researchers (32%) represent the single most common user type.</a:t>
            </a:r>
          </a:p>
          <a:p>
            <a:endParaRPr lang="en-US" dirty="0"/>
          </a:p>
          <a:p>
            <a:r>
              <a:rPr lang="en-US" dirty="0"/>
              <a:t>University Professors again report the highest level of satisfaction (81) while Decision Support Systems Analysts, the General Public, and University Undergraduates report the lowest levels of CSI (76).</a:t>
            </a:r>
          </a:p>
        </p:txBody>
      </p:sp>
      <p:graphicFrame>
        <p:nvGraphicFramePr>
          <p:cNvPr id="5" name="Table 4" descr="CSI and Frequency by Type of User table"/>
          <p:cNvGraphicFramePr>
            <a:graphicFrameLocks noGrp="1"/>
          </p:cNvGraphicFramePr>
          <p:nvPr>
            <p:extLst>
              <p:ext uri="{D42A27DB-BD31-4B8C-83A1-F6EECF244321}">
                <p14:modId xmlns:p14="http://schemas.microsoft.com/office/powerpoint/2010/main" val="204898814"/>
              </p:ext>
            </p:extLst>
          </p:nvPr>
        </p:nvGraphicFramePr>
        <p:xfrm>
          <a:off x="126852" y="2169037"/>
          <a:ext cx="6486595" cy="3474726"/>
        </p:xfrm>
        <a:graphic>
          <a:graphicData uri="http://schemas.openxmlformats.org/drawingml/2006/table">
            <a:tbl>
              <a:tblPr firstRow="1"/>
              <a:tblGrid>
                <a:gridCol w="2452225">
                  <a:extLst>
                    <a:ext uri="{9D8B030D-6E8A-4147-A177-3AD203B41FA5}">
                      <a16:colId xmlns:a16="http://schemas.microsoft.com/office/drawing/2014/main" val="4178834119"/>
                    </a:ext>
                  </a:extLst>
                </a:gridCol>
                <a:gridCol w="672395">
                  <a:extLst>
                    <a:ext uri="{9D8B030D-6E8A-4147-A177-3AD203B41FA5}">
                      <a16:colId xmlns:a16="http://schemas.microsoft.com/office/drawing/2014/main" val="779773048"/>
                    </a:ext>
                  </a:extLst>
                </a:gridCol>
                <a:gridCol w="672395">
                  <a:extLst>
                    <a:ext uri="{9D8B030D-6E8A-4147-A177-3AD203B41FA5}">
                      <a16:colId xmlns:a16="http://schemas.microsoft.com/office/drawing/2014/main" val="358319220"/>
                    </a:ext>
                  </a:extLst>
                </a:gridCol>
                <a:gridCol w="672395">
                  <a:extLst>
                    <a:ext uri="{9D8B030D-6E8A-4147-A177-3AD203B41FA5}">
                      <a16:colId xmlns:a16="http://schemas.microsoft.com/office/drawing/2014/main" val="1452873001"/>
                    </a:ext>
                  </a:extLst>
                </a:gridCol>
                <a:gridCol w="672395">
                  <a:extLst>
                    <a:ext uri="{9D8B030D-6E8A-4147-A177-3AD203B41FA5}">
                      <a16:colId xmlns:a16="http://schemas.microsoft.com/office/drawing/2014/main" val="4086834260"/>
                    </a:ext>
                  </a:extLst>
                </a:gridCol>
                <a:gridCol w="672395">
                  <a:extLst>
                    <a:ext uri="{9D8B030D-6E8A-4147-A177-3AD203B41FA5}">
                      <a16:colId xmlns:a16="http://schemas.microsoft.com/office/drawing/2014/main" val="399520874"/>
                    </a:ext>
                  </a:extLst>
                </a:gridCol>
                <a:gridCol w="672395">
                  <a:extLst>
                    <a:ext uri="{9D8B030D-6E8A-4147-A177-3AD203B41FA5}">
                      <a16:colId xmlns:a16="http://schemas.microsoft.com/office/drawing/2014/main" val="2114460579"/>
                    </a:ext>
                  </a:extLst>
                </a:gridCol>
              </a:tblGrid>
              <a:tr h="183448">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229247"/>
                  </a:ext>
                </a:extLst>
              </a:tr>
              <a:tr h="183448">
                <a:tc>
                  <a:txBody>
                    <a:bodyPr/>
                    <a:lstStyle/>
                    <a:p>
                      <a:pPr algn="l" fontAlgn="b"/>
                      <a:r>
                        <a:rPr lang="en-US" sz="1000" b="0" i="0" u="none" strike="noStrike" dirty="0">
                          <a:solidFill>
                            <a:srgbClr val="FFFFFF"/>
                          </a:solidFill>
                          <a:effectLst/>
                          <a:latin typeface="Arial" panose="020B0604020202020204" pitchFamily="34" charset="0"/>
                        </a:rPr>
                        <a:t>Type of User~</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020251"/>
                  </a:ext>
                </a:extLst>
              </a:tr>
              <a:tr h="183448">
                <a:tc>
                  <a:txBody>
                    <a:bodyPr/>
                    <a:lstStyle/>
                    <a:p>
                      <a:pPr algn="l" fontAlgn="ctr"/>
                      <a:r>
                        <a:rPr lang="en-US" sz="1000" b="1" i="0" u="none" strike="noStrike" dirty="0">
                          <a:solidFill>
                            <a:srgbClr val="FFFFFF"/>
                          </a:solidFill>
                          <a:effectLst/>
                          <a:latin typeface="Arial" panose="020B0604020202020204" pitchFamily="34" charset="0"/>
                        </a:rPr>
                        <a:t>Type of User~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776174322"/>
                  </a:ext>
                </a:extLst>
              </a:tr>
              <a:tr h="195781">
                <a:tc>
                  <a:txBody>
                    <a:bodyPr/>
                    <a:lstStyle/>
                    <a:p>
                      <a:pPr algn="l" fontAlgn="b"/>
                      <a:r>
                        <a:rPr lang="en-US" sz="1000" b="0" i="0" u="none" strike="noStrike" dirty="0">
                          <a:effectLst/>
                          <a:latin typeface="Arial" panose="020B0604020202020204" pitchFamily="34" charset="0"/>
                        </a:rPr>
                        <a:t>General Public</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3377103"/>
                  </a:ext>
                </a:extLst>
              </a:tr>
              <a:tr h="195781">
                <a:tc>
                  <a:txBody>
                    <a:bodyPr/>
                    <a:lstStyle/>
                    <a:p>
                      <a:pPr algn="l" fontAlgn="b"/>
                      <a:r>
                        <a:rPr lang="en-US" sz="1000" b="0" i="0" u="none" strike="noStrike" dirty="0">
                          <a:effectLst/>
                          <a:latin typeface="Arial" panose="020B0604020202020204" pitchFamily="34" charset="0"/>
                        </a:rPr>
                        <a:t>Elementary, Middle, High School Teacher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4661438"/>
                  </a:ext>
                </a:extLst>
              </a:tr>
              <a:tr h="195781">
                <a:tc>
                  <a:txBody>
                    <a:bodyPr/>
                    <a:lstStyle/>
                    <a:p>
                      <a:pPr algn="l" fontAlgn="b"/>
                      <a:r>
                        <a:rPr lang="en-US" sz="1000" b="0" i="0" u="none" strike="noStrike" dirty="0">
                          <a:effectLst/>
                          <a:latin typeface="Arial" panose="020B0604020202020204" pitchFamily="34" charset="0"/>
                        </a:rPr>
                        <a:t>University Professor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386825"/>
                  </a:ext>
                </a:extLst>
              </a:tr>
              <a:tr h="195781">
                <a:tc>
                  <a:txBody>
                    <a:bodyPr/>
                    <a:lstStyle/>
                    <a:p>
                      <a:pPr algn="l" fontAlgn="b"/>
                      <a:r>
                        <a:rPr lang="en-US" sz="1000" b="0" i="0" u="none" strike="noStrike" dirty="0">
                          <a:effectLst/>
                          <a:latin typeface="Arial" panose="020B0604020202020204" pitchFamily="34" charset="0"/>
                        </a:rPr>
                        <a:t>University Undergraduate Student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608096"/>
                  </a:ext>
                </a:extLst>
              </a:tr>
              <a:tr h="195781">
                <a:tc>
                  <a:txBody>
                    <a:bodyPr/>
                    <a:lstStyle/>
                    <a:p>
                      <a:pPr algn="l" fontAlgn="b"/>
                      <a:r>
                        <a:rPr lang="en-US" sz="1000" b="0" i="0" u="none" strike="noStrike" dirty="0">
                          <a:effectLst/>
                          <a:latin typeface="Arial" panose="020B0604020202020204" pitchFamily="34" charset="0"/>
                        </a:rPr>
                        <a:t>Other Education and Outreach</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3987431"/>
                  </a:ext>
                </a:extLst>
              </a:tr>
              <a:tr h="195781">
                <a:tc>
                  <a:txBody>
                    <a:bodyPr/>
                    <a:lstStyle/>
                    <a:p>
                      <a:pPr algn="l" fontAlgn="b"/>
                      <a:r>
                        <a:rPr lang="en-US" sz="1000" b="0" i="0" u="none" strike="noStrike" dirty="0">
                          <a:effectLst/>
                          <a:latin typeface="Arial" panose="020B0604020202020204" pitchFamily="34" charset="0"/>
                        </a:rPr>
                        <a:t>Earth Science Researcher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2430477"/>
                  </a:ext>
                </a:extLst>
              </a:tr>
              <a:tr h="195781">
                <a:tc>
                  <a:txBody>
                    <a:bodyPr/>
                    <a:lstStyle/>
                    <a:p>
                      <a:pPr algn="l" fontAlgn="b"/>
                      <a:r>
                        <a:rPr lang="en-US" sz="1000" b="0" i="0" u="none" strike="noStrike" dirty="0">
                          <a:effectLst/>
                          <a:latin typeface="Arial" panose="020B0604020202020204" pitchFamily="34" charset="0"/>
                        </a:rPr>
                        <a:t>Earth Science Modeler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2497415"/>
                  </a:ext>
                </a:extLst>
              </a:tr>
              <a:tr h="195781">
                <a:tc>
                  <a:txBody>
                    <a:bodyPr/>
                    <a:lstStyle/>
                    <a:p>
                      <a:pPr algn="l" fontAlgn="b"/>
                      <a:r>
                        <a:rPr lang="en-US" sz="1000" b="0" i="0" u="none" strike="noStrike" dirty="0">
                          <a:effectLst/>
                          <a:latin typeface="Arial" panose="020B0604020202020204" pitchFamily="34" charset="0"/>
                        </a:rPr>
                        <a:t>NASA-affiliated Scientist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4982587"/>
                  </a:ext>
                </a:extLst>
              </a:tr>
              <a:tr h="195781">
                <a:tc>
                  <a:txBody>
                    <a:bodyPr/>
                    <a:lstStyle/>
                    <a:p>
                      <a:pPr algn="l" fontAlgn="b"/>
                      <a:r>
                        <a:rPr lang="en-US" sz="1000" b="0" i="0" u="none" strike="noStrike" dirty="0">
                          <a:effectLst/>
                          <a:latin typeface="Arial" panose="020B0604020202020204" pitchFamily="34" charset="0"/>
                        </a:rPr>
                        <a:t>Non-NASA-affiliated Scientist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7561448"/>
                  </a:ext>
                </a:extLst>
              </a:tr>
              <a:tr h="195781">
                <a:tc>
                  <a:txBody>
                    <a:bodyPr/>
                    <a:lstStyle/>
                    <a:p>
                      <a:pPr algn="l" fontAlgn="b"/>
                      <a:r>
                        <a:rPr lang="en-US" sz="1000" b="0" i="0" u="none" strike="noStrike" dirty="0">
                          <a:effectLst/>
                          <a:latin typeface="Arial" panose="020B0604020202020204" pitchFamily="34" charset="0"/>
                        </a:rPr>
                        <a:t>NASA Science Team Member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2699223"/>
                  </a:ext>
                </a:extLst>
              </a:tr>
              <a:tr h="195781">
                <a:tc>
                  <a:txBody>
                    <a:bodyPr/>
                    <a:lstStyle/>
                    <a:p>
                      <a:pPr algn="l" fontAlgn="b"/>
                      <a:r>
                        <a:rPr lang="en-US" sz="1000" b="0" i="0" u="none" strike="noStrike" dirty="0">
                          <a:effectLst/>
                          <a:latin typeface="Arial" panose="020B0604020202020204" pitchFamily="34" charset="0"/>
                        </a:rPr>
                        <a:t>Data Tool Developer/Provider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0437914"/>
                  </a:ext>
                </a:extLst>
              </a:tr>
              <a:tr h="195781">
                <a:tc>
                  <a:txBody>
                    <a:bodyPr/>
                    <a:lstStyle/>
                    <a:p>
                      <a:pPr algn="l" fontAlgn="b"/>
                      <a:r>
                        <a:rPr lang="en-US" sz="1000" b="0" i="0" u="none" strike="noStrike" dirty="0">
                          <a:effectLst/>
                          <a:latin typeface="Arial" panose="020B0604020202020204" pitchFamily="34" charset="0"/>
                        </a:rPr>
                        <a:t>Decision Support Systems Analyst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2567240"/>
                  </a:ext>
                </a:extLst>
              </a:tr>
              <a:tr h="195781">
                <a:tc>
                  <a:txBody>
                    <a:bodyPr/>
                    <a:lstStyle/>
                    <a:p>
                      <a:pPr algn="l" fontAlgn="b"/>
                      <a:r>
                        <a:rPr lang="en-US" sz="1000" b="0" i="0" u="none" strike="noStrike" dirty="0">
                          <a:effectLst/>
                          <a:latin typeface="Arial" panose="020B0604020202020204" pitchFamily="34" charset="0"/>
                        </a:rPr>
                        <a:t>University Graduate Student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5592065"/>
                  </a:ext>
                </a:extLst>
              </a:tr>
              <a:tr h="195781">
                <a:tc>
                  <a:txBody>
                    <a:bodyPr/>
                    <a:lstStyle/>
                    <a:p>
                      <a:pPr algn="l" fontAlgn="b"/>
                      <a:r>
                        <a:rPr lang="en-US" sz="1000" b="0" i="0" u="none" strike="noStrike" dirty="0">
                          <a:effectLst/>
                          <a:latin typeface="Arial" panose="020B0604020202020204" pitchFamily="34" charset="0"/>
                        </a:rPr>
                        <a:t>Other User Type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8703495"/>
                  </a:ext>
                </a:extLst>
              </a:tr>
              <a:tr h="183448">
                <a:tc>
                  <a:txBody>
                    <a:bodyPr/>
                    <a:lstStyle/>
                    <a:p>
                      <a:pPr algn="l" fontAlgn="b"/>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9434492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1" y="1295400"/>
            <a:ext cx="2101169" cy="5076000"/>
          </a:xfrm>
        </p:spPr>
        <p:txBody>
          <a:bodyPr>
            <a:normAutofit/>
          </a:bodyPr>
          <a:lstStyle/>
          <a:p>
            <a:r>
              <a:rPr lang="en-US" sz="1600" dirty="0"/>
              <a:t>Two-thirds (67%) of respondents indicate they use the data and services for Land. Atmosphere (29%), Biosphere (16%), and Ocean (14%) are the next most common uses. </a:t>
            </a:r>
          </a:p>
          <a:p>
            <a:endParaRPr lang="en-US" sz="1600" dirty="0"/>
          </a:p>
          <a:p>
            <a:r>
              <a:rPr lang="en-US" sz="1600" dirty="0"/>
              <a:t>There is little variation among satisfaction levels depending on areas/disciplines of use.</a:t>
            </a:r>
          </a:p>
        </p:txBody>
      </p:sp>
      <p:sp>
        <p:nvSpPr>
          <p:cNvPr id="2" name="Title 1"/>
          <p:cNvSpPr>
            <a:spLocks noGrp="1"/>
          </p:cNvSpPr>
          <p:nvPr>
            <p:ph type="title"/>
          </p:nvPr>
        </p:nvSpPr>
        <p:spPr>
          <a:xfrm>
            <a:off x="228600" y="137160"/>
            <a:ext cx="8686800" cy="533400"/>
          </a:xfrm>
        </p:spPr>
        <p:txBody>
          <a:bodyPr/>
          <a:lstStyle/>
          <a:p>
            <a:r>
              <a:rPr lang="en-US" sz="2200" dirty="0">
                <a:cs typeface="Arial" pitchFamily="34" charset="0"/>
              </a:rPr>
              <a:t>Areas/Disciplines Need/Use Earth Science Data and Services</a:t>
            </a:r>
            <a:endParaRPr lang="en-US" sz="22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For which general areas/disciplines do you need or use Earth science data and services? Select all that apply.</a:t>
            </a:r>
          </a:p>
        </p:txBody>
      </p:sp>
      <p:sp>
        <p:nvSpPr>
          <p:cNvPr id="9" name="TextBox 8"/>
          <p:cNvSpPr txBox="1"/>
          <p:nvPr/>
        </p:nvSpPr>
        <p:spPr>
          <a:xfrm>
            <a:off x="229067" y="6117345"/>
            <a:ext cx="3011092" cy="246221"/>
          </a:xfrm>
          <a:prstGeom prst="rect">
            <a:avLst/>
          </a:prstGeom>
          <a:noFill/>
        </p:spPr>
        <p:txBody>
          <a:bodyPr wrap="square" rtlCol="0">
            <a:spAutoFit/>
          </a:bodyPr>
          <a:lstStyle/>
          <a:p>
            <a:r>
              <a:rPr lang="en-US" sz="1000" dirty="0"/>
              <a:t>~ Multiple responses allowed</a:t>
            </a:r>
          </a:p>
        </p:txBody>
      </p:sp>
      <p:graphicFrame>
        <p:nvGraphicFramePr>
          <p:cNvPr id="5" name="Table 4" descr="General areas need or use Earth science data and services table&#10;"/>
          <p:cNvGraphicFramePr>
            <a:graphicFrameLocks noGrp="1" noChangeAspect="1"/>
          </p:cNvGraphicFramePr>
          <p:nvPr>
            <p:extLst>
              <p:ext uri="{D42A27DB-BD31-4B8C-83A1-F6EECF244321}">
                <p14:modId xmlns:p14="http://schemas.microsoft.com/office/powerpoint/2010/main" val="4264046488"/>
              </p:ext>
            </p:extLst>
          </p:nvPr>
        </p:nvGraphicFramePr>
        <p:xfrm>
          <a:off x="128016" y="2167128"/>
          <a:ext cx="6494126" cy="2724150"/>
        </p:xfrm>
        <a:graphic>
          <a:graphicData uri="http://schemas.openxmlformats.org/drawingml/2006/table">
            <a:tbl>
              <a:tblPr firstRow="1"/>
              <a:tblGrid>
                <a:gridCol w="2628752">
                  <a:extLst>
                    <a:ext uri="{9D8B030D-6E8A-4147-A177-3AD203B41FA5}">
                      <a16:colId xmlns:a16="http://schemas.microsoft.com/office/drawing/2014/main" val="188480115"/>
                    </a:ext>
                  </a:extLst>
                </a:gridCol>
                <a:gridCol w="644229">
                  <a:extLst>
                    <a:ext uri="{9D8B030D-6E8A-4147-A177-3AD203B41FA5}">
                      <a16:colId xmlns:a16="http://schemas.microsoft.com/office/drawing/2014/main" val="1504948009"/>
                    </a:ext>
                  </a:extLst>
                </a:gridCol>
                <a:gridCol w="644229">
                  <a:extLst>
                    <a:ext uri="{9D8B030D-6E8A-4147-A177-3AD203B41FA5}">
                      <a16:colId xmlns:a16="http://schemas.microsoft.com/office/drawing/2014/main" val="1298033152"/>
                    </a:ext>
                  </a:extLst>
                </a:gridCol>
                <a:gridCol w="644229">
                  <a:extLst>
                    <a:ext uri="{9D8B030D-6E8A-4147-A177-3AD203B41FA5}">
                      <a16:colId xmlns:a16="http://schemas.microsoft.com/office/drawing/2014/main" val="1637236875"/>
                    </a:ext>
                  </a:extLst>
                </a:gridCol>
                <a:gridCol w="644229">
                  <a:extLst>
                    <a:ext uri="{9D8B030D-6E8A-4147-A177-3AD203B41FA5}">
                      <a16:colId xmlns:a16="http://schemas.microsoft.com/office/drawing/2014/main" val="1605622674"/>
                    </a:ext>
                  </a:extLst>
                </a:gridCol>
                <a:gridCol w="644229">
                  <a:extLst>
                    <a:ext uri="{9D8B030D-6E8A-4147-A177-3AD203B41FA5}">
                      <a16:colId xmlns:a16="http://schemas.microsoft.com/office/drawing/2014/main" val="1765555244"/>
                    </a:ext>
                  </a:extLst>
                </a:gridCol>
                <a:gridCol w="644229">
                  <a:extLst>
                    <a:ext uri="{9D8B030D-6E8A-4147-A177-3AD203B41FA5}">
                      <a16:colId xmlns:a16="http://schemas.microsoft.com/office/drawing/2014/main" val="1872802179"/>
                    </a:ext>
                  </a:extLst>
                </a:gridCol>
              </a:tblGrid>
              <a:tr h="156643">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153035"/>
                  </a:ext>
                </a:extLst>
              </a:tr>
              <a:tr h="253365">
                <a:tc>
                  <a:txBody>
                    <a:bodyPr/>
                    <a:lstStyle/>
                    <a:p>
                      <a:pPr algn="l" fontAlgn="b"/>
                      <a:r>
                        <a:rPr lang="en-US" sz="1000" b="0" i="0" u="none" strike="noStrike" dirty="0">
                          <a:solidFill>
                            <a:srgbClr val="FFFFFF"/>
                          </a:solidFill>
                          <a:effectLst/>
                          <a:latin typeface="Arial" panose="020B0604020202020204" pitchFamily="34" charset="0"/>
                        </a:rPr>
                        <a:t>General areas need or use Earth science data and services~</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91664"/>
                  </a:ext>
                </a:extLst>
              </a:tr>
              <a:tr h="283845">
                <a:tc>
                  <a:txBody>
                    <a:bodyPr/>
                    <a:lstStyle/>
                    <a:p>
                      <a:pPr algn="l" fontAlgn="ctr"/>
                      <a:r>
                        <a:rPr lang="en-US" sz="1000" b="1" i="0" u="none" strike="noStrike" dirty="0">
                          <a:solidFill>
                            <a:srgbClr val="FFFFFF"/>
                          </a:solidFill>
                          <a:effectLst/>
                          <a:latin typeface="Arial" panose="020B0604020202020204" pitchFamily="34" charset="0"/>
                        </a:rPr>
                        <a:t>General areas need or use Earth science data and services~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03547466"/>
                  </a:ext>
                </a:extLst>
              </a:tr>
              <a:tr h="156643">
                <a:tc>
                  <a:txBody>
                    <a:bodyPr/>
                    <a:lstStyle/>
                    <a:p>
                      <a:pPr algn="l" fontAlgn="ctr"/>
                      <a:r>
                        <a:rPr lang="en-US" sz="1000" b="0" i="0" u="none" strike="noStrike" dirty="0">
                          <a:effectLst/>
                          <a:latin typeface="Arial" panose="020B0604020202020204" pitchFamily="34" charset="0"/>
                        </a:rPr>
                        <a:t>Atmosphere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1,962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5575210"/>
                  </a:ext>
                </a:extLst>
              </a:tr>
              <a:tr h="156643">
                <a:tc>
                  <a:txBody>
                    <a:bodyPr/>
                    <a:lstStyle/>
                    <a:p>
                      <a:pPr algn="l" fontAlgn="ctr"/>
                      <a:r>
                        <a:rPr lang="en-US" sz="1000" b="0" i="0" u="none" strike="noStrike" dirty="0">
                          <a:effectLst/>
                          <a:latin typeface="Arial" panose="020B0604020202020204" pitchFamily="34" charset="0"/>
                        </a:rPr>
                        <a:t>Biosphere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4706795"/>
                  </a:ext>
                </a:extLst>
              </a:tr>
              <a:tr h="156643">
                <a:tc>
                  <a:txBody>
                    <a:bodyPr/>
                    <a:lstStyle/>
                    <a:p>
                      <a:pPr algn="l" fontAlgn="ctr"/>
                      <a:r>
                        <a:rPr lang="en-US" sz="1000" b="0" i="0" u="none" strike="noStrike" dirty="0">
                          <a:effectLst/>
                          <a:latin typeface="Arial" panose="020B0604020202020204" pitchFamily="34" charset="0"/>
                        </a:rPr>
                        <a:t>Calibrated radiance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614965"/>
                  </a:ext>
                </a:extLst>
              </a:tr>
              <a:tr h="156643">
                <a:tc>
                  <a:txBody>
                    <a:bodyPr/>
                    <a:lstStyle/>
                    <a:p>
                      <a:pPr algn="l" fontAlgn="ctr"/>
                      <a:r>
                        <a:rPr lang="en-US" sz="1000" b="0" i="0" u="none" strike="noStrike" dirty="0">
                          <a:effectLst/>
                          <a:latin typeface="Arial" panose="020B0604020202020204" pitchFamily="34" charset="0"/>
                        </a:rPr>
                        <a:t>Cryosphere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8506853"/>
                  </a:ext>
                </a:extLst>
              </a:tr>
              <a:tr h="156643">
                <a:tc>
                  <a:txBody>
                    <a:bodyPr/>
                    <a:lstStyle/>
                    <a:p>
                      <a:pPr algn="l" fontAlgn="ctr"/>
                      <a:r>
                        <a:rPr lang="en-US" sz="1000" b="0" i="0" u="none" strike="noStrike" dirty="0">
                          <a:effectLst/>
                          <a:latin typeface="Arial" panose="020B0604020202020204" pitchFamily="34" charset="0"/>
                        </a:rPr>
                        <a:t>Human dimensions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8899831"/>
                  </a:ext>
                </a:extLst>
              </a:tr>
              <a:tr h="156643">
                <a:tc>
                  <a:txBody>
                    <a:bodyPr/>
                    <a:lstStyle/>
                    <a:p>
                      <a:pPr algn="l" fontAlgn="ctr"/>
                      <a:r>
                        <a:rPr lang="en-US" sz="1000" b="0" i="0" u="none" strike="noStrike" dirty="0">
                          <a:effectLst/>
                          <a:latin typeface="Arial" panose="020B0604020202020204" pitchFamily="34" charset="0"/>
                        </a:rPr>
                        <a:t>Land</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6222846"/>
                  </a:ext>
                </a:extLst>
              </a:tr>
              <a:tr h="156643">
                <a:tc>
                  <a:txBody>
                    <a:bodyPr/>
                    <a:lstStyle/>
                    <a:p>
                      <a:pPr algn="l" fontAlgn="ctr"/>
                      <a:r>
                        <a:rPr lang="en-US" sz="1000" b="0" i="0" u="none" strike="noStrike" dirty="0">
                          <a:effectLst/>
                          <a:latin typeface="Arial" panose="020B0604020202020204" pitchFamily="34" charset="0"/>
                        </a:rPr>
                        <a:t>Near-real-time applications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3369991"/>
                  </a:ext>
                </a:extLst>
              </a:tr>
              <a:tr h="156643">
                <a:tc>
                  <a:txBody>
                    <a:bodyPr/>
                    <a:lstStyle/>
                    <a:p>
                      <a:pPr algn="l" fontAlgn="ctr"/>
                      <a:r>
                        <a:rPr lang="en-US" sz="1000" b="0" i="0" u="none" strike="noStrike" dirty="0">
                          <a:effectLst/>
                          <a:latin typeface="Arial" panose="020B0604020202020204" pitchFamily="34" charset="0"/>
                        </a:rPr>
                        <a:t>Ocean</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3740261"/>
                  </a:ext>
                </a:extLst>
              </a:tr>
              <a:tr h="156643">
                <a:tc>
                  <a:txBody>
                    <a:bodyPr/>
                    <a:lstStyle/>
                    <a:p>
                      <a:pPr algn="l" fontAlgn="ctr"/>
                      <a:r>
                        <a:rPr lang="en-US" sz="1000" b="0" i="0" u="none" strike="noStrike" dirty="0">
                          <a:effectLst/>
                          <a:latin typeface="Arial" panose="020B0604020202020204" pitchFamily="34" charset="0"/>
                        </a:rPr>
                        <a:t>Space geodesy</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3050182"/>
                  </a:ext>
                </a:extLst>
              </a:tr>
              <a:tr h="156643">
                <a:tc>
                  <a:txBody>
                    <a:bodyPr/>
                    <a:lstStyle/>
                    <a:p>
                      <a:pPr algn="l" fontAlgn="ctr"/>
                      <a:r>
                        <a:rPr lang="en-US" sz="1000" b="0" i="0" u="none" strike="noStrike" dirty="0">
                          <a:effectLst/>
                          <a:latin typeface="Arial" panose="020B0604020202020204" pitchFamily="34" charset="0"/>
                        </a:rPr>
                        <a:t>Other general area</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9805271"/>
                  </a:ext>
                </a:extLst>
              </a:tr>
              <a:tr h="156643">
                <a:tc>
                  <a:txBody>
                    <a:bodyPr/>
                    <a:lstStyle/>
                    <a:p>
                      <a:pPr algn="l" fontAlgn="ctr"/>
                      <a:r>
                        <a:rPr lang="en-US" sz="1000" b="0" i="0" u="none" strike="noStrike" dirty="0">
                          <a:effectLst/>
                          <a:latin typeface="Arial" panose="020B0604020202020204" pitchFamily="34" charset="0"/>
                        </a:rPr>
                        <a:t>Not applicable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1291589"/>
                  </a:ext>
                </a:extLst>
              </a:tr>
              <a:tr h="156643">
                <a:tc>
                  <a:txBody>
                    <a:bodyPr/>
                    <a:lstStyle/>
                    <a:p>
                      <a:pPr algn="l" fontAlgn="ctr"/>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effectLst/>
                          <a:latin typeface="Arial" panose="020B0604020202020204" pitchFamily="34" charset="0"/>
                        </a:rPr>
                        <a:t>7,505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8408892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Quality</a:t>
            </a:r>
            <a:endParaRPr lang="en-US" dirty="0">
              <a:effectLst/>
            </a:endParaRPr>
          </a:p>
          <a:p>
            <a:endParaRPr lang="en-US" dirty="0"/>
          </a:p>
        </p:txBody>
      </p:sp>
    </p:spTree>
    <p:extLst>
      <p:ext uri="{BB962C8B-B14F-4D97-AF65-F5344CB8AC3E}">
        <p14:creationId xmlns:p14="http://schemas.microsoft.com/office/powerpoint/2010/main" val="163068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381286"/>
          </a:xfrm>
        </p:spPr>
        <p:txBody>
          <a:bodyPr>
            <a:normAutofit/>
          </a:bodyPr>
          <a:lstStyle/>
          <a:p>
            <a:r>
              <a:rPr lang="en-US" sz="1600" dirty="0"/>
              <a:t>Product Quality (85) improves two points from last year.   This increase was driven by a two-point increase in all attribute items across the board.</a:t>
            </a:r>
          </a:p>
          <a:p>
            <a:endParaRPr lang="en-US" sz="1600" dirty="0"/>
          </a:p>
          <a:p>
            <a:endParaRPr lang="en-US" sz="1600" dirty="0"/>
          </a:p>
          <a:p>
            <a:r>
              <a:rPr lang="en-US" sz="1600" dirty="0"/>
              <a:t>With an impact of 1.1 on CSI, Product Quality emerges as the highest-impact driver in 2017.</a:t>
            </a:r>
            <a:endParaRPr lang="en-US" sz="1600" dirty="0">
              <a:solidFill>
                <a:srgbClr val="FF0000"/>
              </a:solidFill>
            </a:endParaRPr>
          </a:p>
        </p:txBody>
      </p:sp>
      <p:sp>
        <p:nvSpPr>
          <p:cNvPr id="2" name="Title 1"/>
          <p:cNvSpPr>
            <a:spLocks noGrp="1"/>
          </p:cNvSpPr>
          <p:nvPr>
            <p:ph type="title"/>
          </p:nvPr>
        </p:nvSpPr>
        <p:spPr/>
        <p:txBody>
          <a:bodyPr/>
          <a:lstStyle/>
          <a:p>
            <a:r>
              <a:rPr lang="en-US" sz="2400" dirty="0">
                <a:cs typeface="Arial" pitchFamily="34" charset="0"/>
              </a:rPr>
              <a:t>Product Quality</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Impact = 1.1</a:t>
            </a:r>
          </a:p>
        </p:txBody>
      </p:sp>
      <p:graphicFrame>
        <p:nvGraphicFramePr>
          <p:cNvPr id="6" name="Chart 5" descr="The Product Quality graph shows the scores for 2016 through 2013. The Product Quality scores starting with 2016 and ending with 2013 are as follows:&#10;Product Quality 2016 - 2013 scores: 83, 82, 82, 82&#10;Ease of using the data product in the delivered format 2016 - 2013 scores: 82, 82, 82, 82&#10;Accuracy of data products 2016 - 2013 scores: 83, --, --, --&#10;How data products helped accomplish intended goals 2016 - 2013 scores: 84, --, --, --&#10;" title="Product Quality"/>
          <p:cNvGraphicFramePr>
            <a:graphicFrameLocks noGrp="1"/>
          </p:cNvGraphicFramePr>
          <p:nvPr>
            <p:extLst>
              <p:ext uri="{D42A27DB-BD31-4B8C-83A1-F6EECF244321}">
                <p14:modId xmlns:p14="http://schemas.microsoft.com/office/powerpoint/2010/main" val="1901798025"/>
              </p:ext>
            </p:extLst>
          </p:nvPr>
        </p:nvGraphicFramePr>
        <p:xfrm>
          <a:off x="99647" y="1454273"/>
          <a:ext cx="5959113" cy="4711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096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167129"/>
            <a:ext cx="2101169" cy="5076000"/>
          </a:xfrm>
        </p:spPr>
        <p:txBody>
          <a:bodyPr>
            <a:normAutofit fontScale="92500"/>
          </a:bodyPr>
          <a:lstStyle/>
          <a:p>
            <a:r>
              <a:rPr lang="en-US" sz="1600" dirty="0"/>
              <a:t>Product Quality performance by DAAC has remained fairly steady over the years. </a:t>
            </a:r>
          </a:p>
          <a:p>
            <a:endParaRPr lang="en-US" sz="1600" dirty="0"/>
          </a:p>
          <a:p>
            <a:r>
              <a:rPr lang="en-US" sz="1600" dirty="0"/>
              <a:t>ORNL DAAC has consistently gained every year and is nine points above their score of 80 in 2014.  </a:t>
            </a:r>
          </a:p>
          <a:p>
            <a:endParaRPr lang="en-US" sz="1600" dirty="0"/>
          </a:p>
          <a:p>
            <a:r>
              <a:rPr lang="en-US" sz="1600" dirty="0"/>
              <a:t>Both CDDIS (89) and ORNL DAAC (89) had the largest score fluctuations this year as both increased four points from last year. </a:t>
            </a:r>
          </a:p>
        </p:txBody>
      </p:sp>
      <p:sp>
        <p:nvSpPr>
          <p:cNvPr id="2" name="Title 1"/>
          <p:cNvSpPr>
            <a:spLocks noGrp="1"/>
          </p:cNvSpPr>
          <p:nvPr>
            <p:ph type="title"/>
          </p:nvPr>
        </p:nvSpPr>
        <p:spPr/>
        <p:txBody>
          <a:bodyPr/>
          <a:lstStyle/>
          <a:p>
            <a:r>
              <a:rPr lang="en-US" sz="2400" dirty="0">
                <a:cs typeface="Arial" pitchFamily="34" charset="0"/>
              </a:rPr>
              <a:t>Product Quality: Four-year Comparison by DAAC</a:t>
            </a:r>
          </a:p>
        </p:txBody>
      </p:sp>
      <p:graphicFrame>
        <p:nvGraphicFramePr>
          <p:cNvPr id="9" name="Chart 8" descr="The Product Quality: Four-year Comparison by DAAC graph shows the scores for 2016 through 2013 for each DAAC. The DAAC Product Quality scores starting with 2016 and ending with 2013 are as follows:&#10;MODAPS LAADS 2016 - 2013 scores: 81, 77, 83, 79&#10;NSIDC DAAC 2016 - 2013 scores: 82, 76, 77, 75&#10;OB.DAAC 2016 - 2013 scores: 87, 77, 81, 80&#10;ORNL DAAC 2016 - 2013 scores: 85, 84, 80, 85&#10;PO DAAC-JPL 2016 - 2013 scores: 86, 84, 85, 82&#10;SEDAC 2016 - 2013 scores: 81, 83, 83, 81&#10;" title="Product Quality: Four-year Comparison by DAAC"/>
          <p:cNvGraphicFramePr>
            <a:graphicFrameLocks noGrp="1"/>
          </p:cNvGraphicFramePr>
          <p:nvPr>
            <p:extLst>
              <p:ext uri="{D42A27DB-BD31-4B8C-83A1-F6EECF244321}">
                <p14:modId xmlns:p14="http://schemas.microsoft.com/office/powerpoint/2010/main" val="2524041537"/>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Quality: Four-year Comparison by DAAC graph shows the scores for 2016 through 2013 for each DAAC. The DAAC Product Quality scores starting with 2016 and ending with 2013 are as follows:&#10;ASDC-LaRC 2016 - 2013 scores: 81, 82, 81, 79&#10;ASF SAR DAAC 2016 - 2013 scores: 84, 84, 79, 84&#10;CDDIS 2016 - 2013 scores: 85, 89, 88, 86&#10;GES DISC 2016 - 2013 scores: 82, 82, 79, 81&#10;GHRC 2016 - 2013 scores: 83, 80, 83, 87&#10;LP DAAC 2016 - 2013 scores: 84, 85, 83, 81&#10;" title="Product Quality: Four-year Comparison by DAAC"/>
          <p:cNvGraphicFramePr>
            <a:graphicFrameLocks noGrp="1"/>
          </p:cNvGraphicFramePr>
          <p:nvPr>
            <p:extLst>
              <p:ext uri="{D42A27DB-BD31-4B8C-83A1-F6EECF244321}">
                <p14:modId xmlns:p14="http://schemas.microsoft.com/office/powerpoint/2010/main" val="1121278120"/>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43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029" dirty="0"/>
              <a:t>More than three-quarters (78%) reported using software tools/packages, while just over a quarter (27%) made their own tools using programming language.  Both groups had identical CSI.  </a:t>
            </a:r>
          </a:p>
          <a:p>
            <a:endParaRPr lang="en-029" dirty="0"/>
          </a:p>
          <a:p>
            <a:r>
              <a:rPr lang="en-029" dirty="0"/>
              <a:t>Python was the most popular programming language as it was preferred by 37% of the respondents.</a:t>
            </a:r>
            <a:endParaRPr lang="en-US" dirty="0"/>
          </a:p>
        </p:txBody>
      </p:sp>
      <p:sp>
        <p:nvSpPr>
          <p:cNvPr id="2" name="Title 1"/>
          <p:cNvSpPr>
            <a:spLocks noGrp="1"/>
          </p:cNvSpPr>
          <p:nvPr>
            <p:ph type="title"/>
          </p:nvPr>
        </p:nvSpPr>
        <p:spPr/>
        <p:txBody>
          <a:bodyPr/>
          <a:lstStyle/>
          <a:p>
            <a:r>
              <a:rPr lang="en-US" sz="2400" dirty="0">
                <a:cs typeface="Arial" pitchFamily="34" charset="0"/>
              </a:rPr>
              <a:t>Software Tools/Packages Used to Work with Data</a:t>
            </a:r>
            <a:endParaRPr lang="en-US" sz="2400" dirty="0">
              <a:solidFill>
                <a:srgbClr val="FF0000"/>
              </a:solidFill>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Did you use software tools/packages to work with the data?</a:t>
            </a:r>
          </a:p>
        </p:txBody>
      </p:sp>
      <p:graphicFrame>
        <p:nvGraphicFramePr>
          <p:cNvPr id="5" name="Table 4" descr="Software Tools/Packages Used to Work with Data Table"/>
          <p:cNvGraphicFramePr>
            <a:graphicFrameLocks noGrp="1"/>
          </p:cNvGraphicFramePr>
          <p:nvPr>
            <p:extLst>
              <p:ext uri="{D42A27DB-BD31-4B8C-83A1-F6EECF244321}">
                <p14:modId xmlns:p14="http://schemas.microsoft.com/office/powerpoint/2010/main" val="366339897"/>
              </p:ext>
            </p:extLst>
          </p:nvPr>
        </p:nvGraphicFramePr>
        <p:xfrm>
          <a:off x="93785" y="2114233"/>
          <a:ext cx="6492241" cy="3657590"/>
        </p:xfrm>
        <a:graphic>
          <a:graphicData uri="http://schemas.openxmlformats.org/drawingml/2006/table">
            <a:tbl>
              <a:tblPr firstRow="1"/>
              <a:tblGrid>
                <a:gridCol w="3259015">
                  <a:extLst>
                    <a:ext uri="{9D8B030D-6E8A-4147-A177-3AD203B41FA5}">
                      <a16:colId xmlns:a16="http://schemas.microsoft.com/office/drawing/2014/main" val="3961938520"/>
                    </a:ext>
                  </a:extLst>
                </a:gridCol>
                <a:gridCol w="538871">
                  <a:extLst>
                    <a:ext uri="{9D8B030D-6E8A-4147-A177-3AD203B41FA5}">
                      <a16:colId xmlns:a16="http://schemas.microsoft.com/office/drawing/2014/main" val="4135993695"/>
                    </a:ext>
                  </a:extLst>
                </a:gridCol>
                <a:gridCol w="538871">
                  <a:extLst>
                    <a:ext uri="{9D8B030D-6E8A-4147-A177-3AD203B41FA5}">
                      <a16:colId xmlns:a16="http://schemas.microsoft.com/office/drawing/2014/main" val="2482445642"/>
                    </a:ext>
                  </a:extLst>
                </a:gridCol>
                <a:gridCol w="538871">
                  <a:extLst>
                    <a:ext uri="{9D8B030D-6E8A-4147-A177-3AD203B41FA5}">
                      <a16:colId xmlns:a16="http://schemas.microsoft.com/office/drawing/2014/main" val="270752049"/>
                    </a:ext>
                  </a:extLst>
                </a:gridCol>
                <a:gridCol w="538871">
                  <a:extLst>
                    <a:ext uri="{9D8B030D-6E8A-4147-A177-3AD203B41FA5}">
                      <a16:colId xmlns:a16="http://schemas.microsoft.com/office/drawing/2014/main" val="1847832205"/>
                    </a:ext>
                  </a:extLst>
                </a:gridCol>
                <a:gridCol w="538871">
                  <a:extLst>
                    <a:ext uri="{9D8B030D-6E8A-4147-A177-3AD203B41FA5}">
                      <a16:colId xmlns:a16="http://schemas.microsoft.com/office/drawing/2014/main" val="2512206066"/>
                    </a:ext>
                  </a:extLst>
                </a:gridCol>
                <a:gridCol w="538871">
                  <a:extLst>
                    <a:ext uri="{9D8B030D-6E8A-4147-A177-3AD203B41FA5}">
                      <a16:colId xmlns:a16="http://schemas.microsoft.com/office/drawing/2014/main" val="1298148334"/>
                    </a:ext>
                  </a:extLst>
                </a:gridCol>
              </a:tblGrid>
              <a:tr h="195945">
                <a:tc>
                  <a:txBody>
                    <a:bodyPr/>
                    <a:lstStyle/>
                    <a:p>
                      <a:pPr algn="l" fontAlgn="ctr"/>
                      <a:endParaRPr lang="en-US" sz="1000" b="0" i="0" u="none" strike="noStrike" dirty="0">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546029"/>
                  </a:ext>
                </a:extLst>
              </a:tr>
              <a:tr h="195945">
                <a:tc>
                  <a:txBody>
                    <a:bodyPr/>
                    <a:lstStyle/>
                    <a:p>
                      <a:pPr algn="l" fontAlgn="ctr"/>
                      <a:endParaRPr lang="en-US" sz="1000" b="0" i="0" u="none" strike="noStrike" dirty="0">
                        <a:solidFill>
                          <a:srgbClr val="FFFFFF"/>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58106"/>
                  </a:ext>
                </a:extLst>
              </a:tr>
              <a:tr h="163285">
                <a:tc>
                  <a:txBody>
                    <a:bodyPr/>
                    <a:lstStyle/>
                    <a:p>
                      <a:pPr algn="l" fontAlgn="ctr"/>
                      <a:r>
                        <a:rPr lang="en-US" sz="1000" b="1" i="0" u="none" strike="noStrike" dirty="0">
                          <a:solidFill>
                            <a:srgbClr val="FFFFFF"/>
                          </a:solidFill>
                          <a:effectLst/>
                          <a:latin typeface="Arial" panose="020B0604020202020204" pitchFamily="34" charset="0"/>
                        </a:rPr>
                        <a:t>Used software tools or packages to work with data ~</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207326566"/>
                  </a:ext>
                </a:extLst>
              </a:tr>
              <a:tr h="163285">
                <a:tc>
                  <a:txBody>
                    <a:bodyPr/>
                    <a:lstStyle/>
                    <a:p>
                      <a:pPr algn="l" fontAlgn="ctr"/>
                      <a:r>
                        <a:rPr lang="en-US" sz="1000" b="0" i="0" u="none" strike="noStrike" dirty="0">
                          <a:effectLst/>
                          <a:latin typeface="Arial" panose="020B0604020202020204" pitchFamily="34" charset="0"/>
                        </a:rPr>
                        <a:t>Yes, used software tools or packages to work with data</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3,474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221727"/>
                  </a:ext>
                </a:extLst>
              </a:tr>
              <a:tr h="163285">
                <a:tc>
                  <a:txBody>
                    <a:bodyPr/>
                    <a:lstStyle/>
                    <a:p>
                      <a:pPr algn="l" fontAlgn="ctr"/>
                      <a:r>
                        <a:rPr lang="en-US" sz="1000" b="0" i="0" u="none" strike="noStrike" dirty="0">
                          <a:effectLst/>
                          <a:latin typeface="Arial" panose="020B0604020202020204" pitchFamily="34" charset="0"/>
                        </a:rPr>
                        <a:t>Yes, made own using a programming language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1,181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3168937"/>
                  </a:ext>
                </a:extLst>
              </a:tr>
              <a:tr h="163285">
                <a:tc>
                  <a:txBody>
                    <a:bodyPr/>
                    <a:lstStyle/>
                    <a:p>
                      <a:pPr algn="l" fontAlgn="ctr"/>
                      <a:r>
                        <a:rPr lang="en-US" sz="1000" b="0" i="0" u="none" strike="noStrike" dirty="0">
                          <a:effectLst/>
                          <a:latin typeface="Arial" panose="020B0604020202020204" pitchFamily="34" charset="0"/>
                        </a:rPr>
                        <a:t>No, couldn´t find what I needed</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5084283"/>
                  </a:ext>
                </a:extLst>
              </a:tr>
              <a:tr h="163285">
                <a:tc>
                  <a:txBody>
                    <a:bodyPr/>
                    <a:lstStyle/>
                    <a:p>
                      <a:pPr algn="l" fontAlgn="ctr"/>
                      <a:r>
                        <a:rPr lang="en-US" sz="1000" b="0" i="0" u="none" strike="noStrike" dirty="0">
                          <a:effectLst/>
                          <a:latin typeface="Arial" panose="020B0604020202020204" pitchFamily="34" charset="0"/>
                        </a:rPr>
                        <a:t>No, couldn´t understand how to use it</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1571325"/>
                  </a:ext>
                </a:extLst>
              </a:tr>
              <a:tr h="163285">
                <a:tc>
                  <a:txBody>
                    <a:bodyPr/>
                    <a:lstStyle/>
                    <a:p>
                      <a:pPr algn="l" fontAlgn="ctr"/>
                      <a:r>
                        <a:rPr lang="en-US" sz="1000" b="0" i="0" u="none" strike="noStrike" dirty="0">
                          <a:effectLst/>
                          <a:latin typeface="Arial" panose="020B0604020202020204" pitchFamily="34" charset="0"/>
                        </a:rPr>
                        <a:t>No, did not need software tools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8379852"/>
                  </a:ext>
                </a:extLst>
              </a:tr>
              <a:tr h="163285">
                <a:tc>
                  <a:txBody>
                    <a:bodyPr/>
                    <a:lstStyle/>
                    <a:p>
                      <a:pPr algn="l" fontAlgn="ctr"/>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40271401"/>
                  </a:ext>
                </a:extLst>
              </a:tr>
              <a:tr h="163285">
                <a:tc>
                  <a:txBody>
                    <a:bodyPr/>
                    <a:lstStyle/>
                    <a:p>
                      <a:pPr algn="l" fontAlgn="ctr"/>
                      <a:r>
                        <a:rPr lang="en-US" sz="1000" b="1" i="0" u="none" strike="noStrike" dirty="0">
                          <a:solidFill>
                            <a:srgbClr val="FFFFFF"/>
                          </a:solidFill>
                          <a:effectLst/>
                          <a:latin typeface="Arial" panose="020B0604020202020204" pitchFamily="34" charset="0"/>
                        </a:rPr>
                        <a:t>Preferred programming language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323327103"/>
                  </a:ext>
                </a:extLst>
              </a:tr>
              <a:tr h="163285">
                <a:tc>
                  <a:txBody>
                    <a:bodyPr/>
                    <a:lstStyle/>
                    <a:p>
                      <a:pPr algn="l" fontAlgn="ctr"/>
                      <a:r>
                        <a:rPr lang="en-US" sz="1000" b="0" i="0" u="none" strike="noStrike" dirty="0">
                          <a:effectLst/>
                          <a:latin typeface="Arial" panose="020B0604020202020204" pitchFamily="34" charset="0"/>
                        </a:rPr>
                        <a:t>C</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3178166"/>
                  </a:ext>
                </a:extLst>
              </a:tr>
              <a:tr h="163285">
                <a:tc>
                  <a:txBody>
                    <a:bodyPr/>
                    <a:lstStyle/>
                    <a:p>
                      <a:pPr algn="l" fontAlgn="ctr"/>
                      <a:r>
                        <a:rPr lang="en-US" sz="1000" b="0" i="0" u="none" strike="noStrike" dirty="0">
                          <a:effectLst/>
                          <a:latin typeface="Arial" panose="020B0604020202020204" pitchFamily="34" charset="0"/>
                        </a:rPr>
                        <a:t>C++</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6509848"/>
                  </a:ext>
                </a:extLst>
              </a:tr>
              <a:tr h="163285">
                <a:tc>
                  <a:txBody>
                    <a:bodyPr/>
                    <a:lstStyle/>
                    <a:p>
                      <a:pPr algn="l" fontAlgn="ctr"/>
                      <a:r>
                        <a:rPr lang="en-US" sz="1000" b="0" i="0" u="none" strike="noStrike" dirty="0">
                          <a:effectLst/>
                          <a:latin typeface="Arial" panose="020B0604020202020204" pitchFamily="34" charset="0"/>
                        </a:rPr>
                        <a:t>C#</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1792696"/>
                  </a:ext>
                </a:extLst>
              </a:tr>
              <a:tr h="163285">
                <a:tc>
                  <a:txBody>
                    <a:bodyPr/>
                    <a:lstStyle/>
                    <a:p>
                      <a:pPr algn="l" fontAlgn="ctr"/>
                      <a:r>
                        <a:rPr lang="en-US" sz="1000" b="0" i="0" u="none" strike="noStrike" dirty="0">
                          <a:effectLst/>
                          <a:latin typeface="Arial" panose="020B0604020202020204" pitchFamily="34" charset="0"/>
                        </a:rPr>
                        <a:t>Fortran 77</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232099"/>
                  </a:ext>
                </a:extLst>
              </a:tr>
              <a:tr h="163285">
                <a:tc>
                  <a:txBody>
                    <a:bodyPr/>
                    <a:lstStyle/>
                    <a:p>
                      <a:pPr algn="l" fontAlgn="ctr"/>
                      <a:r>
                        <a:rPr lang="en-US" sz="1000" b="0" i="0" u="none" strike="noStrike" dirty="0">
                          <a:effectLst/>
                          <a:latin typeface="Arial" panose="020B0604020202020204" pitchFamily="34" charset="0"/>
                        </a:rPr>
                        <a:t>Fortran 90</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8190473"/>
                  </a:ext>
                </a:extLst>
              </a:tr>
              <a:tr h="163285">
                <a:tc>
                  <a:txBody>
                    <a:bodyPr/>
                    <a:lstStyle/>
                    <a:p>
                      <a:pPr algn="l" fontAlgn="ctr"/>
                      <a:r>
                        <a:rPr lang="en-US" sz="1000" b="0" i="0" u="none" strike="noStrike" dirty="0">
                          <a:effectLst/>
                          <a:latin typeface="Arial" panose="020B0604020202020204" pitchFamily="34" charset="0"/>
                        </a:rPr>
                        <a:t>Java</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2477228"/>
                  </a:ext>
                </a:extLst>
              </a:tr>
              <a:tr h="163285">
                <a:tc>
                  <a:txBody>
                    <a:bodyPr/>
                    <a:lstStyle/>
                    <a:p>
                      <a:pPr algn="l" fontAlgn="ctr"/>
                      <a:r>
                        <a:rPr lang="en-US" sz="1000" b="0" i="0" u="none" strike="noStrike" dirty="0">
                          <a:effectLst/>
                          <a:latin typeface="Arial" panose="020B0604020202020204" pitchFamily="34" charset="0"/>
                        </a:rPr>
                        <a:t>Perl</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95345513"/>
                  </a:ext>
                </a:extLst>
              </a:tr>
              <a:tr h="163285">
                <a:tc>
                  <a:txBody>
                    <a:bodyPr/>
                    <a:lstStyle/>
                    <a:p>
                      <a:pPr algn="l" fontAlgn="ctr"/>
                      <a:r>
                        <a:rPr lang="en-US" sz="1000" b="0" i="0" u="none" strike="noStrike" dirty="0">
                          <a:effectLst/>
                          <a:latin typeface="Arial" panose="020B0604020202020204" pitchFamily="34" charset="0"/>
                        </a:rPr>
                        <a:t>PHP</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110760"/>
                  </a:ext>
                </a:extLst>
              </a:tr>
              <a:tr h="163285">
                <a:tc>
                  <a:txBody>
                    <a:bodyPr/>
                    <a:lstStyle/>
                    <a:p>
                      <a:pPr algn="l" fontAlgn="ctr"/>
                      <a:r>
                        <a:rPr lang="en-US" sz="1000" b="0" i="0" u="none" strike="noStrike" dirty="0">
                          <a:effectLst/>
                          <a:latin typeface="Arial" panose="020B0604020202020204" pitchFamily="34" charset="0"/>
                        </a:rPr>
                        <a:t>Python</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1,354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9439520"/>
                  </a:ext>
                </a:extLst>
              </a:tr>
              <a:tr h="163285">
                <a:tc>
                  <a:txBody>
                    <a:bodyPr/>
                    <a:lstStyle/>
                    <a:p>
                      <a:pPr algn="l" fontAlgn="ctr"/>
                      <a:r>
                        <a:rPr lang="en-US" sz="1000" b="0" i="0" u="none" strike="noStrike" dirty="0">
                          <a:effectLst/>
                          <a:latin typeface="Arial" panose="020B0604020202020204" pitchFamily="34" charset="0"/>
                        </a:rPr>
                        <a:t>Other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8104325"/>
                  </a:ext>
                </a:extLst>
              </a:tr>
              <a:tr h="163285">
                <a:tc>
                  <a:txBody>
                    <a:bodyPr/>
                    <a:lstStyle/>
                    <a:p>
                      <a:pPr algn="l" fontAlgn="ctr"/>
                      <a:r>
                        <a:rPr lang="en-US" sz="1000" b="0" i="0" u="none" strike="noStrike" dirty="0">
                          <a:effectLst/>
                          <a:latin typeface="Arial" panose="020B0604020202020204" pitchFamily="34" charset="0"/>
                        </a:rPr>
                        <a:t>Don´t know/Not applicable</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1,198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3076260"/>
                  </a:ext>
                </a:extLst>
              </a:tr>
              <a:tr h="163285">
                <a:tc>
                  <a:txBody>
                    <a:bodyPr/>
                    <a:lstStyle/>
                    <a:p>
                      <a:pPr algn="l" fontAlgn="ctr"/>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4,273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62748452"/>
                  </a:ext>
                </a:extLst>
              </a:tr>
            </a:tbl>
          </a:graphicData>
        </a:graphic>
      </p:graphicFrame>
    </p:spTree>
    <p:extLst>
      <p:ext uri="{BB962C8B-B14F-4D97-AF65-F5344CB8AC3E}">
        <p14:creationId xmlns:p14="http://schemas.microsoft.com/office/powerpoint/2010/main" val="228465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1" y="1354022"/>
            <a:ext cx="2101169" cy="5076000"/>
          </a:xfrm>
        </p:spPr>
        <p:txBody>
          <a:bodyPr>
            <a:normAutofit/>
          </a:bodyPr>
          <a:lstStyle/>
          <a:p>
            <a:r>
              <a:rPr lang="en-029" sz="1600" dirty="0"/>
              <a:t>ArcGIS is the most used software tool/package at 64%, followed by Quantum GIS (37%), ENVI (32%) and Excel (27%).</a:t>
            </a:r>
          </a:p>
          <a:p>
            <a:br>
              <a:rPr lang="en-029" sz="1600" dirty="0"/>
            </a:br>
            <a:r>
              <a:rPr lang="en-029" sz="1600" dirty="0"/>
              <a:t>There only minimal differences in CSI among the most popular tools. </a:t>
            </a:r>
            <a:endParaRPr lang="en-US" sz="1600" dirty="0"/>
          </a:p>
        </p:txBody>
      </p:sp>
      <p:sp>
        <p:nvSpPr>
          <p:cNvPr id="2" name="Title 1"/>
          <p:cNvSpPr>
            <a:spLocks noGrp="1"/>
          </p:cNvSpPr>
          <p:nvPr>
            <p:ph type="title"/>
          </p:nvPr>
        </p:nvSpPr>
        <p:spPr/>
        <p:txBody>
          <a:bodyPr/>
          <a:lstStyle/>
          <a:p>
            <a:r>
              <a:rPr lang="en-US" sz="2400" dirty="0">
                <a:cs typeface="Arial" pitchFamily="34" charset="0"/>
              </a:rPr>
              <a:t>Tools Used to Work with Data</a:t>
            </a:r>
            <a:endParaRPr lang="en-US" sz="2400" dirty="0">
              <a:solidFill>
                <a:srgbClr val="FF0000"/>
              </a:solidFill>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Please select the tool or tools you used to work with the data from &lt;DAAC&gt;.</a:t>
            </a:r>
          </a:p>
        </p:txBody>
      </p:sp>
      <p:graphicFrame>
        <p:nvGraphicFramePr>
          <p:cNvPr id="5" name="Table 4" descr="Software Tools/Packages Used to Work with Data Table"/>
          <p:cNvGraphicFramePr>
            <a:graphicFrameLocks noGrp="1"/>
          </p:cNvGraphicFramePr>
          <p:nvPr>
            <p:extLst>
              <p:ext uri="{D42A27DB-BD31-4B8C-83A1-F6EECF244321}">
                <p14:modId xmlns:p14="http://schemas.microsoft.com/office/powerpoint/2010/main" val="282670693"/>
              </p:ext>
            </p:extLst>
          </p:nvPr>
        </p:nvGraphicFramePr>
        <p:xfrm>
          <a:off x="123455" y="1247784"/>
          <a:ext cx="6372594" cy="5029200"/>
        </p:xfrm>
        <a:graphic>
          <a:graphicData uri="http://schemas.openxmlformats.org/drawingml/2006/table">
            <a:tbl>
              <a:tblPr firstRow="1"/>
              <a:tblGrid>
                <a:gridCol w="3647448">
                  <a:extLst>
                    <a:ext uri="{9D8B030D-6E8A-4147-A177-3AD203B41FA5}">
                      <a16:colId xmlns:a16="http://schemas.microsoft.com/office/drawing/2014/main" val="3961938520"/>
                    </a:ext>
                  </a:extLst>
                </a:gridCol>
                <a:gridCol w="908382">
                  <a:extLst>
                    <a:ext uri="{9D8B030D-6E8A-4147-A177-3AD203B41FA5}">
                      <a16:colId xmlns:a16="http://schemas.microsoft.com/office/drawing/2014/main" val="1847832205"/>
                    </a:ext>
                  </a:extLst>
                </a:gridCol>
                <a:gridCol w="908382">
                  <a:extLst>
                    <a:ext uri="{9D8B030D-6E8A-4147-A177-3AD203B41FA5}">
                      <a16:colId xmlns:a16="http://schemas.microsoft.com/office/drawing/2014/main" val="2512206066"/>
                    </a:ext>
                  </a:extLst>
                </a:gridCol>
                <a:gridCol w="908382">
                  <a:extLst>
                    <a:ext uri="{9D8B030D-6E8A-4147-A177-3AD203B41FA5}">
                      <a16:colId xmlns:a16="http://schemas.microsoft.com/office/drawing/2014/main" val="1298148334"/>
                    </a:ext>
                  </a:extLst>
                </a:gridCol>
              </a:tblGrid>
              <a:tr h="167640">
                <a:tc>
                  <a:txBody>
                    <a:bodyPr/>
                    <a:lstStyle/>
                    <a:p>
                      <a:pPr algn="l" fontAlgn="ctr"/>
                      <a:endParaRPr lang="en-US" sz="1000" b="0" i="0" u="none" strike="noStrike" dirty="0">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546029"/>
                  </a:ext>
                </a:extLst>
              </a:tr>
              <a:tr h="167640">
                <a:tc>
                  <a:txBody>
                    <a:bodyPr/>
                    <a:lstStyle/>
                    <a:p>
                      <a:pPr algn="l" fontAlgn="ctr"/>
                      <a:r>
                        <a:rPr lang="en-US" sz="1000" b="0" i="0" u="none" strike="noStrike" dirty="0">
                          <a:solidFill>
                            <a:srgbClr val="FFFFFF"/>
                          </a:solidFill>
                          <a:effectLst/>
                          <a:latin typeface="Arial" panose="020B0604020202020204" pitchFamily="34" charset="0"/>
                        </a:rPr>
                        <a:t>Used software tools or packages to work with data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758106"/>
                  </a:ext>
                </a:extLst>
              </a:tr>
              <a:tr h="167640">
                <a:tc>
                  <a:txBody>
                    <a:bodyPr/>
                    <a:lstStyle/>
                    <a:p>
                      <a:pPr algn="l" fontAlgn="ctr"/>
                      <a:r>
                        <a:rPr lang="en-US" sz="1000" b="1" i="0" u="none" strike="noStrike" dirty="0">
                          <a:solidFill>
                            <a:srgbClr val="FFFFFF"/>
                          </a:solidFill>
                          <a:effectLst/>
                          <a:latin typeface="Arial" panose="020B0604020202020204" pitchFamily="34" charset="0"/>
                        </a:rPr>
                        <a:t>Tool(s)</a:t>
                      </a:r>
                      <a:r>
                        <a:rPr lang="en-US" sz="1000" b="1" i="0" u="none" strike="noStrike" baseline="0" dirty="0">
                          <a:solidFill>
                            <a:srgbClr val="FFFFFF"/>
                          </a:solidFill>
                          <a:effectLst/>
                          <a:latin typeface="Arial" panose="020B0604020202020204" pitchFamily="34" charset="0"/>
                        </a:rPr>
                        <a:t> used to work with data~</a:t>
                      </a:r>
                      <a:endParaRPr lang="en-US" sz="10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10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323327103"/>
                  </a:ext>
                </a:extLst>
              </a:tr>
              <a:tr h="167640">
                <a:tc>
                  <a:txBody>
                    <a:bodyPr/>
                    <a:lstStyle/>
                    <a:p>
                      <a:pPr algn="l" fontAlgn="b"/>
                      <a:r>
                        <a:rPr lang="en-US" sz="1000" b="0" i="0" u="none" strike="noStrike" dirty="0">
                          <a:effectLst/>
                          <a:latin typeface="Arial" panose="020B0604020202020204" pitchFamily="34" charset="0"/>
                        </a:rPr>
                        <a:t>ArcGIS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3178166"/>
                  </a:ext>
                </a:extLst>
              </a:tr>
              <a:tr h="167640">
                <a:tc>
                  <a:txBody>
                    <a:bodyPr/>
                    <a:lstStyle/>
                    <a:p>
                      <a:pPr algn="l" fontAlgn="b"/>
                      <a:r>
                        <a:rPr lang="en-US" sz="1000" b="0" i="0" u="none" strike="noStrike" dirty="0">
                          <a:effectLst/>
                          <a:latin typeface="Arial" panose="020B0604020202020204" pitchFamily="34" charset="0"/>
                        </a:rPr>
                        <a:t>Convert to Vector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6690407"/>
                  </a:ext>
                </a:extLst>
              </a:tr>
              <a:tr h="167640">
                <a:tc>
                  <a:txBody>
                    <a:bodyPr/>
                    <a:lstStyle/>
                    <a:p>
                      <a:pPr algn="l" fontAlgn="b"/>
                      <a:r>
                        <a:rPr lang="en-US" sz="1000" b="0" i="0" u="none" strike="noStrike" dirty="0">
                          <a:effectLst/>
                          <a:latin typeface="Arial" panose="020B0604020202020204" pitchFamily="34" charset="0"/>
                        </a:rPr>
                        <a:t>ENVI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9654936"/>
                  </a:ext>
                </a:extLst>
              </a:tr>
              <a:tr h="167640">
                <a:tc>
                  <a:txBody>
                    <a:bodyPr/>
                    <a:lstStyle/>
                    <a:p>
                      <a:pPr algn="l" fontAlgn="b"/>
                      <a:r>
                        <a:rPr lang="en-US" sz="1000" b="0" i="0" u="none" strike="noStrike" dirty="0">
                          <a:effectLst/>
                          <a:latin typeface="Arial" panose="020B0604020202020204" pitchFamily="34" charset="0"/>
                        </a:rPr>
                        <a:t>ERDAS/IMAGINE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4618717"/>
                  </a:ext>
                </a:extLst>
              </a:tr>
              <a:tr h="167640">
                <a:tc>
                  <a:txBody>
                    <a:bodyPr/>
                    <a:lstStyle/>
                    <a:p>
                      <a:pPr algn="l" fontAlgn="b"/>
                      <a:r>
                        <a:rPr lang="en-US" sz="1000" b="0" i="0" u="none" strike="noStrike" dirty="0">
                          <a:effectLst/>
                          <a:latin typeface="Arial" panose="020B0604020202020204" pitchFamily="34" charset="0"/>
                        </a:rPr>
                        <a:t>Excel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5956689"/>
                  </a:ext>
                </a:extLst>
              </a:tr>
              <a:tr h="167640">
                <a:tc>
                  <a:txBody>
                    <a:bodyPr/>
                    <a:lstStyle/>
                    <a:p>
                      <a:pPr algn="l" fontAlgn="b"/>
                      <a:r>
                        <a:rPr lang="en-US" sz="1000" b="0" i="0" u="none" strike="noStrike" dirty="0">
                          <a:effectLst/>
                          <a:latin typeface="Arial" panose="020B0604020202020204" pitchFamily="34" charset="0"/>
                        </a:rPr>
                        <a:t>Ferret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6509848"/>
                  </a:ext>
                </a:extLst>
              </a:tr>
              <a:tr h="167640">
                <a:tc>
                  <a:txBody>
                    <a:bodyPr/>
                    <a:lstStyle/>
                    <a:p>
                      <a:pPr algn="l" fontAlgn="b"/>
                      <a:r>
                        <a:rPr lang="en-US" sz="1000" b="0" i="0" u="none" strike="noStrike" dirty="0" err="1">
                          <a:effectLst/>
                          <a:latin typeface="Arial" panose="020B0604020202020204" pitchFamily="34" charset="0"/>
                        </a:rPr>
                        <a:t>Geomatica</a:t>
                      </a:r>
                      <a:endParaRPr lang="en-US" sz="10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1792696"/>
                  </a:ext>
                </a:extLst>
              </a:tr>
              <a:tr h="167640">
                <a:tc>
                  <a:txBody>
                    <a:bodyPr/>
                    <a:lstStyle/>
                    <a:p>
                      <a:pPr algn="l" fontAlgn="b"/>
                      <a:r>
                        <a:rPr lang="en-US" sz="1000" b="0" i="0" u="none" strike="noStrike" dirty="0">
                          <a:effectLst/>
                          <a:latin typeface="Arial" panose="020B0604020202020204" pitchFamily="34" charset="0"/>
                        </a:rPr>
                        <a:t>Global Mapper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232099"/>
                  </a:ext>
                </a:extLst>
              </a:tr>
              <a:tr h="167640">
                <a:tc>
                  <a:txBody>
                    <a:bodyPr/>
                    <a:lstStyle/>
                    <a:p>
                      <a:pPr algn="l" fontAlgn="b"/>
                      <a:r>
                        <a:rPr lang="en-US" sz="1000" b="0" i="0" u="none" strike="noStrike">
                          <a:effectLst/>
                          <a:latin typeface="Arial" panose="020B0604020202020204" pitchFamily="34" charset="0"/>
                        </a:rPr>
                        <a:t>GrADS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2343449"/>
                  </a:ext>
                </a:extLst>
              </a:tr>
              <a:tr h="167640">
                <a:tc>
                  <a:txBody>
                    <a:bodyPr/>
                    <a:lstStyle/>
                    <a:p>
                      <a:pPr algn="l" fontAlgn="b"/>
                      <a:r>
                        <a:rPr lang="en-US" sz="1000" b="0" i="0" u="none" strike="noStrike">
                          <a:effectLst/>
                          <a:latin typeface="Arial" panose="020B0604020202020204" pitchFamily="34" charset="0"/>
                        </a:rPr>
                        <a:t>GRASS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7154410"/>
                  </a:ext>
                </a:extLst>
              </a:tr>
              <a:tr h="167640">
                <a:tc>
                  <a:txBody>
                    <a:bodyPr/>
                    <a:lstStyle/>
                    <a:p>
                      <a:pPr algn="l" fontAlgn="b"/>
                      <a:r>
                        <a:rPr lang="en-US" sz="1000" b="0" i="0" u="none" strike="noStrike">
                          <a:effectLst/>
                          <a:latin typeface="Arial" panose="020B0604020202020204" pitchFamily="34" charset="0"/>
                        </a:rPr>
                        <a:t>HDFLook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02590584"/>
                  </a:ext>
                </a:extLst>
              </a:tr>
              <a:tr h="167640">
                <a:tc>
                  <a:txBody>
                    <a:bodyPr/>
                    <a:lstStyle/>
                    <a:p>
                      <a:pPr algn="l" fontAlgn="b"/>
                      <a:r>
                        <a:rPr lang="en-US" sz="1000" b="0" i="0" u="none" strike="noStrike">
                          <a:effectLst/>
                          <a:latin typeface="Arial" panose="020B0604020202020204" pitchFamily="34" charset="0"/>
                        </a:rPr>
                        <a:t>HDFView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7294246"/>
                  </a:ext>
                </a:extLst>
              </a:tr>
              <a:tr h="167640">
                <a:tc>
                  <a:txBody>
                    <a:bodyPr/>
                    <a:lstStyle/>
                    <a:p>
                      <a:pPr algn="l" fontAlgn="b"/>
                      <a:r>
                        <a:rPr lang="en-US" sz="1000" b="0" i="0" u="none" strike="noStrike">
                          <a:effectLst/>
                          <a:latin typeface="Arial" panose="020B0604020202020204" pitchFamily="34" charset="0"/>
                        </a:rPr>
                        <a:t>HEG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5160837"/>
                  </a:ext>
                </a:extLst>
              </a:tr>
              <a:tr h="167640">
                <a:tc>
                  <a:txBody>
                    <a:bodyPr/>
                    <a:lstStyle/>
                    <a:p>
                      <a:pPr algn="l" fontAlgn="b"/>
                      <a:r>
                        <a:rPr lang="en-US" sz="1000" b="0" i="0" u="none" strike="noStrike">
                          <a:effectLst/>
                          <a:latin typeface="Arial" panose="020B0604020202020204" pitchFamily="34" charset="0"/>
                        </a:rPr>
                        <a:t>IDL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1204391"/>
                  </a:ext>
                </a:extLst>
              </a:tr>
              <a:tr h="167640">
                <a:tc>
                  <a:txBody>
                    <a:bodyPr/>
                    <a:lstStyle/>
                    <a:p>
                      <a:pPr algn="l" fontAlgn="b"/>
                      <a:r>
                        <a:rPr lang="en-US" sz="1000" b="0" i="0" u="none" strike="noStrike">
                          <a:effectLst/>
                          <a:latin typeface="Arial" panose="020B0604020202020204" pitchFamily="34" charset="0"/>
                        </a:rPr>
                        <a:t>IDV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14428225"/>
                  </a:ext>
                </a:extLst>
              </a:tr>
              <a:tr h="167640">
                <a:tc>
                  <a:txBody>
                    <a:bodyPr/>
                    <a:lstStyle/>
                    <a:p>
                      <a:pPr algn="l" fontAlgn="b"/>
                      <a:r>
                        <a:rPr lang="en-US" sz="1000" b="0" i="0" u="none" strike="noStrike">
                          <a:effectLst/>
                          <a:latin typeface="Arial" panose="020B0604020202020204" pitchFamily="34" charset="0"/>
                        </a:rPr>
                        <a:t>IDRISI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632860"/>
                  </a:ext>
                </a:extLst>
              </a:tr>
              <a:tr h="167640">
                <a:tc>
                  <a:txBody>
                    <a:bodyPr/>
                    <a:lstStyle/>
                    <a:p>
                      <a:pPr algn="l" fontAlgn="b"/>
                      <a:r>
                        <a:rPr lang="en-US" sz="1000" b="0" i="0" u="none" strike="noStrike">
                          <a:effectLst/>
                          <a:latin typeface="Arial" panose="020B0604020202020204" pitchFamily="34" charset="0"/>
                        </a:rPr>
                        <a:t>MapReady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7084937"/>
                  </a:ext>
                </a:extLst>
              </a:tr>
              <a:tr h="167640">
                <a:tc>
                  <a:txBody>
                    <a:bodyPr/>
                    <a:lstStyle/>
                    <a:p>
                      <a:pPr algn="l" fontAlgn="b"/>
                      <a:r>
                        <a:rPr lang="en-US" sz="1000" b="0" i="0" u="none" strike="noStrike">
                          <a:effectLst/>
                          <a:latin typeface="Arial" panose="020B0604020202020204" pitchFamily="34" charset="0"/>
                        </a:rPr>
                        <a:t>MATLAB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0662302"/>
                  </a:ext>
                </a:extLst>
              </a:tr>
              <a:tr h="167640">
                <a:tc>
                  <a:txBody>
                    <a:bodyPr/>
                    <a:lstStyle/>
                    <a:p>
                      <a:pPr algn="l" fontAlgn="b"/>
                      <a:r>
                        <a:rPr lang="en-US" sz="1000" b="0" i="0" u="none" strike="noStrike">
                          <a:effectLst/>
                          <a:latin typeface="Arial" panose="020B0604020202020204" pitchFamily="34" charset="0"/>
                        </a:rPr>
                        <a:t>MODIS Reprojection Tool (MRT)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8190473"/>
                  </a:ext>
                </a:extLst>
              </a:tr>
              <a:tr h="167640">
                <a:tc>
                  <a:txBody>
                    <a:bodyPr/>
                    <a:lstStyle/>
                    <a:p>
                      <a:pPr algn="l" fontAlgn="b"/>
                      <a:r>
                        <a:rPr lang="en-US" sz="1000" b="0" i="0" u="none" strike="noStrike">
                          <a:effectLst/>
                          <a:latin typeface="Arial" panose="020B0604020202020204" pitchFamily="34" charset="0"/>
                        </a:rPr>
                        <a:t>NCL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2477228"/>
                  </a:ext>
                </a:extLst>
              </a:tr>
              <a:tr h="167640">
                <a:tc>
                  <a:txBody>
                    <a:bodyPr/>
                    <a:lstStyle/>
                    <a:p>
                      <a:pPr algn="l" fontAlgn="b"/>
                      <a:r>
                        <a:rPr lang="en-US" sz="1000" b="0" i="0" u="none" strike="noStrike">
                          <a:effectLst/>
                          <a:latin typeface="Arial" panose="020B0604020202020204" pitchFamily="34" charset="0"/>
                        </a:rPr>
                        <a:t>Panoply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95345513"/>
                  </a:ext>
                </a:extLst>
              </a:tr>
              <a:tr h="167640">
                <a:tc>
                  <a:txBody>
                    <a:bodyPr/>
                    <a:lstStyle/>
                    <a:p>
                      <a:pPr algn="l" fontAlgn="b"/>
                      <a:r>
                        <a:rPr lang="en-US" sz="1000" b="0" i="0" u="none" strike="noStrike">
                          <a:effectLst/>
                          <a:latin typeface="Arial" panose="020B0604020202020204" pitchFamily="34" charset="0"/>
                        </a:rPr>
                        <a:t>Quantum GIS (QGIS)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110760"/>
                  </a:ext>
                </a:extLst>
              </a:tr>
              <a:tr h="167640">
                <a:tc>
                  <a:txBody>
                    <a:bodyPr/>
                    <a:lstStyle/>
                    <a:p>
                      <a:pPr algn="l" fontAlgn="b"/>
                      <a:r>
                        <a:rPr lang="en-US" sz="1000" b="0" i="0" u="none" strike="noStrike">
                          <a:effectLst/>
                          <a:latin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9439520"/>
                  </a:ext>
                </a:extLst>
              </a:tr>
              <a:tr h="167640">
                <a:tc>
                  <a:txBody>
                    <a:bodyPr/>
                    <a:lstStyle/>
                    <a:p>
                      <a:pPr algn="l" fontAlgn="b"/>
                      <a:r>
                        <a:rPr lang="en-US" sz="1000" b="0" i="0" u="none" strike="noStrike" dirty="0" err="1">
                          <a:effectLst/>
                          <a:latin typeface="Arial" panose="020B0604020202020204" pitchFamily="34" charset="0"/>
                        </a:rPr>
                        <a:t>SeaDAS</a:t>
                      </a:r>
                      <a:endParaRPr lang="en-US" sz="1000" b="0" i="0" u="none" strike="noStrike" dirty="0">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8104325"/>
                  </a:ext>
                </a:extLst>
              </a:tr>
              <a:tr h="167640">
                <a:tc>
                  <a:txBody>
                    <a:bodyPr/>
                    <a:lstStyle/>
                    <a:p>
                      <a:pPr algn="l" fontAlgn="b"/>
                      <a:r>
                        <a:rPr lang="en-US" sz="1000" b="0" i="0" u="none" strike="noStrike" dirty="0">
                          <a:effectLst/>
                          <a:latin typeface="Arial" panose="020B0604020202020204" pitchFamily="34" charset="0"/>
                        </a:rPr>
                        <a:t>Other/open source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3076260"/>
                  </a:ext>
                </a:extLst>
              </a:tr>
              <a:tr h="1676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Don´t know/Not applicable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766644"/>
                  </a:ext>
                </a:extLst>
              </a:tr>
              <a:tr h="167640">
                <a:tc>
                  <a:txBody>
                    <a:bodyPr/>
                    <a:lstStyle/>
                    <a:p>
                      <a:pPr algn="l" fontAlgn="b"/>
                      <a:r>
                        <a:rPr lang="en-US" sz="1000" b="0" i="0" u="none" strike="noStrike" dirty="0">
                          <a:effectLst/>
                          <a:latin typeface="Arial" panose="020B0604020202020204" pitchFamily="34" charset="0"/>
                        </a:rPr>
                        <a:t>Number of Respondents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3,656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3,656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effectLst/>
                          <a:latin typeface="Arial" panose="020B0604020202020204" pitchFamily="34" charset="0"/>
                        </a:rPr>
                        <a:t>3,656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62748452"/>
                  </a:ext>
                </a:extLst>
              </a:tr>
            </a:tbl>
          </a:graphicData>
        </a:graphic>
      </p:graphicFrame>
      <p:sp>
        <p:nvSpPr>
          <p:cNvPr id="6" name="TextBox 5"/>
          <p:cNvSpPr txBox="1"/>
          <p:nvPr/>
        </p:nvSpPr>
        <p:spPr>
          <a:xfrm>
            <a:off x="123455" y="6585048"/>
            <a:ext cx="3011092" cy="246221"/>
          </a:xfrm>
          <a:prstGeom prst="rect">
            <a:avLst/>
          </a:prstGeom>
          <a:noFill/>
        </p:spPr>
        <p:txBody>
          <a:bodyPr wrap="square" rtlCol="0">
            <a:spAutoFit/>
          </a:bodyPr>
          <a:lstStyle/>
          <a:p>
            <a:r>
              <a:rPr lang="en-US" sz="1000" dirty="0"/>
              <a:t>~ Multiple responses allowed</a:t>
            </a:r>
          </a:p>
        </p:txBody>
      </p:sp>
    </p:spTree>
    <p:extLst>
      <p:ext uri="{BB962C8B-B14F-4D97-AF65-F5344CB8AC3E}">
        <p14:creationId xmlns:p14="http://schemas.microsoft.com/office/powerpoint/2010/main" val="132880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About CFI Group</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Founded in 1988</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Founding partner of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Patent holder of the modeling engine used to compute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Predictive analytics software and professional services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Serving a global list of clients from 6 offices on 4 continents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Providing “actionable” customer feedback insights based on the science of the ACSI</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pic>
        <p:nvPicPr>
          <p:cNvPr id="6" name="Picture 5" descr="Globe Graphic"/>
          <p:cNvPicPr>
            <a:picLocks noChangeAspect="1"/>
          </p:cNvPicPr>
          <p:nvPr/>
        </p:nvPicPr>
        <p:blipFill>
          <a:blip r:embed="rId3" cstate="print"/>
          <a:srcRect/>
          <a:stretch>
            <a:fillRect/>
          </a:stretch>
        </p:blipFill>
        <p:spPr bwMode="auto">
          <a:xfrm>
            <a:off x="867937" y="3978197"/>
            <a:ext cx="4267200" cy="1671638"/>
          </a:xfrm>
          <a:prstGeom prst="rect">
            <a:avLst/>
          </a:prstGeom>
          <a:noFill/>
          <a:ln w="9525">
            <a:noFill/>
            <a:miter lim="800000"/>
            <a:headEnd/>
            <a:tailEnd/>
          </a:ln>
        </p:spPr>
      </p:pic>
      <p:sp>
        <p:nvSpPr>
          <p:cNvPr id="8" name="Text Box 16"/>
          <p:cNvSpPr txBox="1">
            <a:spLocks noChangeArrowheads="1"/>
          </p:cNvSpPr>
          <p:nvPr/>
        </p:nvSpPr>
        <p:spPr bwMode="auto">
          <a:xfrm>
            <a:off x="5854390" y="4006078"/>
            <a:ext cx="2228850" cy="1311128"/>
          </a:xfrm>
          <a:prstGeom prst="rect">
            <a:avLst/>
          </a:prstGeom>
          <a:noFill/>
          <a:ln w="9525">
            <a:noFill/>
            <a:miter lim="800000"/>
            <a:headEnd/>
            <a:tailEnd/>
          </a:ln>
        </p:spPr>
        <p:txBody>
          <a:bodyPr>
            <a:spAutoFit/>
          </a:bodyPr>
          <a:lstStyle/>
          <a:p>
            <a:pPr>
              <a:lnSpc>
                <a:spcPct val="120000"/>
              </a:lnSpc>
            </a:pPr>
            <a:r>
              <a:rPr lang="it-IT" sz="1100" b="1" dirty="0">
                <a:solidFill>
                  <a:schemeClr val="bg2"/>
                </a:solidFill>
                <a:ea typeface="ＭＳ Ｐゴシック" pitchFamily="34" charset="-128"/>
              </a:rPr>
              <a:t>CFI GROUP WORLDWIDE</a:t>
            </a:r>
            <a:endParaRPr lang="it-IT" sz="1100" b="1" i="1" dirty="0">
              <a:solidFill>
                <a:schemeClr val="bg2"/>
              </a:solidFill>
              <a:ea typeface="ＭＳ Ｐゴシック" pitchFamily="34" charset="-128"/>
            </a:endParaRPr>
          </a:p>
          <a:p>
            <a:pPr>
              <a:lnSpc>
                <a:spcPct val="120000"/>
              </a:lnSpc>
            </a:pPr>
            <a:r>
              <a:rPr lang="it-IT" sz="1100" dirty="0">
                <a:solidFill>
                  <a:schemeClr val="bg2"/>
                </a:solidFill>
                <a:ea typeface="ＭＳ Ｐゴシック" pitchFamily="34" charset="-128"/>
              </a:rPr>
              <a:t>USA – Ann Arbor, MI</a:t>
            </a:r>
          </a:p>
          <a:p>
            <a:pPr>
              <a:lnSpc>
                <a:spcPct val="120000"/>
              </a:lnSpc>
            </a:pPr>
            <a:r>
              <a:rPr lang="it-IT" sz="1100" dirty="0">
                <a:solidFill>
                  <a:schemeClr val="bg2"/>
                </a:solidFill>
                <a:ea typeface="ＭＳ Ｐゴシック" pitchFamily="34" charset="-128"/>
              </a:rPr>
              <a:t>ENGLAND – London</a:t>
            </a:r>
          </a:p>
          <a:p>
            <a:pPr>
              <a:lnSpc>
                <a:spcPct val="120000"/>
              </a:lnSpc>
            </a:pPr>
            <a:r>
              <a:rPr lang="it-IT" sz="1100" dirty="0">
                <a:solidFill>
                  <a:schemeClr val="bg2"/>
                </a:solidFill>
                <a:ea typeface="ＭＳ Ｐゴシック" pitchFamily="34" charset="-128"/>
              </a:rPr>
              <a:t>ITALY – Milan</a:t>
            </a:r>
          </a:p>
          <a:p>
            <a:pPr>
              <a:lnSpc>
                <a:spcPct val="120000"/>
              </a:lnSpc>
            </a:pPr>
            <a:r>
              <a:rPr lang="it-IT" sz="1100" dirty="0">
                <a:solidFill>
                  <a:schemeClr val="bg2"/>
                </a:solidFill>
                <a:ea typeface="ＭＳ Ｐゴシック" pitchFamily="34" charset="-128"/>
              </a:rPr>
              <a:t>CHINA – Shanghai</a:t>
            </a:r>
          </a:p>
          <a:p>
            <a:pPr>
              <a:lnSpc>
                <a:spcPct val="120000"/>
              </a:lnSpc>
            </a:pPr>
            <a:r>
              <a:rPr lang="it-IT" sz="1100" dirty="0">
                <a:solidFill>
                  <a:schemeClr val="bg2"/>
                </a:solidFill>
                <a:ea typeface="ＭＳ Ｐゴシック" pitchFamily="34" charset="-128"/>
              </a:rPr>
              <a:t>SWEDEN – Stockholm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Arial" panose="020B0604020202020204" pitchFamily="34" charset="0"/>
              </a:rPr>
              <a:t>Driver Detail: Product Selection and Order</a:t>
            </a:r>
            <a:endParaRPr lang="en-US"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6829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8"/>
            <a:ext cx="2101169" cy="5076000"/>
          </a:xfrm>
        </p:spPr>
        <p:txBody>
          <a:bodyPr>
            <a:normAutofit/>
          </a:bodyPr>
          <a:lstStyle/>
          <a:p>
            <a:r>
              <a:rPr lang="en-US" dirty="0"/>
              <a:t>Seventy-eight percent of respondents requested/acquired data products from a DAAC in the last year.  Product Selection and Order has a strong influence on CSI (1.0), and with an equally strong score of 83 is considered a strength of the aggregate DAACs. </a:t>
            </a:r>
          </a:p>
          <a:p>
            <a:endParaRPr lang="en-US" dirty="0"/>
          </a:p>
          <a:p>
            <a:r>
              <a:rPr lang="en-US" dirty="0"/>
              <a:t>All attribute areas show very little score variation in the last four years.</a:t>
            </a:r>
            <a:endParaRPr lang="en-US" sz="1600" dirty="0">
              <a:solidFill>
                <a:srgbClr val="FF0000"/>
              </a:solidFill>
            </a:endParaRPr>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Product Selection and Order</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1.0</a:t>
            </a:r>
          </a:p>
        </p:txBody>
      </p:sp>
      <p:graphicFrame>
        <p:nvGraphicFramePr>
          <p:cNvPr id="6" name="Chart 5" descr="The Product Selection and Order graph shows the scores for 2016 through 2013. The Product Selection and Order scores starting with 2016 and ending with 2013 are as follows:&#10;Product Selection&#10;and Order 2016 - 2013 scores: 82, 82, 82, 81&#10;Ease of selecting&#10;data products 2016 - 2013 scores: 82, 81, 82, 80&#10;Ease of requesting or&#10;ordering data products 2016 - 2013 scores: 83, 82, 82, 81&#10;" title="Product Selection and Order"/>
          <p:cNvGraphicFramePr>
            <a:graphicFrameLocks noGrp="1"/>
          </p:cNvGraphicFramePr>
          <p:nvPr>
            <p:extLst>
              <p:ext uri="{D42A27DB-BD31-4B8C-83A1-F6EECF244321}">
                <p14:modId xmlns:p14="http://schemas.microsoft.com/office/powerpoint/2010/main" val="2021445325"/>
              </p:ext>
            </p:extLst>
          </p:nvPr>
        </p:nvGraphicFramePr>
        <p:xfrm>
          <a:off x="522628" y="1368929"/>
          <a:ext cx="6261932" cy="48568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42F79CF-7360-4456-8FC8-1C501F817970}"/>
              </a:ext>
            </a:extLst>
          </p:cNvPr>
          <p:cNvSpPr txBox="1"/>
          <p:nvPr/>
        </p:nvSpPr>
        <p:spPr>
          <a:xfrm>
            <a:off x="393187" y="5927002"/>
            <a:ext cx="2004646" cy="230832"/>
          </a:xfrm>
          <a:prstGeom prst="rect">
            <a:avLst/>
          </a:prstGeom>
          <a:noFill/>
        </p:spPr>
        <p:txBody>
          <a:bodyPr wrap="square" rtlCol="0">
            <a:spAutoFit/>
          </a:bodyPr>
          <a:lstStyle/>
          <a:p>
            <a:r>
              <a:rPr lang="en-US" sz="900" i="1" dirty="0"/>
              <a:t>* Response option new in 2017</a:t>
            </a:r>
          </a:p>
        </p:txBody>
      </p:sp>
    </p:spTree>
    <p:extLst>
      <p:ext uri="{BB962C8B-B14F-4D97-AF65-F5344CB8AC3E}">
        <p14:creationId xmlns:p14="http://schemas.microsoft.com/office/powerpoint/2010/main" val="1619735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35275"/>
            <a:ext cx="2101169" cy="5076000"/>
          </a:xfrm>
        </p:spPr>
        <p:txBody>
          <a:bodyPr>
            <a:normAutofit/>
          </a:bodyPr>
          <a:lstStyle/>
          <a:p>
            <a:r>
              <a:rPr lang="en-US" sz="1600" dirty="0"/>
              <a:t>Product Selection and Order scores by DAAC have remained relatively consistent over the past several years.</a:t>
            </a:r>
          </a:p>
          <a:p>
            <a:endParaRPr lang="en-US" sz="1600" dirty="0"/>
          </a:p>
          <a:p>
            <a:r>
              <a:rPr lang="en-US" sz="1600" dirty="0"/>
              <a:t>CDDIS (88), ORNL DAAC (86) and ASF SAR DAAC (86) report the highest Product Selection and Order scores in 2017.  </a:t>
            </a:r>
          </a:p>
          <a:p>
            <a:endParaRPr lang="en-US" sz="1600" dirty="0"/>
          </a:p>
          <a:p>
            <a:r>
              <a:rPr lang="en-US" sz="1600" dirty="0"/>
              <a:t>DAAC scores range from 78 to 88.</a:t>
            </a:r>
          </a:p>
        </p:txBody>
      </p:sp>
      <p:sp>
        <p:nvSpPr>
          <p:cNvPr id="2" name="Title 1"/>
          <p:cNvSpPr>
            <a:spLocks noGrp="1"/>
          </p:cNvSpPr>
          <p:nvPr>
            <p:ph type="title"/>
          </p:nvPr>
        </p:nvSpPr>
        <p:spPr>
          <a:xfrm>
            <a:off x="228600" y="133546"/>
            <a:ext cx="8686800" cy="457200"/>
          </a:xfrm>
        </p:spPr>
        <p:txBody>
          <a:bodyPr/>
          <a:lstStyle/>
          <a:p>
            <a:r>
              <a:rPr lang="en-US" sz="2200" dirty="0">
                <a:cs typeface="Arial" pitchFamily="34" charset="0"/>
              </a:rPr>
              <a:t>Product Selection and Order: Four-year Comparison by DAAC</a:t>
            </a:r>
          </a:p>
        </p:txBody>
      </p:sp>
      <p:graphicFrame>
        <p:nvGraphicFramePr>
          <p:cNvPr id="8" name="Chart 7" descr="The Product Selection and Order: Four-year Comparison by DAAC graph shows the scores for 2016 through 2013 for each DAAC. The DAAC Product Selection and Order scores starting with 2016 and ending with 2013 are as follows:&#10;MODAPS LAADS 2016 - 2013 scores: 81, 79, 83, 82&#10;NSIDC DAAC 2016 - 2013 scores: 82, 81, 80, 80&#10;OB.DAAC 2016 - 2013 scores: 86, 83, 84, 85&#10;ORNL DAAC 2016 - 2013 scores: 85, 82, 83, 85&#10;PO DAAC-JPL 2016 - 2013 scores: 87, 84, 84, 82&#10;SEDAC 2016 - 2013 scores: 80, 81, 77, 79" title="Product Selection and Order: Four-year Comparison by DAAC"/>
          <p:cNvGraphicFramePr>
            <a:graphicFrameLocks noGrp="1"/>
          </p:cNvGraphicFramePr>
          <p:nvPr>
            <p:extLst>
              <p:ext uri="{D42A27DB-BD31-4B8C-83A1-F6EECF244321}">
                <p14:modId xmlns:p14="http://schemas.microsoft.com/office/powerpoint/2010/main" val="3955524192"/>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he Product Selection and Order: Four-year Comparison by DAAC graph shows the scores for 2016 through 2013 for each DAAC. The DAAC Product Selection and Order scores starting with 2016 and ending with 2013 are as follows:&#10;ASDC-LaRC 2016 - 2013 scores: 81, 82, 81, 81&#10;ASF SAR DAAC 2016 - 2013 scores: 82, 82, 84, 82&#10;CDDIS 2016 - 2013 scores: 86, 86, 87, 81&#10;GES DISC 2016 - 2013 scores: 80, 81, 80, 81&#10;GHRC 2016 - 2013 scores: 81, 80, 86, 85&#10;LP DAAC 2016 - 2013 scores: 83, 82, 82, 80&#10;" title="Product Selection and Order: Four-year Comparison by DAAC"/>
          <p:cNvGraphicFramePr>
            <a:graphicFrameLocks noGrp="1"/>
          </p:cNvGraphicFramePr>
          <p:nvPr>
            <p:extLst>
              <p:ext uri="{D42A27DB-BD31-4B8C-83A1-F6EECF244321}">
                <p14:modId xmlns:p14="http://schemas.microsoft.com/office/powerpoint/2010/main" val="3695902488"/>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277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Customer Support</a:t>
            </a:r>
            <a:endParaRPr lang="en-US" dirty="0">
              <a:effectLst/>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759018" y="1143500"/>
            <a:ext cx="2156381" cy="5379848"/>
          </a:xfrm>
        </p:spPr>
        <p:txBody>
          <a:bodyPr>
            <a:normAutofit/>
          </a:bodyPr>
          <a:lstStyle/>
          <a:p>
            <a:r>
              <a:rPr lang="en-US" dirty="0"/>
              <a:t>Sixteen percent of respondents indicated that they contacted a DAAC user services office or interacted with DAAC personnel in the past year, which is two percentage points lower than last year.</a:t>
            </a:r>
          </a:p>
          <a:p>
            <a:endParaRPr lang="en-US" dirty="0"/>
          </a:p>
          <a:p>
            <a:r>
              <a:rPr lang="en-US" dirty="0"/>
              <a:t> Customer Support increased 2 points from last year and is the highest performing driver in 2017. </a:t>
            </a:r>
          </a:p>
          <a:p>
            <a:endParaRPr lang="en-US" dirty="0"/>
          </a:p>
          <a:p>
            <a:r>
              <a:rPr lang="en-US" dirty="0"/>
              <a:t>Due to its high score and high impact on CSI, Customer Support should be considered a strength of the program.</a:t>
            </a:r>
            <a:endParaRPr lang="en-US" sz="1600" dirty="0"/>
          </a:p>
        </p:txBody>
      </p:sp>
      <p:sp>
        <p:nvSpPr>
          <p:cNvPr id="2" name="Title 1"/>
          <p:cNvSpPr>
            <a:spLocks noGrp="1"/>
          </p:cNvSpPr>
          <p:nvPr>
            <p:ph type="title"/>
          </p:nvPr>
        </p:nvSpPr>
        <p:spPr>
          <a:xfrm>
            <a:off x="228600" y="133546"/>
            <a:ext cx="8686800" cy="533400"/>
          </a:xfrm>
        </p:spPr>
        <p:txBody>
          <a:bodyPr/>
          <a:lstStyle/>
          <a:p>
            <a:r>
              <a:rPr lang="en-US" sz="2400" dirty="0">
                <a:cs typeface="Arial" pitchFamily="34" charset="0"/>
              </a:rPr>
              <a:t>Customer Support </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0.9</a:t>
            </a:r>
          </a:p>
        </p:txBody>
      </p:sp>
      <p:graphicFrame>
        <p:nvGraphicFramePr>
          <p:cNvPr id="6" name="Chart 5" descr="The Customer Support graph shows the scores for 2016 through 2013. The Customer Support scores starting with 2016 and ending with 2013 are as follows: &#10;Customer Support 2016 - 2013 scores: 85, 86, 89, 89&#10;Professionalism 2016 - 2013 scores: 86, 87, 90, 91&#10;Technical knowledge 2016 - 2013 scores: 86, 87, 89, 90&#10;&quot;Helpfulness in&#10;correcting a problem 2016 - 2013 scores: 84, 84, 87, 88&quot;&#10;Timeliness of response 2016 - 2013 scores: 83, 84, 88, 87" title="Customer Support "/>
          <p:cNvGraphicFramePr>
            <a:graphicFrameLocks noGrp="1"/>
          </p:cNvGraphicFramePr>
          <p:nvPr>
            <p:extLst>
              <p:ext uri="{D42A27DB-BD31-4B8C-83A1-F6EECF244321}">
                <p14:modId xmlns:p14="http://schemas.microsoft.com/office/powerpoint/2010/main" val="3689999760"/>
              </p:ext>
            </p:extLst>
          </p:nvPr>
        </p:nvGraphicFramePr>
        <p:xfrm>
          <a:off x="653213" y="1424869"/>
          <a:ext cx="6105805" cy="47409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Customer Support scores particularly well as all DAACs either held steady or increased in 2017.</a:t>
            </a:r>
          </a:p>
          <a:p>
            <a:endParaRPr lang="en-US" sz="1600" dirty="0"/>
          </a:p>
          <a:p>
            <a:r>
              <a:rPr lang="en-US" sz="1600" dirty="0"/>
              <a:t>ORNL DAAC (96) and PO DAAC-JPL (92) score the highest among all DAACs.</a:t>
            </a:r>
          </a:p>
        </p:txBody>
      </p:sp>
      <p:sp>
        <p:nvSpPr>
          <p:cNvPr id="2" name="Title 1"/>
          <p:cNvSpPr>
            <a:spLocks noGrp="1"/>
          </p:cNvSpPr>
          <p:nvPr>
            <p:ph type="title"/>
          </p:nvPr>
        </p:nvSpPr>
        <p:spPr/>
        <p:txBody>
          <a:bodyPr/>
          <a:lstStyle/>
          <a:p>
            <a:r>
              <a:rPr lang="en-US" sz="2400" dirty="0">
                <a:latin typeface="Arial" pitchFamily="34" charset="0"/>
                <a:cs typeface="Arial" pitchFamily="34" charset="0"/>
              </a:rPr>
              <a:t>Customer Support: Four-year Comparison by DAAC</a:t>
            </a:r>
          </a:p>
        </p:txBody>
      </p:sp>
      <p:graphicFrame>
        <p:nvGraphicFramePr>
          <p:cNvPr id="9" name="Chart 8" descr="The Customer Support: Four-year Comparison by DAAC graph shows the scores for 2016 through 2013 for each DAAC. The DAAC Customer Support scores starting with 2016 and ending with 2013 are as follows: &#10;MODAPS LAADS 2016 - 2013 scores: 83, 82, 86, 87&#10;NSIDC DAAC 2016 - 2013 scores: 88, 89, 91, 88&#10;OB.DAAC 2016 - 2013 scores: 86, 87, 90, 91&#10;ORNL DAAC 2016 - 2013 scores: 90, 88, 89, 90&#10;PO DAAC-JPL 2016 - 2013 scores: 92, 89, 93, 84&#10;SEDAC 2016 - 2013 scores: 78, 87, 80, 82&#10;" title="Customer Support: Four-year Comparison by DAAC"/>
          <p:cNvGraphicFramePr>
            <a:graphicFrameLocks noGrp="1"/>
          </p:cNvGraphicFramePr>
          <p:nvPr>
            <p:extLst>
              <p:ext uri="{D42A27DB-BD31-4B8C-83A1-F6EECF244321}">
                <p14:modId xmlns:p14="http://schemas.microsoft.com/office/powerpoint/2010/main" val="2997618987"/>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Customer Support: Four-year Comparison by DAAC graph shows the scores for 2016 through 2013 for each DAAC. The DAAC Customer Support scores starting with 2016 and ending with 2013 are as follows: &#10;ASDC-LaRC 2016 - 2013 scores: 81, 84, 86, 89&#10;ASF SAR DAAC 2016 - 2013 scores: 86, 89, 87, 90&#10;CDDIS 2016 - 2013 scores: 87, 93, 95, 93&#10;GES DISC 2016 - 2013 scores: 85, 86, 88, 91&#10;GHRC 2016 - 2013 scores: 83, 83, 88, 96&#10;LP DAAC 2016 - 2013 scores: 85, 85, 88, 88&#10;" title="Customer Support: Four-year Comparison by DAAC"/>
          <p:cNvGraphicFramePr>
            <a:graphicFrameLocks noGrp="1"/>
          </p:cNvGraphicFramePr>
          <p:nvPr>
            <p:extLst>
              <p:ext uri="{D42A27DB-BD31-4B8C-83A1-F6EECF244321}">
                <p14:modId xmlns:p14="http://schemas.microsoft.com/office/powerpoint/2010/main" val="1747918698"/>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Documentation</a:t>
            </a:r>
            <a:endParaRPr lang="en-US" dirty="0">
              <a:effectLst/>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076000"/>
          </a:xfrm>
        </p:spPr>
        <p:txBody>
          <a:bodyPr>
            <a:normAutofit/>
          </a:bodyPr>
          <a:lstStyle/>
          <a:p>
            <a:r>
              <a:rPr lang="en-US" dirty="0"/>
              <a:t>Seventy-two percent of respondents looked for or obtained documentation related to the data, which is consistent with last year.  Scores for this driver have had a one-point statistically significant increase both this year and in 2016.</a:t>
            </a:r>
          </a:p>
          <a:p>
            <a:endParaRPr lang="en-US" dirty="0"/>
          </a:p>
          <a:p>
            <a:r>
              <a:rPr lang="en-US" dirty="0"/>
              <a:t>Product Documentation has a relatively strong degree of leverage on CSI, at 0.9.  </a:t>
            </a:r>
            <a:endParaRPr lang="en-US" b="1" dirty="0"/>
          </a:p>
          <a:p>
            <a:endParaRPr lang="en-US" sz="1600" dirty="0"/>
          </a:p>
        </p:txBody>
      </p:sp>
      <p:sp>
        <p:nvSpPr>
          <p:cNvPr id="2" name="Title 1"/>
          <p:cNvSpPr>
            <a:spLocks noGrp="1"/>
          </p:cNvSpPr>
          <p:nvPr>
            <p:ph type="title"/>
          </p:nvPr>
        </p:nvSpPr>
        <p:spPr/>
        <p:txBody>
          <a:bodyPr/>
          <a:lstStyle/>
          <a:p>
            <a:r>
              <a:rPr lang="en-US" sz="2400" dirty="0">
                <a:cs typeface="Arial" pitchFamily="34" charset="0"/>
              </a:rPr>
              <a:t>Product Documentation</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Impact = 0.9</a:t>
            </a:r>
          </a:p>
        </p:txBody>
      </p:sp>
      <p:graphicFrame>
        <p:nvGraphicFramePr>
          <p:cNvPr id="6" name="Chart 5" descr="The Product Documentation graph shows the scores for 2016 through 2013. The Product Documentation scores starting with 2016 and ending with 2013 are as follows:&#10;Product Documentation 2016 - 2013 scores: 79, 78, 78, 78&#10;Overall quality of the document 2016 - 2013 scores: 79, 78, 78, 78&#10;Data documentation helped you use the data 2016 - 2013 scores: 79, 78, 78, 78" title="Product Documentation"/>
          <p:cNvGraphicFramePr>
            <a:graphicFrameLocks noGrp="1"/>
          </p:cNvGraphicFramePr>
          <p:nvPr>
            <p:extLst>
              <p:ext uri="{D42A27DB-BD31-4B8C-83A1-F6EECF244321}">
                <p14:modId xmlns:p14="http://schemas.microsoft.com/office/powerpoint/2010/main" val="2255309003"/>
              </p:ext>
            </p:extLst>
          </p:nvPr>
        </p:nvGraphicFramePr>
        <p:xfrm>
          <a:off x="314317" y="1439158"/>
          <a:ext cx="6220941" cy="47266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97795" cy="5076000"/>
          </a:xfrm>
        </p:spPr>
        <p:txBody>
          <a:bodyPr>
            <a:normAutofit/>
          </a:bodyPr>
          <a:lstStyle/>
          <a:p>
            <a:r>
              <a:rPr lang="en-US" sz="1600" dirty="0"/>
              <a:t>Product Documentation scores for all DAACs either held steady or increased in 2017. </a:t>
            </a:r>
          </a:p>
          <a:p>
            <a:endParaRPr lang="en-US" sz="1600" dirty="0"/>
          </a:p>
          <a:p>
            <a:r>
              <a:rPr lang="en-US" sz="1600" dirty="0"/>
              <a:t>DAAC scores are relatively consistent, and range from a high of 85 (ORNL DAAC) to a low of 78 (shared by three DAACs).</a:t>
            </a:r>
          </a:p>
        </p:txBody>
      </p:sp>
      <p:sp>
        <p:nvSpPr>
          <p:cNvPr id="2" name="Title 1"/>
          <p:cNvSpPr>
            <a:spLocks noGrp="1"/>
          </p:cNvSpPr>
          <p:nvPr>
            <p:ph type="title"/>
          </p:nvPr>
        </p:nvSpPr>
        <p:spPr/>
        <p:txBody>
          <a:bodyPr/>
          <a:lstStyle/>
          <a:p>
            <a:r>
              <a:rPr lang="en-US" sz="2400" dirty="0">
                <a:cs typeface="Arial" pitchFamily="34" charset="0"/>
              </a:rPr>
              <a:t>Product Documentation: Four-year Comparison by DAAC</a:t>
            </a:r>
          </a:p>
        </p:txBody>
      </p:sp>
      <p:graphicFrame>
        <p:nvGraphicFramePr>
          <p:cNvPr id="9" name="Chart 8" descr="The Product Documentation: Four-year Comparison by DAAC graph shows the scores for 2016 through 2013 for each DAAC. The DAAC Product Documentation scores starting with 2016 and ending with 2013 are as follows:&#10;MODAPS LAADS 2016 - 2013 scores: 77, 77, 78, 78&#10;NSIDC DAAC 2016 - 2013 scores: 79, 77, 77, 76&#10;OB.DAAC 2016 - 2013 scores: 78, 74, 76, 76&#10;ORNL DAAC 2016 - 2013 scores: 81, 81, 79, 78&#10;PO DAAC-JPL 2016 - 2013 scores: 81, 77, 80, 80&#10;SEDAC 2016 - 2013 scores: 77, 76, 76, 78" title="Product Documentation: Four-year Comparison by DAAC"/>
          <p:cNvGraphicFramePr>
            <a:graphicFrameLocks noGrp="1"/>
          </p:cNvGraphicFramePr>
          <p:nvPr>
            <p:extLst>
              <p:ext uri="{D42A27DB-BD31-4B8C-83A1-F6EECF244321}">
                <p14:modId xmlns:p14="http://schemas.microsoft.com/office/powerpoint/2010/main" val="3298076941"/>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Documentation: Four-year Comparison by DAAC graph shows the scores for 2016 through 2013 for each DAAC. The DAAC Product Documentation scores starting with 2016 and ending with 2013 are as follows:&#10;ASDC-LaRC 2016 - 2013 scores: 78, 76, 77, 77&#10;ASF SAR DAAC 2016 - 2013 scores: 80, 78, 76, 78&#10;CDDIS 2016 - 2013 scores: 79, 83, 81, 79&#10;GES DISC 2016 - 2013 scores: 78, 78, 78, 79&#10;GHRC 2016 - 2013 scores: 78, 77, 78, 80&#10;LP DAAC 2016 - 2013 scores: 80, 79, 78, 77&#10;&#10;" title="Product Documentation: Four-year Comparison by DAAC"/>
          <p:cNvGraphicFramePr>
            <a:graphicFrameLocks noGrp="1"/>
          </p:cNvGraphicFramePr>
          <p:nvPr>
            <p:extLst>
              <p:ext uri="{D42A27DB-BD31-4B8C-83A1-F6EECF244321}">
                <p14:modId xmlns:p14="http://schemas.microsoft.com/office/powerpoint/2010/main" val="53589766"/>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Search</a:t>
            </a:r>
            <a:endParaRPr lang="en-US" dirty="0">
              <a:effectLst/>
            </a:endParaRPr>
          </a:p>
          <a:p>
            <a:endParaRPr lang="en-US" dirty="0"/>
          </a:p>
        </p:txBody>
      </p:sp>
    </p:spTree>
    <p:extLst>
      <p:ext uri="{BB962C8B-B14F-4D97-AF65-F5344CB8AC3E}">
        <p14:creationId xmlns:p14="http://schemas.microsoft.com/office/powerpoint/2010/main" val="105951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Introduction &amp; Methodology</a:t>
            </a:r>
            <a:endParaRPr lang="en-US" dirty="0">
              <a:effectLst/>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029" dirty="0"/>
              <a:t>The Product Search driver increased two points in 2017 to score 82.</a:t>
            </a:r>
          </a:p>
          <a:p>
            <a:endParaRPr lang="en-029" dirty="0"/>
          </a:p>
          <a:p>
            <a:r>
              <a:rPr lang="en-029" dirty="0"/>
              <a:t>The Product Search score increase was powered by increases in both attributes: ‘Ease of using search capability’ (81, +2) and ‘How well the search results met your needs’ (82, +1).</a:t>
            </a:r>
          </a:p>
          <a:p>
            <a:endParaRPr lang="en-029" dirty="0"/>
          </a:p>
          <a:p>
            <a:r>
              <a:rPr lang="en-029" dirty="0"/>
              <a:t>With an impact of 0.8, the impact of Product Search is moderate.  </a:t>
            </a:r>
            <a:endParaRPr lang="en-US" b="1" dirty="0"/>
          </a:p>
        </p:txBody>
      </p:sp>
      <p:sp>
        <p:nvSpPr>
          <p:cNvPr id="2" name="Title 1"/>
          <p:cNvSpPr>
            <a:spLocks noGrp="1"/>
          </p:cNvSpPr>
          <p:nvPr>
            <p:ph type="title"/>
          </p:nvPr>
        </p:nvSpPr>
        <p:spPr/>
        <p:txBody>
          <a:bodyPr/>
          <a:lstStyle/>
          <a:p>
            <a:r>
              <a:rPr lang="en-US" sz="2400" dirty="0">
                <a:cs typeface="Arial" pitchFamily="34" charset="0"/>
              </a:rPr>
              <a:t>Product Search</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0.8</a:t>
            </a:r>
          </a:p>
        </p:txBody>
      </p:sp>
      <p:graphicFrame>
        <p:nvGraphicFramePr>
          <p:cNvPr id="6" name="Chart 5" descr="The Product Search graph shows the scores for 2016 through 2013. The Product Search scores starting with 2016 and ending with 2013 are as follows:&#10;Product Search 2016 - 2013 scores: 80, 80, 81, 79&#10;Ease of using search capability 2016 - 2013 scores: 79, 79, 80, 78&#10;How well the search results met your needs 2016 - 2013 scores: 81, 81, 82, 80&#10;" title="Product Search"/>
          <p:cNvGraphicFramePr>
            <a:graphicFrameLocks noGrp="1"/>
          </p:cNvGraphicFramePr>
          <p:nvPr>
            <p:extLst>
              <p:ext uri="{D42A27DB-BD31-4B8C-83A1-F6EECF244321}">
                <p14:modId xmlns:p14="http://schemas.microsoft.com/office/powerpoint/2010/main" val="539688893"/>
              </p:ext>
            </p:extLst>
          </p:nvPr>
        </p:nvGraphicFramePr>
        <p:xfrm>
          <a:off x="438671" y="1376073"/>
          <a:ext cx="6220941" cy="4842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1874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Product Search performance is consistent across DAACs, with scores ranging from 78 to 84.  </a:t>
            </a:r>
          </a:p>
          <a:p>
            <a:endParaRPr lang="en-US" sz="1600" dirty="0"/>
          </a:p>
          <a:p>
            <a:r>
              <a:rPr lang="en-US" sz="1600" dirty="0"/>
              <a:t>This aspect of the customer experience has a moderate impact on CSI (0.8).  </a:t>
            </a:r>
            <a:endParaRPr lang="en-US" sz="1600" b="1" dirty="0"/>
          </a:p>
        </p:txBody>
      </p:sp>
      <p:sp>
        <p:nvSpPr>
          <p:cNvPr id="2" name="Title 1"/>
          <p:cNvSpPr>
            <a:spLocks noGrp="1"/>
          </p:cNvSpPr>
          <p:nvPr>
            <p:ph type="title"/>
          </p:nvPr>
        </p:nvSpPr>
        <p:spPr/>
        <p:txBody>
          <a:bodyPr/>
          <a:lstStyle/>
          <a:p>
            <a:r>
              <a:rPr lang="en-US" sz="2400" dirty="0">
                <a:cs typeface="Arial" pitchFamily="34" charset="0"/>
              </a:rPr>
              <a:t>Product Search: Four-year Comparison by DAAC</a:t>
            </a:r>
          </a:p>
        </p:txBody>
      </p:sp>
      <p:graphicFrame>
        <p:nvGraphicFramePr>
          <p:cNvPr id="8" name="Chart 7" descr="The Product Search: Four-year Comparison by DAAC graph shows the scores for 2016 through 2013 for each DAAC. The DAAC Product Search scores starting with 2016 and ending with 2013 are as follows:&#10;MODAPS LAADS 2016 - 2013 scores: 78, 77, 82, 78&#10;NSIDC DAAC 2016 - 2013 scores: 79, 77, 78, 78&#10;OB.DAAC 2016 - 2013 scores: 83, 81, 83, 81&#10;ORNL DAAC 2016 - 2013 scores: 83, 81, 81, 81&#10;PO DAAC-JPL 2016 - 2013 scores: 82, 81, 83, 83&#10;SEDAC 2016 - 2013 scores: 77, 75, 75, 72&#10;" title="Product Search: Four-year Comparison by DAAC"/>
          <p:cNvGraphicFramePr>
            <a:graphicFrameLocks noGrp="1"/>
          </p:cNvGraphicFramePr>
          <p:nvPr>
            <p:extLst>
              <p:ext uri="{D42A27DB-BD31-4B8C-83A1-F6EECF244321}">
                <p14:modId xmlns:p14="http://schemas.microsoft.com/office/powerpoint/2010/main" val="3900284074"/>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Search: Four-year Comparison by DAAC graph shows the scores for 2016 through 2013 for each DAAC. The DAAC Product Search scores starting with 2016 and ending with 2013 are as follows:&#10;ASDC-LaRC 2016 - 2013 scores: 78, 80, 79, 78&#10;ASF SAR DAAC 2016 - 2013 scores: 80, 81, 78, 79&#10;CDDIS 2016 - 2013 scores: 81, 82, 81, 78&#10;GES DISC 2016 - 2013 scores: 79, 79, 79, 80&#10;GHRC 2016 - 2013 scores: 77, 77, 80, 79&#10;LP DAAC 2016 - 2013 scores: 81, 81, 81, 79&#10;" title="Product Search: Four-year Comparison by DAAC"/>
          <p:cNvGraphicFramePr>
            <a:graphicFrameLocks noGrp="1"/>
          </p:cNvGraphicFramePr>
          <p:nvPr>
            <p:extLst>
              <p:ext uri="{D42A27DB-BD31-4B8C-83A1-F6EECF244321}">
                <p14:modId xmlns:p14="http://schemas.microsoft.com/office/powerpoint/2010/main" val="3899905835"/>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335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Delivery</a:t>
            </a:r>
            <a:endParaRPr lang="en-US" dirty="0">
              <a:effectLst/>
            </a:endParaRP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590385"/>
            <a:ext cx="2101169" cy="5076000"/>
          </a:xfrm>
        </p:spPr>
        <p:txBody>
          <a:bodyPr>
            <a:normAutofit/>
          </a:bodyPr>
          <a:lstStyle/>
          <a:p>
            <a:r>
              <a:rPr lang="en-US" sz="1600" dirty="0"/>
              <a:t>Ninety-four percent of respondents downloaded or received data.</a:t>
            </a:r>
          </a:p>
          <a:p>
            <a:endParaRPr lang="en-US" sz="1600" dirty="0"/>
          </a:p>
          <a:p>
            <a:r>
              <a:rPr lang="en-US" sz="1600" dirty="0"/>
              <a:t>All facets of Delivery have been consistent over the last four years.</a:t>
            </a:r>
          </a:p>
          <a:p>
            <a:endParaRPr lang="en-US" sz="1600" dirty="0"/>
          </a:p>
          <a:p>
            <a:r>
              <a:rPr lang="en-US" sz="1600" dirty="0"/>
              <a:t>Delivery (0.8) has a moderate impact on CSI.  </a:t>
            </a:r>
            <a:endParaRPr lang="en-US" sz="1600" b="1" dirty="0"/>
          </a:p>
        </p:txBody>
      </p:sp>
      <p:sp>
        <p:nvSpPr>
          <p:cNvPr id="2" name="Title 1"/>
          <p:cNvSpPr>
            <a:spLocks noGrp="1"/>
          </p:cNvSpPr>
          <p:nvPr>
            <p:ph type="title"/>
          </p:nvPr>
        </p:nvSpPr>
        <p:spPr/>
        <p:txBody>
          <a:bodyPr/>
          <a:lstStyle/>
          <a:p>
            <a:r>
              <a:rPr lang="en-US" sz="2400" dirty="0">
                <a:cs typeface="Arial" pitchFamily="34" charset="0"/>
              </a:rPr>
              <a:t>Delivery </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0.8</a:t>
            </a:r>
          </a:p>
        </p:txBody>
      </p:sp>
      <p:graphicFrame>
        <p:nvGraphicFramePr>
          <p:cNvPr id="6" name="Chart 5" descr="The Delivery graph shows the scores for 2016 through 2013. The Delivery scores starting with 2016 and ending with 2013 are as follows:&#10;Delivery 2016 - 2013 scores: 84, 85, 85, 86&#10;Convenience of delivery method 2016 - 2013 scores: 84, 85, 85, 86&#10;Timeliness of delivery method 2016 - 2013 scores: 84, 84, 85, 86" title="Delivery"/>
          <p:cNvGraphicFramePr>
            <a:graphicFrameLocks noGrp="1"/>
          </p:cNvGraphicFramePr>
          <p:nvPr>
            <p:extLst>
              <p:ext uri="{D42A27DB-BD31-4B8C-83A1-F6EECF244321}">
                <p14:modId xmlns:p14="http://schemas.microsoft.com/office/powerpoint/2010/main" val="1497489451"/>
              </p:ext>
            </p:extLst>
          </p:nvPr>
        </p:nvGraphicFramePr>
        <p:xfrm>
          <a:off x="397231" y="1449511"/>
          <a:ext cx="6248269" cy="47163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The Delivery: Four-year Comparison by DAAC graph shows the scores for 2016 through 2013 for each DAAC. The DAAC Delivery scores starting with 2016 and ending with 2013 are as follows:&#10;MODAPS LAADS 2016 - 2013 scores: 81, 80, 85, 86&#10;NSIDC DAAC 2016 - 2013 scores: 85, 83, 85, 86&#10;OB.DAAC 2016 - 2013 scores: 88, 85, 85, 87&#10;ORNL DAAC 2016 - 2013 scores: 88, 86, 85, 89&#10;PO DAAC-JPL 2016 - 2013 scores: 86, 86, 89, 86&#10;SEDAC 2016 - 2013 scores: 85, 87, 83, 85&#10;" title="Delivery: Four-year Comparison by DAAC"/>
          <p:cNvGraphicFramePr>
            <a:graphicFrameLocks noGrp="1"/>
          </p:cNvGraphicFramePr>
          <p:nvPr>
            <p:extLst>
              <p:ext uri="{D42A27DB-BD31-4B8C-83A1-F6EECF244321}">
                <p14:modId xmlns:p14="http://schemas.microsoft.com/office/powerpoint/2010/main" val="150873150"/>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Delivery scores remain strong across DAACs. </a:t>
            </a:r>
          </a:p>
          <a:p>
            <a:endParaRPr lang="en-US" sz="1600" dirty="0"/>
          </a:p>
          <a:p>
            <a:r>
              <a:rPr lang="en-US" sz="1600" dirty="0"/>
              <a:t>ORNL DAAC led all DAACs with a score of 89 while GHRC reported the lowest score at 80.</a:t>
            </a:r>
          </a:p>
        </p:txBody>
      </p:sp>
      <p:sp>
        <p:nvSpPr>
          <p:cNvPr id="2" name="Title 1"/>
          <p:cNvSpPr>
            <a:spLocks noGrp="1"/>
          </p:cNvSpPr>
          <p:nvPr>
            <p:ph type="title"/>
          </p:nvPr>
        </p:nvSpPr>
        <p:spPr/>
        <p:txBody>
          <a:bodyPr/>
          <a:lstStyle/>
          <a:p>
            <a:r>
              <a:rPr lang="en-US" sz="2400" dirty="0">
                <a:latin typeface="Arial" pitchFamily="34" charset="0"/>
                <a:cs typeface="Arial" pitchFamily="34" charset="0"/>
              </a:rPr>
              <a:t>Delivery: Four-year Comparison by DAAC</a:t>
            </a:r>
          </a:p>
        </p:txBody>
      </p:sp>
      <p:graphicFrame>
        <p:nvGraphicFramePr>
          <p:cNvPr id="12" name="Chart 11" descr="The Delivery: Four-year Comparison by DAAC graph shows the scores for 2016 through 2013 for each DAAC. The DAAC Delivery scores starting with 2016 and ending with 2013 are as follows:&#10;ASDC-LaRC 2016 - 2013 scores: 83, 85, 84, 84&#10;ASF SAR DAAC 2016 - 2013 scores: 84, 87, 87, 90&#10;CDDIS 2016 - 2013 scores: 86, 89, 88, 85&#10;GES DISC 2016 - 2013 scores: 82, 84, 84, 87&#10;GHRC 2016 - 2013 scores: 83, 85, 88, 93&#10;LP DAAC 2016 - 2013 scores: 85, 85, 85, 85&#10;" title="Delivery: Four-year Comparison by DAAC"/>
          <p:cNvGraphicFramePr>
            <a:graphicFrameLocks noGrp="1"/>
          </p:cNvGraphicFramePr>
          <p:nvPr>
            <p:extLst>
              <p:ext uri="{D42A27DB-BD31-4B8C-83A1-F6EECF244321}">
                <p14:modId xmlns:p14="http://schemas.microsoft.com/office/powerpoint/2010/main" val="3656942561"/>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Introduction and Methodology</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 customer satisfaction with NASA Earth Observing System Data and Information System (EOSDIS) at a national level for each Distributed Active Archive Center (DAAC).</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Identify the key areas that NASA can leverage across the DAACs to continuously improve its service to its customers.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Assess the trends in satisfaction with NASA EOSDIS specifically in the following areas:</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Customer Support</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Selection and Order</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Search</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Documentation</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Quality</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Delivery</a:t>
            </a: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Survey and Data Collection</a:t>
            </a:r>
            <a:endParaRPr lang="en-US" dirty="0">
              <a:effectLst/>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Survey and Data Collection Summary</a:t>
            </a:r>
          </a:p>
        </p:txBody>
      </p:sp>
      <p:sp>
        <p:nvSpPr>
          <p:cNvPr id="5" name="Text Placeholder 1"/>
          <p:cNvSpPr txBox="1">
            <a:spLocks/>
          </p:cNvSpPr>
          <p:nvPr/>
        </p:nvSpPr>
        <p:spPr>
          <a:xfrm>
            <a:off x="228600" y="761999"/>
            <a:ext cx="8499034" cy="5436781"/>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Questionnaire developed by NASA EOSDIS and CFI Group.</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Measured respondent satisfaction and their experiences with a specific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The survey was designed to allow users to skip over the questions not related to their experience with the specified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Each DAAC was allowed the opportunity to utilize their own unique supplemental questions (outside of the ACSI model questions).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 </a:t>
            </a:r>
            <a:r>
              <a:rPr lang="en-US" sz="1600" dirty="0">
                <a:cs typeface="Calibri" pitchFamily="34" charset="0"/>
              </a:rPr>
              <a:t>Data collection performed via the web.</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NASA EOSDIS provided multiple lists of email addresses, which after combining, cleaning, and deduping, CFI Group sent out 289,745 email invitations.</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A total of 7,505 responses were received, for a response rate of 2.6%.</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The online survey was available September 7</a:t>
            </a:r>
            <a:r>
              <a:rPr lang="en-US" sz="1600" baseline="30000" dirty="0">
                <a:cs typeface="Calibri" pitchFamily="34" charset="0"/>
              </a:rPr>
              <a:t>th</a:t>
            </a:r>
            <a:r>
              <a:rPr lang="en-US" sz="1600" dirty="0">
                <a:cs typeface="Calibri" pitchFamily="34" charset="0"/>
              </a:rPr>
              <a:t> through October 4</a:t>
            </a:r>
            <a:r>
              <a:rPr lang="en-US" sz="1600" baseline="30000" dirty="0">
                <a:cs typeface="Calibri" pitchFamily="34" charset="0"/>
              </a:rPr>
              <a:t>th</a:t>
            </a:r>
            <a:r>
              <a:rPr lang="en-US" sz="1600" dirty="0">
                <a:cs typeface="Calibri" pitchFamily="34" charset="0"/>
              </a:rPr>
              <a:t>, 2017.</a:t>
            </a:r>
          </a:p>
          <a:p>
            <a:pPr marL="803275" lvl="2"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Three survey reminder announcements were sent by CFI Group (September 21</a:t>
            </a:r>
            <a:r>
              <a:rPr lang="en-US" sz="1600" baseline="30000" dirty="0">
                <a:cs typeface="Calibri" pitchFamily="34" charset="0"/>
              </a:rPr>
              <a:t>st</a:t>
            </a:r>
            <a:r>
              <a:rPr lang="en-US" sz="1600" dirty="0">
                <a:cs typeface="Calibri" pitchFamily="34" charset="0"/>
              </a:rPr>
              <a:t>, September 26</a:t>
            </a:r>
            <a:r>
              <a:rPr lang="en-US" sz="1600" baseline="30000" dirty="0">
                <a:cs typeface="Calibri" pitchFamily="34" charset="0"/>
              </a:rPr>
              <a:t>th</a:t>
            </a:r>
            <a:r>
              <a:rPr lang="en-US" sz="1600" dirty="0">
                <a:cs typeface="Calibri" pitchFamily="34" charset="0"/>
              </a:rPr>
              <a:t>, and October 2</a:t>
            </a:r>
            <a:r>
              <a:rPr lang="en-US" sz="1600" baseline="30000" dirty="0">
                <a:cs typeface="Calibri" pitchFamily="34" charset="0"/>
              </a:rPr>
              <a:t>nd</a:t>
            </a:r>
            <a:r>
              <a:rPr lang="en-US" sz="1600" dirty="0">
                <a:cs typeface="Calibri" pitchFamily="34" charset="0"/>
              </a:rPr>
              <a:t>).</a:t>
            </a: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8"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Executive Summary </a:t>
            </a:r>
            <a:endParaRPr lang="en-US" dirty="0">
              <a:effectLst/>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CSI and Performance Outcomes</a:t>
            </a:r>
          </a:p>
        </p:txBody>
      </p:sp>
      <p:sp>
        <p:nvSpPr>
          <p:cNvPr id="5" name="Text Placeholder 1"/>
          <p:cNvSpPr txBox="1">
            <a:spLocks/>
          </p:cNvSpPr>
          <p:nvPr/>
        </p:nvSpPr>
        <p:spPr>
          <a:xfrm>
            <a:off x="228600" y="743146"/>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The average aggregate Customer Satisfaction Index (CSI) score for NASA EOSDIS  over the last eleven years is 77.  The 2017 score is 78 and represents performance that is generally strong and consistent with that average. </a:t>
            </a:r>
          </a:p>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Future </a:t>
            </a:r>
            <a:r>
              <a:rPr lang="en-029" sz="1600" dirty="0" err="1">
                <a:latin typeface="+mn-lt"/>
                <a:cs typeface="Calibri" pitchFamily="34" charset="0"/>
              </a:rPr>
              <a:t>Behaviors</a:t>
            </a:r>
            <a:r>
              <a:rPr lang="en-029" sz="1600" dirty="0">
                <a:latin typeface="+mn-lt"/>
                <a:cs typeface="Calibri" pitchFamily="34" charset="0"/>
              </a:rPr>
              <a:t> are likewise consistent over the last eleven years.  The 2017 score of 87 for Likelihood to Recommend is one point above the eleven year average of 86 while this year’s score of 89 for Likelihood to Use the Services Again in the Future is also one point above the eleven year average score of 88.</a:t>
            </a:r>
          </a:p>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All drivers of satisfaction, were rated at 80 or above on the aggregate, which is a good indicator of consistently strong performance across the customer experience.  </a:t>
            </a:r>
          </a:p>
          <a:p>
            <a:pPr marL="803275" lvl="1"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At the DAAC level, </a:t>
            </a:r>
            <a:r>
              <a:rPr lang="en-US" sz="1600" dirty="0">
                <a:latin typeface="+mn-lt"/>
                <a:cs typeface="Calibri" pitchFamily="34" charset="0"/>
              </a:rPr>
              <a:t>ORNL DAAC (82) rated the highest by respondents in this year’s study.  </a:t>
            </a:r>
            <a:r>
              <a:rPr lang="en-US" sz="1600" dirty="0">
                <a:cs typeface="Calibri" pitchFamily="34" charset="0"/>
              </a:rPr>
              <a:t>NSIDC DAAC (79,+3) and SEDAC (75, +2) realized the largest score increases in CSI over the last year.</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The aggregate CSI score of 78 outpaces the ASCI aggregate Government score of 68 and is just above the Q3 2017 ACSI score of 77 for overall U.S. satisfaction.</a:t>
            </a: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a363f00-e9ee-4a63-91de-b55e515923bb"/>
</p:tagLst>
</file>

<file path=ppt/theme/theme1.xml><?xml version="1.0" encoding="utf-8"?>
<a:theme xmlns:a="http://schemas.openxmlformats.org/drawingml/2006/main" name="CFI_ORS_template-2012">
  <a:themeElements>
    <a:clrScheme name="CFI_2010 colors">
      <a:dk1>
        <a:sysClr val="windowText" lastClr="000000"/>
      </a:dk1>
      <a:lt1>
        <a:sysClr val="window" lastClr="FFFFFF"/>
      </a:lt1>
      <a:dk2>
        <a:srgbClr val="4D4D4D"/>
      </a:dk2>
      <a:lt2>
        <a:srgbClr val="3C5BA2"/>
      </a:lt2>
      <a:accent1>
        <a:srgbClr val="788CB9"/>
      </a:accent1>
      <a:accent2>
        <a:srgbClr val="002C76"/>
      </a:accent2>
      <a:accent3>
        <a:srgbClr val="CC0000"/>
      </a:accent3>
      <a:accent4>
        <a:srgbClr val="FF8000"/>
      </a:accent4>
      <a:accent5>
        <a:srgbClr val="FFC547"/>
      </a:accent5>
      <a:accent6>
        <a:srgbClr val="99CC33"/>
      </a:accent6>
      <a:hlink>
        <a:srgbClr val="3C5BA2"/>
      </a:hlink>
      <a:folHlink>
        <a:srgbClr val="4D4D4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0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15828</TotalTime>
  <Words>3462</Words>
  <Application>Microsoft Office PowerPoint</Application>
  <PresentationFormat>On-screen Show (4:3)</PresentationFormat>
  <Paragraphs>924</Paragraphs>
  <Slides>45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Calibri</vt:lpstr>
      <vt:lpstr>Wingdings</vt:lpstr>
      <vt:lpstr>Wingdings 3</vt:lpstr>
      <vt:lpstr>CFI_ORS_template-2012</vt:lpstr>
      <vt:lpstr>Earth Observing System Data and Information System</vt:lpstr>
      <vt:lpstr>Contents</vt:lpstr>
      <vt:lpstr>About CFI Group</vt:lpstr>
      <vt:lpstr>Introduction &amp; Methodology </vt:lpstr>
      <vt:lpstr>Introduction and Methodology</vt:lpstr>
      <vt:lpstr>Survey and Data Collection </vt:lpstr>
      <vt:lpstr>Survey and Data Collection Summary</vt:lpstr>
      <vt:lpstr>Executive Summary  </vt:lpstr>
      <vt:lpstr>Executive Summary: CSI and Performance Outcomes</vt:lpstr>
      <vt:lpstr>Executive Summary: Product Quality</vt:lpstr>
      <vt:lpstr>Executive Summary: Product Selection and Order</vt:lpstr>
      <vt:lpstr>Executive Summary: Other Key Drivers</vt:lpstr>
      <vt:lpstr>Customer Satisfaction Model Results </vt:lpstr>
      <vt:lpstr>2017 NASA EOSDIS – Customer Satisfaction Model </vt:lpstr>
      <vt:lpstr>Priorities for NASA EOSDIS</vt:lpstr>
      <vt:lpstr>CSI and Performance Outcomes: Four-year Trending</vt:lpstr>
      <vt:lpstr>Benchmarks</vt:lpstr>
      <vt:lpstr>CSI by DAAC and Other Segments </vt:lpstr>
      <vt:lpstr>CSI and Frequency by DAAC</vt:lpstr>
      <vt:lpstr>CSI: Four-year Comparison by DAAC</vt:lpstr>
      <vt:lpstr>CSI and Driver Scores: USA vs. All Other Countries</vt:lpstr>
      <vt:lpstr>Yearly CSI Trend by Location</vt:lpstr>
      <vt:lpstr>CSI and Frequency by Type of User </vt:lpstr>
      <vt:lpstr>Areas/Disciplines Need/Use Earth Science Data and Services</vt:lpstr>
      <vt:lpstr>Driver Detail: Product Quality </vt:lpstr>
      <vt:lpstr>Product Quality</vt:lpstr>
      <vt:lpstr>Product Quality: Four-year Comparison by DAAC</vt:lpstr>
      <vt:lpstr>Software Tools/Packages Used to Work with Data</vt:lpstr>
      <vt:lpstr>Tools Used to Work with Data</vt:lpstr>
      <vt:lpstr>Driver Detail: Product Selection and Order </vt:lpstr>
      <vt:lpstr>Product Selection and Order</vt:lpstr>
      <vt:lpstr>Product Selection and Order: Four-year Comparison by DAAC</vt:lpstr>
      <vt:lpstr>Driver Detail: Customer Support </vt:lpstr>
      <vt:lpstr>Customer Support </vt:lpstr>
      <vt:lpstr>Customer Support: Four-year Comparison by DAAC</vt:lpstr>
      <vt:lpstr>Driver Detail: Product Documentation </vt:lpstr>
      <vt:lpstr>Product Documentation</vt:lpstr>
      <vt:lpstr>Product Documentation: Four-year Comparison by DAAC</vt:lpstr>
      <vt:lpstr>Driver Detail: Product Search </vt:lpstr>
      <vt:lpstr>Product Search</vt:lpstr>
      <vt:lpstr>Product Search: Four-year Comparison by DAAC</vt:lpstr>
      <vt:lpstr>Driver Detail: Delivery </vt:lpstr>
      <vt:lpstr>Delivery </vt:lpstr>
      <vt:lpstr>Delivery: Four-year Comparison by DAAC</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dkeen</dc:creator>
  <cp:lastModifiedBy>Mark Galauner</cp:lastModifiedBy>
  <cp:revision>2640</cp:revision>
  <cp:lastPrinted>2013-07-09T18:44:31Z</cp:lastPrinted>
  <dcterms:created xsi:type="dcterms:W3CDTF">2012-08-13T22:34:47Z</dcterms:created>
  <dcterms:modified xsi:type="dcterms:W3CDTF">2017-11-20T16:18:19Z</dcterms:modified>
</cp:coreProperties>
</file>