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jpeg" ContentType="image/jpeg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3" r:id="rId2"/>
    <p:sldId id="260" r:id="rId3"/>
    <p:sldId id="261" r:id="rId4"/>
    <p:sldId id="262" r:id="rId5"/>
    <p:sldId id="264" r:id="rId6"/>
    <p:sldId id="301" r:id="rId7"/>
    <p:sldId id="302" r:id="rId8"/>
    <p:sldId id="303" r:id="rId9"/>
    <p:sldId id="304" r:id="rId10"/>
    <p:sldId id="305" r:id="rId11"/>
    <p:sldId id="293" r:id="rId12"/>
    <p:sldId id="265" r:id="rId13"/>
    <p:sldId id="256" r:id="rId14"/>
    <p:sldId id="258" r:id="rId15"/>
    <p:sldId id="266" r:id="rId16"/>
    <p:sldId id="259" r:id="rId17"/>
    <p:sldId id="269" r:id="rId18"/>
    <p:sldId id="267" r:id="rId19"/>
    <p:sldId id="268" r:id="rId20"/>
    <p:sldId id="292" r:id="rId21"/>
    <p:sldId id="284" r:id="rId22"/>
    <p:sldId id="271" r:id="rId23"/>
    <p:sldId id="285" r:id="rId24"/>
    <p:sldId id="287" r:id="rId25"/>
    <p:sldId id="286" r:id="rId26"/>
    <p:sldId id="288" r:id="rId27"/>
    <p:sldId id="291" r:id="rId28"/>
    <p:sldId id="289" r:id="rId29"/>
    <p:sldId id="295" r:id="rId30"/>
    <p:sldId id="290" r:id="rId31"/>
    <p:sldId id="272" r:id="rId32"/>
    <p:sldId id="298" r:id="rId33"/>
    <p:sldId id="299" r:id="rId34"/>
    <p:sldId id="294" r:id="rId35"/>
    <p:sldId id="300" r:id="rId36"/>
    <p:sldId id="308" r:id="rId37"/>
    <p:sldId id="257" r:id="rId38"/>
    <p:sldId id="315" r:id="rId39"/>
    <p:sldId id="314" r:id="rId40"/>
    <p:sldId id="312" r:id="rId41"/>
    <p:sldId id="313" r:id="rId42"/>
    <p:sldId id="30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7823" autoAdjust="0"/>
    <p:restoredTop sz="97407" autoAdjust="0"/>
  </p:normalViewPr>
  <p:slideViewPr>
    <p:cSldViewPr snapToGrid="0" snapToObjects="1">
      <p:cViewPr varScale="1">
        <p:scale>
          <a:sx n="91" d="100"/>
          <a:sy n="91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Relationship Id="rId2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Relationship Id="rId2" Type="http://schemas.openxmlformats.org/officeDocument/2006/relationships/image" Target="../media/image13.pict"/><Relationship Id="rId3" Type="http://schemas.openxmlformats.org/officeDocument/2006/relationships/image" Target="../media/image1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6BAB-290A-474E-ABCD-4EBBDEFC4207}" type="datetimeFigureOut">
              <a:rPr lang="en-US" smtClean="0"/>
              <a:pPr/>
              <a:t>9/25/10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CC56-B791-544B-8ADE-2F2F6F414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B755B-8345-FA41-90D4-53955524A4EE}" type="datetimeFigureOut">
              <a:rPr lang="en-US" smtClean="0"/>
              <a:pPr/>
              <a:t>9/25/10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6D1DD-EDC1-4A4F-BE62-87AB52490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3AC2-CE45-B24E-B7DE-1B13BDB45764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EBB-5A30-C949-B3D9-5D0E0E4D2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52B1-8319-A742-BAAB-64ACA7F58A18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EBB-5A30-C949-B3D9-5D0E0E4D2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A9CB-86AF-4547-804C-0AF2B458D991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EBB-5A30-C949-B3D9-5D0E0E4D2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53E6-484A-0B4C-B13F-055F5E0CEE65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EBB-5A30-C949-B3D9-5D0E0E4D2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7C29-38D1-8942-BA06-726F7C88D0B4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EBB-5A30-C949-B3D9-5D0E0E4D2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8B8C-3DE3-304C-8522-30137F94FEDC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EBB-5A30-C949-B3D9-5D0E0E4D2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3FD-16E8-554A-9C60-A7F8D79619E8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EBB-5A30-C949-B3D9-5D0E0E4D2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31A6-5E5E-AA4E-9F29-3F61EC6EB596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EBB-5A30-C949-B3D9-5D0E0E4D2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F17-2E89-DB40-88EC-17ACDEAC2819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EBB-5A30-C949-B3D9-5D0E0E4D2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3EB-B826-D442-B7B7-ADDA725F6FE9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EBB-5A30-C949-B3D9-5D0E0E4D2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503-59F7-FF49-BF6C-839ED6389DC1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EBB-5A30-C949-B3D9-5D0E0E4D2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8547-948F-5148-A9D4-DCD190410E23}" type="datetime1">
              <a:rPr lang="en-US" smtClean="0"/>
              <a:pPr/>
              <a:t>9/25/10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432551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Werdell &amp; Franz, NASA OBPG, IOP Algorithm Workshop @ OOXX, 25 Sep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EEBB-5A30-C949-B3D9-5D0E0E4D2A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oleObject" Target="../embeddings/Microsoft_Equation7.bin"/><Relationship Id="rId5" Type="http://schemas.openxmlformats.org/officeDocument/2006/relationships/oleObject" Target="../embeddings/Microsoft_Equation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9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1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931" y="1468144"/>
            <a:ext cx="81475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ucida Sans"/>
                <a:cs typeface="Lucida Sans"/>
              </a:rPr>
              <a:t>IOP algorithm workshop @ OOXX</a:t>
            </a:r>
          </a:p>
          <a:p>
            <a:pPr algn="ctr"/>
            <a:endParaRPr lang="en-US" sz="2000" dirty="0" smtClean="0">
              <a:latin typeface="Lucida Sans"/>
              <a:cs typeface="Lucida Sans"/>
            </a:endParaRPr>
          </a:p>
          <a:p>
            <a:pPr algn="ctr"/>
            <a:endParaRPr lang="en-US" sz="2000" dirty="0" smtClean="0">
              <a:latin typeface="Lucida Sans"/>
              <a:cs typeface="Lucida Sans"/>
            </a:endParaRPr>
          </a:p>
          <a:p>
            <a:pPr algn="ctr"/>
            <a:r>
              <a:rPr lang="en-US" sz="2000" dirty="0" smtClean="0">
                <a:latin typeface="Lucida Sans"/>
                <a:cs typeface="Lucida Sans"/>
              </a:rPr>
              <a:t>Jeremy </a:t>
            </a:r>
            <a:r>
              <a:rPr lang="en-US" sz="2000" dirty="0" err="1" smtClean="0">
                <a:latin typeface="Lucida Sans"/>
                <a:cs typeface="Lucida Sans"/>
              </a:rPr>
              <a:t>Werdell</a:t>
            </a:r>
            <a:r>
              <a:rPr lang="en-US" sz="2000" dirty="0" smtClean="0">
                <a:latin typeface="Lucida Sans"/>
                <a:cs typeface="Lucida Sans"/>
              </a:rPr>
              <a:t> &amp; Bryan Franz</a:t>
            </a:r>
          </a:p>
          <a:p>
            <a:pPr algn="ctr"/>
            <a:endParaRPr lang="en-US" sz="800" dirty="0" smtClean="0">
              <a:latin typeface="Lucida Sans"/>
              <a:cs typeface="Lucida Sans"/>
            </a:endParaRPr>
          </a:p>
          <a:p>
            <a:pPr algn="ctr"/>
            <a:r>
              <a:rPr lang="en-US" sz="2000" dirty="0" smtClean="0">
                <a:latin typeface="Lucida Sans"/>
                <a:cs typeface="Lucida Sans"/>
              </a:rPr>
              <a:t>NASA Ocean Biology Processing Group</a:t>
            </a:r>
          </a:p>
          <a:p>
            <a:pPr algn="ctr"/>
            <a:endParaRPr lang="en-US" sz="2000" dirty="0" smtClean="0">
              <a:latin typeface="Lucida Sans"/>
              <a:cs typeface="Lucida Sans"/>
            </a:endParaRPr>
          </a:p>
          <a:p>
            <a:pPr algn="ctr"/>
            <a:endParaRPr lang="en-US" sz="2000" dirty="0" smtClean="0">
              <a:latin typeface="Lucida Sans"/>
              <a:cs typeface="Lucida Sans"/>
            </a:endParaRPr>
          </a:p>
          <a:p>
            <a:pPr algn="ctr"/>
            <a:r>
              <a:rPr lang="en-US" sz="2000" dirty="0" smtClean="0">
                <a:latin typeface="Lucida Sans"/>
                <a:cs typeface="Lucida Sans"/>
              </a:rPr>
              <a:t>25 Sep 2010, Anchorage, AK</a:t>
            </a:r>
          </a:p>
          <a:p>
            <a:pPr algn="ctr"/>
            <a:endParaRPr lang="en-US" sz="2000" dirty="0" smtClean="0">
              <a:latin typeface="Lucida Sans"/>
              <a:cs typeface="Lucida Sans"/>
            </a:endParaRPr>
          </a:p>
          <a:p>
            <a:pPr algn="ctr"/>
            <a:endParaRPr lang="en-US" sz="2000" dirty="0" smtClean="0">
              <a:latin typeface="Lucida Sans"/>
              <a:cs typeface="Lucida Sans"/>
            </a:endParaRPr>
          </a:p>
          <a:p>
            <a:pPr algn="ctr"/>
            <a:r>
              <a:rPr lang="en-US" sz="2000" dirty="0" smtClean="0">
                <a:latin typeface="Lucida Sans"/>
                <a:cs typeface="Lucida Sans"/>
              </a:rPr>
              <a:t>http://</a:t>
            </a:r>
            <a:r>
              <a:rPr lang="en-US" sz="2000" dirty="0" err="1" smtClean="0">
                <a:latin typeface="Lucida Sans"/>
                <a:cs typeface="Lucida Sans"/>
              </a:rPr>
              <a:t>oceancolor.gsfc.nasa.gov/WIKI/GIOP.html</a:t>
            </a:r>
            <a:endParaRPr lang="en-US" sz="2000" dirty="0" smtClean="0">
              <a:latin typeface="Lucida Sans"/>
              <a:cs typeface="Lucida Sans"/>
            </a:endParaRPr>
          </a:p>
          <a:p>
            <a:pPr algn="ctr"/>
            <a:endParaRPr lang="en-US" sz="2000" dirty="0">
              <a:latin typeface="Lucida Sans"/>
              <a:cs typeface="Lucida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2954"/>
            <a:ext cx="8229600" cy="49739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Lucida Sans"/>
                <a:cs typeface="Lucida Sans"/>
              </a:rPr>
              <a:t>GIOP(PQN)</a:t>
            </a:r>
            <a:r>
              <a:rPr lang="en-US" sz="2800" dirty="0" smtClean="0">
                <a:latin typeface="Lucida Sans"/>
                <a:cs typeface="Lucida Sans"/>
              </a:rPr>
              <a:t> test products available</a:t>
            </a:r>
            <a:endParaRPr lang="en-US" sz="2800" dirty="0">
              <a:latin typeface="Lucida Sans"/>
              <a:cs typeface="Lucida Sans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729108"/>
            <a:ext cx="7696200" cy="5135563"/>
          </a:xfrm>
        </p:spPr>
        <p:txBody>
          <a:bodyPr>
            <a:normAutofit/>
          </a:bodyPr>
          <a:lstStyle/>
          <a:p>
            <a:pPr lvl="1">
              <a:buFontTx/>
              <a:buNone/>
            </a:pPr>
            <a:r>
              <a:rPr lang="en-US" sz="1800" dirty="0">
                <a:latin typeface="Lucida Sans"/>
                <a:cs typeface="Lucida Sans"/>
              </a:rPr>
              <a:t>for </a:t>
            </a:r>
            <a:r>
              <a:rPr lang="en-US" sz="1800" dirty="0" err="1">
                <a:latin typeface="Lucida Sans"/>
                <a:cs typeface="Lucida Sans"/>
              </a:rPr>
              <a:t>SeaWIFS</a:t>
            </a:r>
            <a:r>
              <a:rPr lang="en-US" sz="1800" dirty="0">
                <a:latin typeface="Lucida Sans"/>
                <a:cs typeface="Lucida Sans"/>
              </a:rPr>
              <a:t> and MODIS Aqua, from standard Level-3 dailies</a:t>
            </a:r>
          </a:p>
          <a:p>
            <a:pPr lvl="1">
              <a:buFontTx/>
              <a:buNone/>
            </a:pPr>
            <a:r>
              <a:rPr lang="en-US" sz="1800" dirty="0">
                <a:latin typeface="Lucida Sans"/>
                <a:cs typeface="Lucida Sans"/>
              </a:rPr>
              <a:t>composited to 8-day, monthly, seasonal</a:t>
            </a:r>
          </a:p>
          <a:p>
            <a:pPr lvl="1">
              <a:buFontTx/>
              <a:buNone/>
            </a:pPr>
            <a:r>
              <a:rPr lang="en-US" sz="1800" dirty="0">
                <a:latin typeface="Lucida Sans"/>
                <a:cs typeface="Lucida Sans"/>
              </a:rPr>
              <a:t>binned products and SMI maps at 9 and 4km</a:t>
            </a:r>
          </a:p>
        </p:txBody>
      </p:sp>
      <p:pic>
        <p:nvPicPr>
          <p:cNvPr id="22532" name="Picture 3" descr="brows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408" y="1862732"/>
            <a:ext cx="6157913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315200" y="2138064"/>
            <a:ext cx="104461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/>
              <a:t>Chl</a:t>
            </a:r>
            <a:endParaRPr lang="en-US" sz="2000" baseline="-25000" dirty="0" smtClean="0"/>
          </a:p>
          <a:p>
            <a:r>
              <a:rPr lang="en-US" sz="2000" dirty="0"/>
              <a:t>a(443)</a:t>
            </a:r>
          </a:p>
          <a:p>
            <a:r>
              <a:rPr lang="en-US" sz="2000" dirty="0"/>
              <a:t>a(555)</a:t>
            </a:r>
          </a:p>
          <a:p>
            <a:r>
              <a:rPr lang="en-US" sz="2000" dirty="0"/>
              <a:t>b</a:t>
            </a:r>
            <a:r>
              <a:rPr lang="en-US" sz="2000" baseline="-25000" dirty="0"/>
              <a:t>b</a:t>
            </a:r>
            <a:r>
              <a:rPr lang="en-US" sz="2000" dirty="0"/>
              <a:t>(443)</a:t>
            </a:r>
          </a:p>
          <a:p>
            <a:r>
              <a:rPr lang="en-US" sz="2000" dirty="0"/>
              <a:t>b</a:t>
            </a:r>
            <a:r>
              <a:rPr lang="en-US" sz="2000" baseline="-25000" dirty="0"/>
              <a:t>b</a:t>
            </a:r>
            <a:r>
              <a:rPr lang="en-US" sz="2000" dirty="0"/>
              <a:t>(555)</a:t>
            </a:r>
          </a:p>
          <a:p>
            <a:r>
              <a:rPr lang="en-US" sz="2000" dirty="0"/>
              <a:t>a</a:t>
            </a:r>
            <a:r>
              <a:rPr lang="en-US" sz="2000" baseline="-25000" dirty="0"/>
              <a:t>ph</a:t>
            </a:r>
            <a:r>
              <a:rPr lang="en-US" sz="2000" dirty="0"/>
              <a:t>(443)</a:t>
            </a:r>
          </a:p>
          <a:p>
            <a:r>
              <a:rPr lang="en-US" sz="2000" dirty="0"/>
              <a:t>a</a:t>
            </a:r>
            <a:r>
              <a:rPr lang="en-US" sz="2000" baseline="-25000" dirty="0"/>
              <a:t>ph</a:t>
            </a:r>
            <a:r>
              <a:rPr lang="en-US" sz="2000" dirty="0"/>
              <a:t>(555)</a:t>
            </a:r>
          </a:p>
          <a:p>
            <a:r>
              <a:rPr lang="en-US" sz="2000" dirty="0"/>
              <a:t>a</a:t>
            </a:r>
            <a:r>
              <a:rPr lang="en-US" sz="2000" baseline="-25000" dirty="0"/>
              <a:t>dg</a:t>
            </a:r>
            <a:r>
              <a:rPr lang="en-US" sz="2000" dirty="0"/>
              <a:t>(443)</a:t>
            </a:r>
          </a:p>
          <a:p>
            <a:r>
              <a:rPr lang="en-US" sz="2000" dirty="0" err="1"/>
              <a:t>S</a:t>
            </a:r>
            <a:r>
              <a:rPr lang="en-US" sz="2000" baseline="-25000" dirty="0" err="1"/>
              <a:t>dg</a:t>
            </a:r>
            <a:endParaRPr lang="en-US" sz="2000" baseline="-25000" dirty="0"/>
          </a:p>
          <a:p>
            <a:r>
              <a:rPr lang="en-US" sz="2000" dirty="0"/>
              <a:t>b</a:t>
            </a:r>
            <a:r>
              <a:rPr lang="en-US" sz="2000" baseline="-25000" dirty="0"/>
              <a:t>bp</a:t>
            </a:r>
            <a:r>
              <a:rPr lang="en-US" sz="2000" dirty="0"/>
              <a:t>(443)</a:t>
            </a:r>
          </a:p>
          <a:p>
            <a:r>
              <a:rPr lang="en-US" sz="2000" dirty="0" err="1"/>
              <a:t>S</a:t>
            </a:r>
            <a:r>
              <a:rPr lang="en-US" sz="2000" baseline="-25000" dirty="0" err="1"/>
              <a:t>bp</a:t>
            </a:r>
            <a:endParaRPr lang="en-US" sz="2000" baseline="-25000" dirty="0"/>
          </a:p>
          <a:p>
            <a:r>
              <a:rPr lang="en-US" sz="2000" dirty="0" err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000" dirty="0" err="1"/>
              <a:t>r</a:t>
            </a:r>
            <a:r>
              <a:rPr lang="en-US" sz="2000" baseline="-25000" dirty="0" err="1"/>
              <a:t>rs</a:t>
            </a:r>
            <a:endParaRPr lang="en-US" sz="2000" baseline="-25000" dirty="0"/>
          </a:p>
          <a:p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876" y="1614672"/>
            <a:ext cx="6505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features in the queue to be added to GIOP: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a</a:t>
            </a:r>
            <a:r>
              <a:rPr lang="en-US" sz="2000" baseline="-25000" dirty="0" smtClean="0">
                <a:latin typeface="Lucida Sans"/>
                <a:cs typeface="Lucida Sans"/>
              </a:rPr>
              <a:t>w</a:t>
            </a:r>
            <a:r>
              <a:rPr lang="en-US" sz="2000" dirty="0" smtClean="0">
                <a:latin typeface="Lucida Sans"/>
                <a:cs typeface="Lucida Sans"/>
              </a:rPr>
              <a:t> and </a:t>
            </a:r>
            <a:r>
              <a:rPr lang="en-US" sz="2000" dirty="0" err="1" smtClean="0">
                <a:latin typeface="Lucida Sans"/>
                <a:cs typeface="Lucida Sans"/>
              </a:rPr>
              <a:t>b</a:t>
            </a:r>
            <a:r>
              <a:rPr lang="en-US" sz="2000" baseline="-25000" dirty="0" err="1" smtClean="0">
                <a:latin typeface="Lucida Sans"/>
                <a:cs typeface="Lucida Sans"/>
              </a:rPr>
              <a:t>bw</a:t>
            </a:r>
            <a:r>
              <a:rPr lang="en-US" sz="2000" dirty="0" smtClean="0">
                <a:latin typeface="Lucida Sans"/>
                <a:cs typeface="Lucida Sans"/>
              </a:rPr>
              <a:t> dependence on T and S</a:t>
            </a:r>
          </a:p>
          <a:p>
            <a:pPr marL="223838" indent="-223838">
              <a:buFont typeface="Arial"/>
              <a:buChar char="•"/>
            </a:pPr>
            <a:endParaRPr lang="en-US" sz="2000" dirty="0" smtClean="0"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Lee et al. (1998) tunable </a:t>
            </a:r>
            <a:r>
              <a:rPr lang="en-US" sz="2000" dirty="0" err="1" smtClean="0">
                <a:latin typeface="Lucida Sans"/>
                <a:cs typeface="Lucida Sans"/>
              </a:rPr>
              <a:t>a</a:t>
            </a:r>
            <a:r>
              <a:rPr lang="en-US" sz="2000" baseline="-25000" dirty="0" err="1" smtClean="0">
                <a:latin typeface="Lucida Sans"/>
                <a:cs typeface="Lucida Sans"/>
              </a:rPr>
              <a:t>ph</a:t>
            </a:r>
            <a:endParaRPr lang="en-US" sz="2000" dirty="0" smtClean="0"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endParaRPr lang="en-US" sz="2000" dirty="0" smtClean="0"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IOP-based AOP to IOP </a:t>
            </a:r>
            <a:r>
              <a:rPr lang="en-US" sz="2000" dirty="0" err="1" smtClean="0">
                <a:latin typeface="Lucida Sans"/>
                <a:cs typeface="Lucida Sans"/>
              </a:rPr>
              <a:t>method(s</a:t>
            </a:r>
            <a:r>
              <a:rPr lang="en-US" sz="2000" dirty="0" smtClean="0">
                <a:latin typeface="Lucida Sans"/>
                <a:cs typeface="Lucida Sans"/>
              </a:rPr>
              <a:t>)</a:t>
            </a:r>
          </a:p>
          <a:p>
            <a:pPr marL="223838" indent="-223838">
              <a:buFont typeface="Arial"/>
              <a:buChar char="•"/>
            </a:pPr>
            <a:endParaRPr lang="en-US" sz="2000" dirty="0" smtClean="0"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updated </a:t>
            </a:r>
            <a:r>
              <a:rPr lang="en-US" sz="2000" dirty="0" err="1" smtClean="0">
                <a:latin typeface="Lucida Sans"/>
                <a:cs typeface="Lucida Sans"/>
              </a:rPr>
              <a:t>Loisel</a:t>
            </a:r>
            <a:r>
              <a:rPr lang="en-US" sz="2000" dirty="0" smtClean="0">
                <a:latin typeface="Lucida Sans"/>
                <a:cs typeface="Lucida Sans"/>
              </a:rPr>
              <a:t> and </a:t>
            </a:r>
            <a:r>
              <a:rPr lang="en-US" sz="2000" dirty="0" err="1" smtClean="0">
                <a:latin typeface="Lucida Sans"/>
                <a:cs typeface="Lucida Sans"/>
              </a:rPr>
              <a:t>Stramski</a:t>
            </a:r>
            <a:r>
              <a:rPr lang="en-US" sz="2000" dirty="0" smtClean="0">
                <a:latin typeface="Lucida Sans"/>
                <a:cs typeface="Lucida Sans"/>
              </a:rPr>
              <a:t> (?)</a:t>
            </a:r>
          </a:p>
          <a:p>
            <a:pPr marL="223838" indent="-223838">
              <a:buFont typeface="Arial"/>
              <a:buChar char="•"/>
            </a:pPr>
            <a:endParaRPr lang="en-US" sz="2000" dirty="0" smtClean="0"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uncertainties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 smtClean="0">
              <a:latin typeface="Lucida Sans"/>
              <a:cs typeface="Lucida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21200" y="3353610"/>
          <a:ext cx="101600" cy="177800"/>
        </p:xfrm>
        <a:graphic>
          <a:graphicData uri="http://schemas.openxmlformats.org/presentationml/2006/ole">
            <p:oleObj spid="_x0000_s59394" name="Equation" r:id="rId3" imgW="1016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7791" y="986228"/>
            <a:ext cx="856637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Lucida Sans"/>
                <a:cs typeface="Lucida Sans"/>
              </a:rPr>
              <a:t>analyses and tools for evaluating algorithm performance: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30188" indent="-230188"/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match-ups:</a:t>
            </a:r>
          </a:p>
          <a:p>
            <a:pPr indent="458788"/>
            <a:endParaRPr lang="en-US" sz="2000" dirty="0" smtClean="0">
              <a:latin typeface="Lucida Sans"/>
              <a:cs typeface="Lucida Sans"/>
            </a:endParaRP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NOMAD, IOCCG synthetic data set, </a:t>
            </a:r>
            <a:r>
              <a:rPr lang="en-US" sz="2000" dirty="0" err="1" smtClean="0">
                <a:latin typeface="Lucida Sans"/>
                <a:cs typeface="Lucida Sans"/>
              </a:rPr>
              <a:t>SeaWiFS</a:t>
            </a:r>
            <a:r>
              <a:rPr lang="en-US" sz="2000" dirty="0" smtClean="0">
                <a:latin typeface="Lucida Sans"/>
                <a:cs typeface="Lucida Sans"/>
              </a:rPr>
              <a:t>/Aqua match-ups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scatter plots, frequency distributions, regression statistics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modeled vs. measured goodness of fit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30188" indent="-230188"/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satellite Level-2 and -3 time-series and frequency distributions:</a:t>
            </a:r>
          </a:p>
          <a:p>
            <a:pPr indent="458788"/>
            <a:endParaRPr lang="en-US" sz="2000" dirty="0" smtClean="0">
              <a:latin typeface="Lucida Sans"/>
              <a:cs typeface="Lucida Sans"/>
            </a:endParaRP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satellite-to-in situ, satellite-to-satellite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Level-2 regional series (9 regions)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Level-3 global and </a:t>
            </a:r>
            <a:r>
              <a:rPr lang="en-US" sz="2000" dirty="0" err="1" smtClean="0">
                <a:latin typeface="Lucida Sans"/>
                <a:cs typeface="Lucida Sans"/>
              </a:rPr>
              <a:t>trophic</a:t>
            </a:r>
            <a:r>
              <a:rPr lang="en-US" sz="2000" dirty="0" smtClean="0">
                <a:latin typeface="Lucida Sans"/>
                <a:cs typeface="Lucida Sans"/>
              </a:rPr>
              <a:t>-level series (</a:t>
            </a:r>
            <a:r>
              <a:rPr lang="en-US" sz="2000" dirty="0" err="1" smtClean="0">
                <a:latin typeface="Lucida Sans"/>
                <a:cs typeface="Lucida Sans"/>
              </a:rPr>
              <a:t>oligo</a:t>
            </a:r>
            <a:r>
              <a:rPr lang="en-US" sz="2000" dirty="0" smtClean="0">
                <a:latin typeface="Lucida Sans"/>
                <a:cs typeface="Lucida Sans"/>
              </a:rPr>
              <a:t>, </a:t>
            </a:r>
            <a:r>
              <a:rPr lang="en-US" sz="2000" dirty="0" err="1" smtClean="0">
                <a:latin typeface="Lucida Sans"/>
                <a:cs typeface="Lucida Sans"/>
              </a:rPr>
              <a:t>meso</a:t>
            </a:r>
            <a:r>
              <a:rPr lang="en-US" sz="2000" dirty="0" smtClean="0">
                <a:latin typeface="Lucida Sans"/>
                <a:cs typeface="Lucida Sans"/>
              </a:rPr>
              <a:t>, </a:t>
            </a:r>
            <a:r>
              <a:rPr lang="en-US" sz="2000" dirty="0" err="1" smtClean="0">
                <a:latin typeface="Lucida Sans"/>
                <a:cs typeface="Lucida Sans"/>
              </a:rPr>
              <a:t>eutrophic</a:t>
            </a:r>
            <a:r>
              <a:rPr lang="en-US" sz="2000" dirty="0" smtClean="0">
                <a:latin typeface="Lucida Sans"/>
                <a:cs typeface="Lucida Sans"/>
              </a:rPr>
              <a:t>)</a:t>
            </a:r>
          </a:p>
          <a:p>
            <a:pPr marL="230188" indent="-230188">
              <a:buFont typeface="Arial"/>
              <a:buChar char="•"/>
            </a:pPr>
            <a:endParaRPr lang="en-US" sz="2000" dirty="0" smtClean="0">
              <a:latin typeface="Lucida Sans"/>
              <a:cs typeface="Lucida Sans"/>
            </a:endParaRPr>
          </a:p>
          <a:p>
            <a:pPr marL="230188" indent="-230188"/>
            <a:endParaRPr lang="en-US" sz="2000" dirty="0" smtClean="0">
              <a:latin typeface="Lucida Sans"/>
              <a:cs typeface="Lucida Sans"/>
            </a:endParaRPr>
          </a:p>
          <a:p>
            <a:r>
              <a:rPr lang="en-US" sz="2000" dirty="0" smtClean="0">
                <a:latin typeface="Lucida Sans"/>
                <a:cs typeface="Lucida Sans"/>
              </a:rPr>
              <a:t>	</a:t>
            </a:r>
          </a:p>
          <a:p>
            <a:endParaRPr lang="en-US" sz="2000" dirty="0" smtClean="0"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8628" y="1116884"/>
            <a:ext cx="54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NOMAD                                                 IOCCG </a:t>
            </a:r>
            <a:endParaRPr lang="en-US" dirty="0">
              <a:latin typeface="Lucida Sans"/>
              <a:cs typeface="Lucida Sans"/>
            </a:endParaRPr>
          </a:p>
        </p:txBody>
      </p:sp>
      <p:pic>
        <p:nvPicPr>
          <p:cNvPr id="6" name="Picture 5" descr="giop_val_scat_base_nom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59" y="1434207"/>
            <a:ext cx="4274820" cy="4789170"/>
          </a:xfrm>
          <a:prstGeom prst="rect">
            <a:avLst/>
          </a:prstGeom>
        </p:spPr>
      </p:pic>
      <p:pic>
        <p:nvPicPr>
          <p:cNvPr id="7" name="Picture 6" descr="giop_val_scat_base_iocc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774" y="1434207"/>
            <a:ext cx="4274820" cy="478917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609" y="148610"/>
            <a:ext cx="899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Sans"/>
                <a:cs typeface="Lucida Sans"/>
              </a:rPr>
              <a:t>match-ups:  </a:t>
            </a:r>
            <a:r>
              <a:rPr lang="en-US" b="1" dirty="0" smtClean="0">
                <a:solidFill>
                  <a:srgbClr val="008000"/>
                </a:solidFill>
                <a:latin typeface="Lucida Sans"/>
                <a:cs typeface="Lucida Sans"/>
              </a:rPr>
              <a:t>http://</a:t>
            </a:r>
            <a:r>
              <a:rPr lang="en-US" b="1" dirty="0" err="1" smtClean="0">
                <a:solidFill>
                  <a:srgbClr val="008000"/>
                </a:solidFill>
                <a:latin typeface="Lucida Sans"/>
                <a:cs typeface="Lucida Sans"/>
              </a:rPr>
              <a:t>oceancolor.gsfc.nasa.gov/cgi/giopval.cgi</a:t>
            </a:r>
            <a:endParaRPr lang="en-US" b="1" dirty="0">
              <a:solidFill>
                <a:srgbClr val="008000"/>
              </a:solidFill>
              <a:latin typeface="Lucida Sans"/>
              <a:cs typeface="Lucida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2932" y="734102"/>
            <a:ext cx="54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scatter plots, modeled vs. measured</a:t>
            </a:r>
            <a:endParaRPr lang="en-US" b="1" dirty="0">
              <a:solidFill>
                <a:srgbClr val="0000FF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op_val_histm_base_iocc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219" y="1434207"/>
            <a:ext cx="4274820" cy="4692015"/>
          </a:xfrm>
          <a:prstGeom prst="rect">
            <a:avLst/>
          </a:prstGeom>
        </p:spPr>
      </p:pic>
      <p:pic>
        <p:nvPicPr>
          <p:cNvPr id="7" name="Picture 6" descr="giop_val_histm_base_nom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05" y="1434207"/>
            <a:ext cx="4274820" cy="469201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609" y="148610"/>
            <a:ext cx="899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Sans"/>
                <a:cs typeface="Lucida Sans"/>
              </a:rPr>
              <a:t>match-ups:  </a:t>
            </a:r>
            <a:r>
              <a:rPr lang="en-US" b="1" dirty="0" smtClean="0">
                <a:solidFill>
                  <a:srgbClr val="008000"/>
                </a:solidFill>
                <a:latin typeface="Lucida Sans"/>
                <a:cs typeface="Lucida Sans"/>
              </a:rPr>
              <a:t>http://</a:t>
            </a:r>
            <a:r>
              <a:rPr lang="en-US" b="1" dirty="0" err="1" smtClean="0">
                <a:solidFill>
                  <a:srgbClr val="008000"/>
                </a:solidFill>
                <a:latin typeface="Lucida Sans"/>
                <a:cs typeface="Lucida Sans"/>
              </a:rPr>
              <a:t>oceancolor.gsfc.nasa.gov/cgi/giopval.cgi</a:t>
            </a:r>
            <a:endParaRPr lang="en-US" b="1" dirty="0">
              <a:solidFill>
                <a:srgbClr val="008000"/>
              </a:solidFill>
              <a:latin typeface="Lucida Sans"/>
              <a:cs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8628" y="1116884"/>
            <a:ext cx="54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NOMAD                                                 IOCCG 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1164" y="734102"/>
            <a:ext cx="664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frequency distributions, modeled vs. measured</a:t>
            </a:r>
            <a:endParaRPr lang="en-US" b="1" dirty="0">
              <a:solidFill>
                <a:srgbClr val="0000FF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7852" y="908430"/>
            <a:ext cx="8297312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mean relative difference (</a:t>
            </a:r>
            <a:r>
              <a:rPr lang="en-US" sz="2000" b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) as a measure of goodness of fit:</a:t>
            </a:r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Sans"/>
                <a:cs typeface="Lucida Sans"/>
              </a:rPr>
              <a:t>for </a:t>
            </a:r>
            <a:r>
              <a:rPr lang="en-US" dirty="0" err="1" smtClean="0">
                <a:solidFill>
                  <a:srgbClr val="000000"/>
                </a:solidFill>
                <a:latin typeface="Lucida Sans"/>
                <a:cs typeface="Lucida Sans"/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rs</a:t>
            </a:r>
            <a:r>
              <a:rPr lang="en-US" dirty="0" smtClean="0">
                <a:solidFill>
                  <a:srgbClr val="000000"/>
                </a:solidFill>
                <a:latin typeface="Lucida Sans"/>
                <a:cs typeface="Lucida Sans"/>
              </a:rPr>
              <a:t>:</a:t>
            </a:r>
          </a:p>
          <a:p>
            <a:endParaRPr lang="en-US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Sans"/>
                <a:cs typeface="Lucida Sans"/>
              </a:rPr>
              <a:t>for </a:t>
            </a:r>
            <a:r>
              <a:rPr lang="en-US" dirty="0" err="1" smtClean="0">
                <a:solidFill>
                  <a:srgbClr val="000000"/>
                </a:solidFill>
                <a:latin typeface="Lucida Sans"/>
                <a:cs typeface="Lucida Sans"/>
              </a:rPr>
              <a:t>IOPs</a:t>
            </a:r>
            <a:r>
              <a:rPr lang="en-US" dirty="0" smtClean="0">
                <a:solidFill>
                  <a:srgbClr val="000000"/>
                </a:solidFill>
                <a:latin typeface="Lucida Sans"/>
                <a:cs typeface="Lucida Sans"/>
              </a:rPr>
              <a:t> (derived products):</a:t>
            </a:r>
          </a:p>
          <a:p>
            <a:endParaRPr lang="en-US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Sans"/>
                <a:cs typeface="Lucida Sans"/>
              </a:rPr>
              <a:t>calculated over 400 ≤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Lucida Sans"/>
                <a:cs typeface="Lucida Sans"/>
              </a:rPr>
              <a:t> ≤ 600 nm</a:t>
            </a:r>
          </a:p>
          <a:p>
            <a:endParaRPr lang="en-US" dirty="0" smtClean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844926" y="2344998"/>
          <a:ext cx="101600" cy="177800"/>
        </p:xfrm>
        <a:graphic>
          <a:graphicData uri="http://schemas.openxmlformats.org/presentationml/2006/ole">
            <p:oleObj spid="_x0000_s23554" name="Equation" r:id="rId3" imgW="101600" imgH="177800" progId="Equation.3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321610" y="1825538"/>
          <a:ext cx="4648200" cy="914400"/>
        </p:xfrm>
        <a:graphic>
          <a:graphicData uri="http://schemas.openxmlformats.org/presentationml/2006/ole">
            <p:oleObj spid="_x0000_s23558" name="Equation" r:id="rId4" imgW="4648200" imgH="914400" progId="Equation.3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902510" y="3848314"/>
          <a:ext cx="5499100" cy="914400"/>
        </p:xfrm>
        <a:graphic>
          <a:graphicData uri="http://schemas.openxmlformats.org/presentationml/2006/ole">
            <p:oleObj spid="_x0000_s23559" name="Equation" r:id="rId5" imgW="54991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609" y="148610"/>
            <a:ext cx="899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Sans"/>
                <a:cs typeface="Lucida Sans"/>
              </a:rPr>
              <a:t>match-ups:  </a:t>
            </a:r>
            <a:r>
              <a:rPr lang="en-US" b="1" dirty="0" smtClean="0">
                <a:solidFill>
                  <a:srgbClr val="008000"/>
                </a:solidFill>
                <a:latin typeface="Lucida Sans"/>
                <a:cs typeface="Lucida Sans"/>
              </a:rPr>
              <a:t>http://</a:t>
            </a:r>
            <a:r>
              <a:rPr lang="en-US" b="1" dirty="0" err="1" smtClean="0">
                <a:solidFill>
                  <a:srgbClr val="008000"/>
                </a:solidFill>
                <a:latin typeface="Lucida Sans"/>
                <a:cs typeface="Lucida Sans"/>
              </a:rPr>
              <a:t>oceancolor.gsfc.nasa.gov/cgi/giopval.cgi</a:t>
            </a:r>
            <a:endParaRPr lang="en-US" b="1" dirty="0">
              <a:solidFill>
                <a:srgbClr val="008000"/>
              </a:solidFill>
              <a:latin typeface="Lucida Sans"/>
              <a:cs typeface="Lucida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8628" y="1116884"/>
            <a:ext cx="54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NOMAD                                                 IOCCG 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8792" y="734102"/>
            <a:ext cx="753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average spectral differences, modeled vs. measured</a:t>
            </a:r>
            <a:endParaRPr lang="en-US" b="1" dirty="0">
              <a:solidFill>
                <a:srgbClr val="0000FF"/>
              </a:solidFill>
              <a:latin typeface="Lucida Sans"/>
              <a:cs typeface="Lucida Sans"/>
            </a:endParaRPr>
          </a:p>
        </p:txBody>
      </p:sp>
      <p:pic>
        <p:nvPicPr>
          <p:cNvPr id="12" name="Picture 11" descr="giop_val_diff_base_nom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2" y="1499726"/>
            <a:ext cx="4302760" cy="4841240"/>
          </a:xfrm>
          <a:prstGeom prst="rect">
            <a:avLst/>
          </a:prstGeom>
        </p:spPr>
      </p:pic>
      <p:pic>
        <p:nvPicPr>
          <p:cNvPr id="13" name="Picture 12" descr="giop_val_diff_base_iocc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049" y="1499726"/>
            <a:ext cx="4302760" cy="4841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6109" y="6143848"/>
            <a:ext cx="78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D               D                D               D                      D               D               D               D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bp_md_sr2009g_ar2009g_ts_gi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190" y="585492"/>
            <a:ext cx="6104890" cy="3136265"/>
          </a:xfrm>
          <a:prstGeom prst="rect">
            <a:avLst/>
          </a:prstGeom>
        </p:spPr>
      </p:pic>
      <p:pic>
        <p:nvPicPr>
          <p:cNvPr id="7" name="Picture 6" descr="cal_pnb_sr2009g_ar2009g_ts_gi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25" y="3411788"/>
            <a:ext cx="6167755" cy="313626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609" y="148610"/>
            <a:ext cx="899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Sans"/>
                <a:cs typeface="Lucida Sans"/>
              </a:rPr>
              <a:t>L2 time-series:  </a:t>
            </a:r>
            <a:r>
              <a:rPr lang="en-US" b="1" dirty="0" smtClean="0">
                <a:solidFill>
                  <a:srgbClr val="008000"/>
                </a:solidFill>
                <a:latin typeface="Lucida Sans"/>
                <a:cs typeface="Lucida Sans"/>
              </a:rPr>
              <a:t>http://oceancolor.gsfc.nasa.gov/WIKI/GIOPL2Regions.html</a:t>
            </a:r>
            <a:endParaRPr lang="en-US" b="1" dirty="0">
              <a:solidFill>
                <a:srgbClr val="008000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pic>
        <p:nvPicPr>
          <p:cNvPr id="6" name="Picture 5" descr="sgiop05_sgiop02_deep_bb_co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13" y="729539"/>
            <a:ext cx="3771900" cy="2828925"/>
          </a:xfrm>
          <a:prstGeom prst="rect">
            <a:avLst/>
          </a:prstGeom>
        </p:spPr>
      </p:pic>
      <p:pic>
        <p:nvPicPr>
          <p:cNvPr id="7" name="Picture 6" descr="sgiop05_sgiop02_deep_aph_co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13" y="3603626"/>
            <a:ext cx="3771900" cy="2828925"/>
          </a:xfrm>
          <a:prstGeom prst="rect">
            <a:avLst/>
          </a:prstGeom>
        </p:spPr>
      </p:pic>
      <p:pic>
        <p:nvPicPr>
          <p:cNvPr id="8" name="Picture 7" descr="hist1998289_sgiop05_sgiop02_deep_aph_443_gi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582" y="3558464"/>
            <a:ext cx="3771900" cy="2828925"/>
          </a:xfrm>
          <a:prstGeom prst="rect">
            <a:avLst/>
          </a:prstGeom>
        </p:spPr>
      </p:pic>
      <p:pic>
        <p:nvPicPr>
          <p:cNvPr id="9" name="Picture 8" descr="hist1998289_sgiop05_sgiop02_deep_bb_443_gi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582" y="729539"/>
            <a:ext cx="3771900" cy="2828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1721174" y="3318768"/>
            <a:ext cx="491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a</a:t>
            </a:r>
            <a:r>
              <a:rPr lang="en-US" baseline="-25000" dirty="0" smtClean="0">
                <a:latin typeface="Lucida Sans"/>
                <a:cs typeface="Lucida Sans"/>
              </a:rPr>
              <a:t>ph</a:t>
            </a:r>
            <a:r>
              <a:rPr lang="en-US" dirty="0" smtClean="0">
                <a:latin typeface="Lucida Sans"/>
                <a:cs typeface="Lucida Sans"/>
              </a:rPr>
              <a:t>(443), a</a:t>
            </a:r>
            <a:r>
              <a:rPr lang="en-US" baseline="-25000" dirty="0" smtClean="0">
                <a:latin typeface="Lucida Sans"/>
                <a:cs typeface="Lucida Sans"/>
              </a:rPr>
              <a:t>ph</a:t>
            </a:r>
            <a:r>
              <a:rPr lang="en-US" dirty="0" smtClean="0">
                <a:latin typeface="Lucida Sans"/>
                <a:cs typeface="Lucida Sans"/>
              </a:rPr>
              <a:t>(555)                    b</a:t>
            </a:r>
            <a:r>
              <a:rPr lang="en-US" baseline="-25000" dirty="0" smtClean="0">
                <a:latin typeface="Lucida Sans"/>
                <a:cs typeface="Lucida Sans"/>
              </a:rPr>
              <a:t>b</a:t>
            </a:r>
            <a:r>
              <a:rPr lang="en-US" dirty="0" smtClean="0">
                <a:latin typeface="Lucida Sans"/>
                <a:cs typeface="Lucida Sans"/>
              </a:rPr>
              <a:t>(443)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2408" y="2350735"/>
            <a:ext cx="128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b</a:t>
            </a:r>
            <a:r>
              <a:rPr lang="en-US" baseline="-25000" dirty="0" smtClean="0">
                <a:latin typeface="Lucida Sans"/>
                <a:cs typeface="Lucida Sans"/>
              </a:rPr>
              <a:t>b</a:t>
            </a:r>
            <a:r>
              <a:rPr lang="en-US" dirty="0" smtClean="0">
                <a:latin typeface="Lucida Sans"/>
                <a:cs typeface="Lucida Sans"/>
              </a:rPr>
              <a:t>(443)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2408" y="5349949"/>
            <a:ext cx="128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a</a:t>
            </a:r>
            <a:r>
              <a:rPr lang="en-US" baseline="-25000" dirty="0" smtClean="0">
                <a:latin typeface="Lucida Sans"/>
                <a:cs typeface="Lucida Sans"/>
              </a:rPr>
              <a:t>ph</a:t>
            </a:r>
            <a:r>
              <a:rPr lang="en-US" dirty="0" smtClean="0">
                <a:latin typeface="Lucida Sans"/>
                <a:cs typeface="Lucida Sans"/>
              </a:rPr>
              <a:t>(443)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703" y="148610"/>
            <a:ext cx="878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Sans"/>
                <a:cs typeface="Lucida Sans"/>
              </a:rPr>
              <a:t>L3 time-series:  </a:t>
            </a:r>
            <a:r>
              <a:rPr lang="en-US" b="1" dirty="0" smtClean="0">
                <a:solidFill>
                  <a:srgbClr val="008000"/>
                </a:solidFill>
                <a:latin typeface="Lucida Sans"/>
                <a:cs typeface="Lucida Sans"/>
              </a:rPr>
              <a:t>http://oceancolor.gsfc.nasa.gov/WIKI/GIOPL3Global.html</a:t>
            </a:r>
            <a:endParaRPr lang="en-US" b="1" dirty="0">
              <a:solidFill>
                <a:srgbClr val="008000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4439" y="1668583"/>
            <a:ext cx="7919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other tools not shown:</a:t>
            </a:r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Level-3 temporal anomalies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zonal Level-3 time-series (10° boxes from 60°N to 60°S)</a:t>
            </a:r>
          </a:p>
          <a:p>
            <a:endParaRPr lang="en-US" sz="2000" b="1" dirty="0" smtClean="0">
              <a:solidFill>
                <a:srgbClr val="0000FF"/>
              </a:solidFill>
              <a:latin typeface="Lucida Sans"/>
              <a:cs typeface="Lucida San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possible additional validation results:</a:t>
            </a:r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stratification of match-ups by solar and satellite geometries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attention to Level-2 and -3 </a:t>
            </a: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coverages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(sample sizes)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3142" y="1497401"/>
            <a:ext cx="8161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Lucida Sans"/>
                <a:cs typeface="Lucida Sans"/>
              </a:rPr>
              <a:t>3 goals for this workshop: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 smtClean="0">
              <a:latin typeface="Lucida Sans"/>
              <a:cs typeface="Lucida Sans"/>
            </a:endParaRPr>
          </a:p>
          <a:p>
            <a:r>
              <a:rPr lang="en-US" sz="2000" dirty="0" smtClean="0">
                <a:latin typeface="Lucida Sans"/>
                <a:cs typeface="Lucida Sans"/>
              </a:rPr>
              <a:t>(1) receive feedback on the implementation of GIOP within l2gen and the analysis tools developed for algorithm evaluation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r>
              <a:rPr lang="en-US" sz="2000" dirty="0" smtClean="0">
                <a:latin typeface="Lucida Sans"/>
                <a:cs typeface="Lucida Sans"/>
              </a:rPr>
              <a:t>(2) identify metrics for evaluating algorithm performance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r>
              <a:rPr lang="en-US" sz="2000" dirty="0" smtClean="0">
                <a:latin typeface="Lucida Sans"/>
                <a:cs typeface="Lucida Sans"/>
              </a:rPr>
              <a:t>(3) outline a strategy to support in/output of uncertainties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>
              <a:latin typeface="Lucida Sans"/>
              <a:cs typeface="Lucida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8619" y="1780654"/>
            <a:ext cx="6253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open discussion: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comments on the implementation of GIOP?</a:t>
            </a:r>
          </a:p>
          <a:p>
            <a:pPr marL="223838" indent="-223838">
              <a:buFont typeface="Arial"/>
              <a:buChar char="•"/>
            </a:pPr>
            <a:endParaRPr lang="en-US" sz="2000" dirty="0" smtClean="0"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any features to be added to GIOP?</a:t>
            </a:r>
          </a:p>
          <a:p>
            <a:pPr marL="223838" indent="-223838">
              <a:buFont typeface="Arial"/>
              <a:buChar char="•"/>
            </a:pPr>
            <a:endParaRPr lang="en-US" sz="2000" dirty="0" smtClean="0"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comments on the validation tools?</a:t>
            </a:r>
          </a:p>
          <a:p>
            <a:endParaRPr lang="en-US" sz="2000" dirty="0" smtClean="0">
              <a:latin typeface="Lucida Sans"/>
              <a:cs typeface="Lucida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21200" y="3353610"/>
          <a:ext cx="101600" cy="177800"/>
        </p:xfrm>
        <a:graphic>
          <a:graphicData uri="http://schemas.openxmlformats.org/presentationml/2006/ole">
            <p:oleObj spid="_x0000_s58370" name="Equation" r:id="rId3" imgW="1016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6006" y="386017"/>
            <a:ext cx="84971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summary of comparisons to in situ/synthetic data:</a:t>
            </a:r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dynamic range of all </a:t>
            </a: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well represented, except at highest end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spectral biases in </a:t>
            </a: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a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dg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and </a:t>
            </a: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a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ph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S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dg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=0.018 too high?)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a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dg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low, </a:t>
            </a: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a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ph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high in 0.05-0.2 m</a:t>
            </a:r>
            <a:r>
              <a:rPr lang="en-US" sz="2000" baseline="30000" dirty="0" smtClean="0">
                <a:solidFill>
                  <a:srgbClr val="000000"/>
                </a:solidFill>
                <a:latin typeface="Lucida Sans"/>
                <a:cs typeface="Lucida Sans"/>
              </a:rPr>
              <a:t>-1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range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b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bp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compares well</a:t>
            </a:r>
          </a:p>
          <a:p>
            <a:pPr marL="223838" indent="-223838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pic>
        <p:nvPicPr>
          <p:cNvPr id="5" name="Picture 4" descr="giop_val_scat_base_iocc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059" y="2120424"/>
            <a:ext cx="3799840" cy="4257040"/>
          </a:xfrm>
          <a:prstGeom prst="rect">
            <a:avLst/>
          </a:prstGeom>
        </p:spPr>
      </p:pic>
      <p:pic>
        <p:nvPicPr>
          <p:cNvPr id="7" name="Picture 6" descr="cal_pnb_sr2009g_ar2009g_ts_gi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07" y="2934156"/>
            <a:ext cx="4485640" cy="228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791" y="562860"/>
            <a:ext cx="85663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Lucida Sans"/>
                <a:cs typeface="Lucida Sans"/>
              </a:rPr>
              <a:t>sensitivity analyses: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30188" indent="-230188"/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tools:</a:t>
            </a:r>
          </a:p>
          <a:p>
            <a:pPr indent="458788"/>
            <a:endParaRPr lang="en-US" sz="2000" dirty="0" smtClean="0">
              <a:latin typeface="Lucida Sans"/>
              <a:cs typeface="Lucida Sans"/>
            </a:endParaRP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NOMAD, IOCCG synthetic data set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scatter plots, frequency distributions, regression statistics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modeled vs. measured goodness of fit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30188" indent="-230188"/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tests (run relative to baseline preliminary configuration):</a:t>
            </a:r>
          </a:p>
          <a:p>
            <a:pPr indent="458788"/>
            <a:endParaRPr lang="en-US" sz="2000" dirty="0" smtClean="0">
              <a:latin typeface="Lucida Sans"/>
              <a:cs typeface="Lucida Sans"/>
            </a:endParaRPr>
          </a:p>
          <a:p>
            <a:pPr marL="230188" indent="-230188">
              <a:buFont typeface="Arial"/>
              <a:buChar char="•"/>
            </a:pPr>
            <a:r>
              <a:rPr lang="en-US" sz="2000" dirty="0" err="1" smtClean="0">
                <a:latin typeface="Lucida Sans"/>
                <a:cs typeface="Lucida Sans"/>
              </a:rPr>
              <a:t>R</a:t>
            </a:r>
            <a:r>
              <a:rPr lang="en-US" sz="2000" baseline="-25000" dirty="0" err="1" smtClean="0">
                <a:latin typeface="Lucida Sans"/>
                <a:cs typeface="Lucida Sans"/>
              </a:rPr>
              <a:t>rs</a:t>
            </a:r>
            <a:r>
              <a:rPr lang="en-US" sz="2000" dirty="0" smtClean="0">
                <a:latin typeface="Lucida Sans"/>
                <a:cs typeface="Lucida Sans"/>
              </a:rPr>
              <a:t> transmission (spectrally flat 0.529 vs. spectral Lee function)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Lucida Sans"/>
                <a:cs typeface="Lucida Sans"/>
              </a:rPr>
              <a:t>Morel </a:t>
            </a:r>
            <a:r>
              <a:rPr lang="en-US" sz="2000" dirty="0" err="1" smtClean="0">
                <a:solidFill>
                  <a:srgbClr val="008000"/>
                </a:solidFill>
                <a:latin typeface="Lucida Sans"/>
                <a:cs typeface="Lucida Sans"/>
              </a:rPr>
              <a:t>f</a:t>
            </a:r>
            <a:r>
              <a:rPr lang="en-US" sz="2000" dirty="0" smtClean="0">
                <a:solidFill>
                  <a:srgbClr val="008000"/>
                </a:solidFill>
                <a:latin typeface="Lucida Sans"/>
                <a:cs typeface="Lucida Sans"/>
              </a:rPr>
              <a:t>/Q vs. Gordon quadratic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err="1" smtClean="0">
                <a:latin typeface="Lucida Sans"/>
                <a:cs typeface="Lucida Sans"/>
              </a:rPr>
              <a:t>Levenberg</a:t>
            </a:r>
            <a:r>
              <a:rPr lang="en-US" sz="2000" dirty="0" smtClean="0">
                <a:latin typeface="Lucida Sans"/>
                <a:cs typeface="Lucida Sans"/>
              </a:rPr>
              <a:t>-Marquardt vs. matrix inversion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6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latin typeface="Lucida Sans"/>
                <a:cs typeface="Lucida Sans"/>
              </a:rPr>
              <a:t> vs. 5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latin typeface="Lucida Sans"/>
                <a:cs typeface="Lucida Sans"/>
              </a:rPr>
              <a:t> (no 670 nm)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vary </a:t>
            </a:r>
            <a:r>
              <a:rPr lang="en-US" sz="2000" dirty="0" err="1" smtClean="0">
                <a:latin typeface="Lucida Sans"/>
                <a:cs typeface="Lucida Sans"/>
              </a:rPr>
              <a:t>a</a:t>
            </a:r>
            <a:r>
              <a:rPr lang="en-US" sz="2000" baseline="-25000" dirty="0" err="1" smtClean="0">
                <a:latin typeface="Lucida Sans"/>
                <a:cs typeface="Lucida Sans"/>
              </a:rPr>
              <a:t>ph</a:t>
            </a:r>
            <a:r>
              <a:rPr lang="en-US" sz="2000" dirty="0" smtClean="0">
                <a:latin typeface="Lucida Sans"/>
                <a:cs typeface="Lucida Sans"/>
              </a:rPr>
              <a:t>: baseline (</a:t>
            </a:r>
            <a:r>
              <a:rPr lang="en-US" sz="2000" dirty="0" err="1" smtClean="0">
                <a:latin typeface="Lucida Sans"/>
                <a:cs typeface="Lucida Sans"/>
              </a:rPr>
              <a:t>Bricaud</a:t>
            </a:r>
            <a:r>
              <a:rPr lang="en-US" sz="2000" dirty="0" smtClean="0">
                <a:latin typeface="Lucida Sans"/>
                <a:cs typeface="Lucida Sans"/>
              </a:rPr>
              <a:t>) </a:t>
            </a:r>
            <a:r>
              <a:rPr lang="en-US" sz="2000" dirty="0" err="1" smtClean="0">
                <a:latin typeface="Lucida Sans"/>
                <a:cs typeface="Lucida Sans"/>
              </a:rPr>
              <a:t>chl</a:t>
            </a:r>
            <a:r>
              <a:rPr lang="en-US" sz="2000" dirty="0" smtClean="0">
                <a:latin typeface="Lucida Sans"/>
                <a:cs typeface="Lucida Sans"/>
              </a:rPr>
              <a:t> ±10%, ±33%; </a:t>
            </a:r>
            <a:r>
              <a:rPr lang="en-US" sz="2000" dirty="0" err="1" smtClean="0">
                <a:latin typeface="Lucida Sans"/>
                <a:cs typeface="Lucida Sans"/>
              </a:rPr>
              <a:t>Ciotti</a:t>
            </a:r>
            <a:r>
              <a:rPr lang="en-US" sz="2000" dirty="0" smtClean="0">
                <a:latin typeface="Lucida Sans"/>
                <a:cs typeface="Lucida Sans"/>
              </a:rPr>
              <a:t> (</a:t>
            </a:r>
            <a:r>
              <a:rPr lang="en-US" sz="2000" dirty="0" err="1" smtClean="0">
                <a:latin typeface="Lucida Sans"/>
                <a:cs typeface="Lucida Sans"/>
              </a:rPr>
              <a:t>S</a:t>
            </a:r>
            <a:r>
              <a:rPr lang="en-US" sz="2000" baseline="-25000" dirty="0" err="1" smtClean="0">
                <a:latin typeface="Lucida Sans"/>
                <a:cs typeface="Lucida Sans"/>
              </a:rPr>
              <a:t>f</a:t>
            </a:r>
            <a:r>
              <a:rPr lang="en-US" sz="2000" dirty="0" smtClean="0">
                <a:latin typeface="Lucida Sans"/>
                <a:cs typeface="Lucida Sans"/>
              </a:rPr>
              <a:t>=0.5); GSM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vary </a:t>
            </a:r>
            <a:r>
              <a:rPr lang="en-US" sz="2000" dirty="0" err="1" smtClean="0">
                <a:latin typeface="Lucida Sans"/>
                <a:cs typeface="Lucida Sans"/>
              </a:rPr>
              <a:t>S</a:t>
            </a:r>
            <a:r>
              <a:rPr lang="en-US" sz="2000" baseline="-25000" dirty="0" err="1" smtClean="0">
                <a:latin typeface="Lucida Sans"/>
                <a:cs typeface="Lucida Sans"/>
              </a:rPr>
              <a:t>dg</a:t>
            </a:r>
            <a:r>
              <a:rPr lang="en-US" sz="2000" dirty="0" smtClean="0">
                <a:latin typeface="Lucida Sans"/>
                <a:cs typeface="Lucida Sans"/>
              </a:rPr>
              <a:t>: baseline (0.018) ±10%, ±33%; QAA, OBPG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vary </a:t>
            </a:r>
            <a:r>
              <a:rPr lang="en-US" sz="2000" dirty="0" err="1" smtClean="0"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latin typeface="Lucida Sans"/>
                <a:cs typeface="Lucida Sans"/>
              </a:rPr>
              <a:t>: baseline (QAA) ±10%, ±33% 	</a:t>
            </a:r>
          </a:p>
          <a:p>
            <a:endParaRPr lang="en-US" sz="2000" dirty="0" smtClean="0"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8628" y="1116884"/>
            <a:ext cx="54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NOMAD                                                 IOCCG 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609" y="148610"/>
            <a:ext cx="899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Sans"/>
                <a:cs typeface="Lucida Sans"/>
              </a:rPr>
              <a:t>sensitivities:  </a:t>
            </a:r>
            <a:r>
              <a:rPr lang="en-US" b="1" dirty="0" smtClean="0">
                <a:solidFill>
                  <a:srgbClr val="008000"/>
                </a:solidFill>
                <a:latin typeface="Lucida Sans"/>
                <a:cs typeface="Lucida Sans"/>
              </a:rPr>
              <a:t>http://</a:t>
            </a:r>
            <a:r>
              <a:rPr lang="en-US" b="1" dirty="0" err="1" smtClean="0">
                <a:solidFill>
                  <a:srgbClr val="008000"/>
                </a:solidFill>
                <a:latin typeface="Lucida Sans"/>
                <a:cs typeface="Lucida Sans"/>
              </a:rPr>
              <a:t>oceancolor.gsfc.nasa.gov/cgi/giopsens.cgi</a:t>
            </a:r>
            <a:endParaRPr lang="en-US" b="1" dirty="0">
              <a:solidFill>
                <a:srgbClr val="008000"/>
              </a:solidFill>
              <a:latin typeface="Lucida Sans"/>
              <a:cs typeface="Lucida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468" y="734102"/>
            <a:ext cx="754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scatter plots, baseline (Morel </a:t>
            </a:r>
            <a:r>
              <a:rPr lang="en-US" b="1" dirty="0" err="1" smtClean="0">
                <a:solidFill>
                  <a:srgbClr val="0000FF"/>
                </a:solidFill>
                <a:latin typeface="Lucida Sans"/>
                <a:cs typeface="Lucida Sans"/>
              </a:rPr>
              <a:t>f</a:t>
            </a:r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/Q) vs. Gordon quadratic</a:t>
            </a:r>
            <a:endParaRPr lang="en-US" b="1" dirty="0">
              <a:solidFill>
                <a:srgbClr val="0000FF"/>
              </a:solidFill>
              <a:latin typeface="Lucida Sans"/>
              <a:cs typeface="Lucida Sans"/>
            </a:endParaRPr>
          </a:p>
        </p:txBody>
      </p:sp>
      <p:pic>
        <p:nvPicPr>
          <p:cNvPr id="11" name="Picture 10" descr="giop_eval_scat_base_g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88" y="1531313"/>
            <a:ext cx="4274820" cy="4789170"/>
          </a:xfrm>
          <a:prstGeom prst="rect">
            <a:avLst/>
          </a:prstGeom>
        </p:spPr>
      </p:pic>
      <p:pic>
        <p:nvPicPr>
          <p:cNvPr id="12" name="Picture 11" descr="giop_eval_scat_base_g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367" y="1531313"/>
            <a:ext cx="4274820" cy="4789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609" y="148610"/>
            <a:ext cx="899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Sans"/>
                <a:cs typeface="Lucida Sans"/>
              </a:rPr>
              <a:t>sensitivities:  </a:t>
            </a:r>
            <a:r>
              <a:rPr lang="en-US" b="1" dirty="0" smtClean="0">
                <a:solidFill>
                  <a:srgbClr val="008000"/>
                </a:solidFill>
                <a:latin typeface="Lucida Sans"/>
                <a:cs typeface="Lucida Sans"/>
              </a:rPr>
              <a:t>http://</a:t>
            </a:r>
            <a:r>
              <a:rPr lang="en-US" b="1" dirty="0" err="1" smtClean="0">
                <a:solidFill>
                  <a:srgbClr val="008000"/>
                </a:solidFill>
                <a:latin typeface="Lucida Sans"/>
                <a:cs typeface="Lucida Sans"/>
              </a:rPr>
              <a:t>oceancolor.gsfc.nasa.gov/cgi/giopsens.cgi</a:t>
            </a:r>
            <a:endParaRPr lang="en-US" b="1" dirty="0">
              <a:solidFill>
                <a:srgbClr val="008000"/>
              </a:solidFill>
              <a:latin typeface="Lucida Sans"/>
              <a:cs typeface="Lucida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8628" y="1116884"/>
            <a:ext cx="54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NOMAD                                                 IOCCG 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387" y="734102"/>
            <a:ext cx="868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average spectral differences, baseline (Morel </a:t>
            </a:r>
            <a:r>
              <a:rPr lang="en-US" b="1" dirty="0" err="1" smtClean="0">
                <a:solidFill>
                  <a:srgbClr val="0000FF"/>
                </a:solidFill>
                <a:latin typeface="Lucida Sans"/>
                <a:cs typeface="Lucida Sans"/>
              </a:rPr>
              <a:t>f</a:t>
            </a:r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/Q) vs. Gordon quadratic</a:t>
            </a:r>
            <a:endParaRPr lang="en-US" b="1" dirty="0">
              <a:solidFill>
                <a:srgbClr val="0000FF"/>
              </a:solidFill>
              <a:latin typeface="Lucida Sans"/>
              <a:cs typeface="Lucida Sans"/>
            </a:endParaRPr>
          </a:p>
        </p:txBody>
      </p:sp>
      <p:pic>
        <p:nvPicPr>
          <p:cNvPr id="8" name="Picture 7" descr="giop_eval_diff_base_g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903" y="1523572"/>
            <a:ext cx="4302760" cy="4841240"/>
          </a:xfrm>
          <a:prstGeom prst="rect">
            <a:avLst/>
          </a:prstGeom>
        </p:spPr>
      </p:pic>
      <p:pic>
        <p:nvPicPr>
          <p:cNvPr id="9" name="Picture 8" descr="giop_eval_diff_base_g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4" y="1486216"/>
            <a:ext cx="4302760" cy="4841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6109" y="6168752"/>
            <a:ext cx="78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D               D                D               D                      D               D               D               D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609" y="148610"/>
            <a:ext cx="899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Sans"/>
                <a:cs typeface="Lucida Sans"/>
              </a:rPr>
              <a:t>sensitivities:  </a:t>
            </a:r>
            <a:r>
              <a:rPr lang="en-US" b="1" dirty="0" smtClean="0">
                <a:solidFill>
                  <a:srgbClr val="008000"/>
                </a:solidFill>
                <a:latin typeface="Lucida Sans"/>
                <a:cs typeface="Lucida Sans"/>
              </a:rPr>
              <a:t>http://</a:t>
            </a:r>
            <a:r>
              <a:rPr lang="en-US" b="1" dirty="0" err="1" smtClean="0">
                <a:solidFill>
                  <a:srgbClr val="008000"/>
                </a:solidFill>
                <a:latin typeface="Lucida Sans"/>
                <a:cs typeface="Lucida Sans"/>
              </a:rPr>
              <a:t>oceancolor.gsfc.nasa.gov/cgi/giopsens.cgi</a:t>
            </a:r>
            <a:endParaRPr lang="en-US" b="1" dirty="0">
              <a:solidFill>
                <a:srgbClr val="008000"/>
              </a:solidFill>
              <a:latin typeface="Lucida Sans"/>
              <a:cs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8628" y="1116884"/>
            <a:ext cx="54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NOMAD                                                 IOCCG 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382" y="734102"/>
            <a:ext cx="862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absolute % differences, baseline (Morel </a:t>
            </a:r>
            <a:r>
              <a:rPr lang="en-US" b="1" dirty="0" err="1" smtClean="0">
                <a:solidFill>
                  <a:srgbClr val="0000FF"/>
                </a:solidFill>
                <a:latin typeface="Lucida Sans"/>
                <a:cs typeface="Lucida Sans"/>
              </a:rPr>
              <a:t>f</a:t>
            </a:r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/Q) vs. Gordon quadratic</a:t>
            </a:r>
            <a:endParaRPr lang="en-US" b="1" dirty="0">
              <a:solidFill>
                <a:srgbClr val="0000FF"/>
              </a:solidFill>
              <a:latin typeface="Lucida Sans"/>
              <a:cs typeface="Lucida Sans"/>
            </a:endParaRPr>
          </a:p>
        </p:txBody>
      </p:sp>
      <p:pic>
        <p:nvPicPr>
          <p:cNvPr id="8" name="Picture 7" descr="giop_eval_stats_base_g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78" y="1486216"/>
            <a:ext cx="4269105" cy="4812030"/>
          </a:xfrm>
          <a:prstGeom prst="rect">
            <a:avLst/>
          </a:prstGeom>
        </p:spPr>
      </p:pic>
      <p:pic>
        <p:nvPicPr>
          <p:cNvPr id="11" name="Picture 10" descr="giop_eval_stats_base_g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453" y="1486216"/>
            <a:ext cx="4269105" cy="4812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giop05_sgiop02_olig_aph_co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22" y="3815815"/>
            <a:ext cx="3771900" cy="2828925"/>
          </a:xfrm>
          <a:prstGeom prst="rect">
            <a:avLst/>
          </a:prstGeom>
        </p:spPr>
      </p:pic>
      <p:pic>
        <p:nvPicPr>
          <p:cNvPr id="19" name="Picture 18" descr="sgiop05_sgiop02_eutr_aph_co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56" y="3828267"/>
            <a:ext cx="3771900" cy="2828925"/>
          </a:xfrm>
          <a:prstGeom prst="rect">
            <a:avLst/>
          </a:prstGeom>
        </p:spPr>
      </p:pic>
      <p:pic>
        <p:nvPicPr>
          <p:cNvPr id="20" name="Picture 19" descr="sgiop05_sgiop02_meso_aph_com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56" y="986890"/>
            <a:ext cx="3771900" cy="28289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pic>
        <p:nvPicPr>
          <p:cNvPr id="7" name="Picture 6" descr="sgiop05_sgiop02_deep_aph_com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22" y="986890"/>
            <a:ext cx="3771900" cy="2828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9703" y="148610"/>
            <a:ext cx="878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Sans"/>
                <a:cs typeface="Lucida Sans"/>
              </a:rPr>
              <a:t>L3 time-series:  </a:t>
            </a:r>
            <a:r>
              <a:rPr lang="en-US" b="1" dirty="0" smtClean="0">
                <a:solidFill>
                  <a:srgbClr val="008000"/>
                </a:solidFill>
                <a:latin typeface="Lucida Sans"/>
                <a:cs typeface="Lucida Sans"/>
              </a:rPr>
              <a:t>http://oceancolor.gsfc.nasa.gov/WIKI/GIOPL3Global.html</a:t>
            </a:r>
            <a:endParaRPr lang="en-US" b="1" dirty="0">
              <a:solidFill>
                <a:srgbClr val="008000"/>
              </a:solidFill>
              <a:latin typeface="Lucida Sans"/>
              <a:cs typeface="Lucida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1102" y="555298"/>
            <a:ext cx="216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a</a:t>
            </a:r>
            <a:r>
              <a:rPr lang="en-US" baseline="-25000" dirty="0" smtClean="0">
                <a:latin typeface="Lucida Sans"/>
                <a:cs typeface="Lucida Sans"/>
              </a:rPr>
              <a:t>ph</a:t>
            </a:r>
            <a:r>
              <a:rPr lang="en-US" dirty="0" smtClean="0">
                <a:latin typeface="Lucida Sans"/>
                <a:cs typeface="Lucida Sans"/>
              </a:rPr>
              <a:t>(443), a</a:t>
            </a:r>
            <a:r>
              <a:rPr lang="en-US" baseline="-25000" dirty="0" smtClean="0">
                <a:latin typeface="Lucida Sans"/>
                <a:cs typeface="Lucida Sans"/>
              </a:rPr>
              <a:t>ph</a:t>
            </a:r>
            <a:r>
              <a:rPr lang="en-US" dirty="0" smtClean="0">
                <a:latin typeface="Lucida Sans"/>
                <a:cs typeface="Lucida Sans"/>
              </a:rPr>
              <a:t>(555)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2972" y="2550564"/>
            <a:ext cx="205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deep water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5516" y="4307653"/>
            <a:ext cx="205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Sans"/>
                <a:cs typeface="Lucida Sans"/>
              </a:rPr>
              <a:t>oligotrophic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6706" y="4307653"/>
            <a:ext cx="205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Sans"/>
                <a:cs typeface="Lucida Sans"/>
              </a:rPr>
              <a:t>eutrophic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5587" y="2550564"/>
            <a:ext cx="205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Sans"/>
                <a:cs typeface="Lucida Sans"/>
              </a:rPr>
              <a:t>mesotrophic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214" y="638820"/>
            <a:ext cx="24673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Lucida Sans"/>
                <a:cs typeface="Lucida Sans"/>
              </a:rPr>
              <a:t>Morel </a:t>
            </a:r>
            <a:r>
              <a:rPr lang="en-US" sz="1400" dirty="0" err="1" smtClean="0">
                <a:latin typeface="Lucida Sans"/>
                <a:cs typeface="Lucida Sans"/>
              </a:rPr>
              <a:t>f</a:t>
            </a:r>
            <a:r>
              <a:rPr lang="en-US" sz="1400" dirty="0" smtClean="0">
                <a:latin typeface="Lucida Sans"/>
                <a:cs typeface="Lucida Sans"/>
              </a:rPr>
              <a:t>/Q solid</a:t>
            </a:r>
          </a:p>
          <a:p>
            <a:r>
              <a:rPr lang="en-US" sz="1400" dirty="0" smtClean="0">
                <a:latin typeface="Lucida Sans"/>
                <a:cs typeface="Lucida Sans"/>
              </a:rPr>
              <a:t>Gordon quadratic dashed</a:t>
            </a:r>
            <a:endParaRPr lang="en-US" sz="1400" dirty="0"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pic>
        <p:nvPicPr>
          <p:cNvPr id="9" name="Picture 8" descr="hist1998289_sgiop05_sgiop02_deep_bb_443_gi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33" y="1034077"/>
            <a:ext cx="3429000" cy="2571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08385" y="555298"/>
            <a:ext cx="128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b</a:t>
            </a:r>
            <a:r>
              <a:rPr lang="en-US" baseline="-25000" dirty="0" smtClean="0">
                <a:latin typeface="Lucida Sans"/>
                <a:cs typeface="Lucida Sans"/>
              </a:rPr>
              <a:t>b</a:t>
            </a:r>
            <a:r>
              <a:rPr lang="en-US" dirty="0" smtClean="0">
                <a:latin typeface="Lucida Sans"/>
                <a:cs typeface="Lucida Sans"/>
              </a:rPr>
              <a:t>(443)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703" y="148610"/>
            <a:ext cx="878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Sans"/>
                <a:cs typeface="Lucida Sans"/>
              </a:rPr>
              <a:t>L3 time-series:  </a:t>
            </a:r>
            <a:r>
              <a:rPr lang="en-US" b="1" dirty="0" smtClean="0">
                <a:solidFill>
                  <a:srgbClr val="008000"/>
                </a:solidFill>
                <a:latin typeface="Lucida Sans"/>
                <a:cs typeface="Lucida Sans"/>
              </a:rPr>
              <a:t>http://oceancolor.gsfc.nasa.gov/WIKI/GIOPL3Global.html</a:t>
            </a:r>
            <a:endParaRPr lang="en-US" b="1" dirty="0">
              <a:solidFill>
                <a:srgbClr val="008000"/>
              </a:solidFill>
              <a:latin typeface="Lucida Sans"/>
              <a:cs typeface="Lucida Sans"/>
            </a:endParaRPr>
          </a:p>
        </p:txBody>
      </p:sp>
      <p:pic>
        <p:nvPicPr>
          <p:cNvPr id="14" name="Picture 13" descr="hist1998289_sgiop05_sgiop02_eutr_bb_443_gi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904" y="3765501"/>
            <a:ext cx="3429000" cy="2571750"/>
          </a:xfrm>
          <a:prstGeom prst="rect">
            <a:avLst/>
          </a:prstGeom>
        </p:spPr>
      </p:pic>
      <p:pic>
        <p:nvPicPr>
          <p:cNvPr id="15" name="Picture 14" descr="hist1998289_sgiop05_sgiop02_meso_bb_443_gi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904" y="1034077"/>
            <a:ext cx="3429000" cy="2571750"/>
          </a:xfrm>
          <a:prstGeom prst="rect">
            <a:avLst/>
          </a:prstGeom>
        </p:spPr>
      </p:pic>
      <p:pic>
        <p:nvPicPr>
          <p:cNvPr id="16" name="Picture 15" descr="hist1998289_sgiop05_sgiop02_olig_bb_443_gi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33" y="3765501"/>
            <a:ext cx="3429000" cy="25717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2972" y="1616288"/>
            <a:ext cx="205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deep water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2972" y="4566655"/>
            <a:ext cx="205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Sans"/>
                <a:cs typeface="Lucida Sans"/>
              </a:rPr>
              <a:t>oligotrophic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6706" y="4566655"/>
            <a:ext cx="205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Sans"/>
                <a:cs typeface="Lucida Sans"/>
              </a:rPr>
              <a:t>eutrophic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5587" y="1616288"/>
            <a:ext cx="205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Sans"/>
                <a:cs typeface="Lucida Sans"/>
              </a:rPr>
              <a:t>mesotrophic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214" y="638820"/>
            <a:ext cx="217875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Lucida Sans"/>
                <a:cs typeface="Lucida Sans"/>
              </a:rPr>
              <a:t>Morel </a:t>
            </a:r>
            <a:r>
              <a:rPr lang="en-US" sz="1400" dirty="0" err="1" smtClean="0">
                <a:latin typeface="Lucida Sans"/>
                <a:cs typeface="Lucida Sans"/>
              </a:rPr>
              <a:t>f</a:t>
            </a:r>
            <a:r>
              <a:rPr lang="en-US" sz="1400" dirty="0" smtClean="0">
                <a:latin typeface="Lucida Sans"/>
                <a:cs typeface="Lucida Sans"/>
              </a:rPr>
              <a:t>/Q black</a:t>
            </a:r>
          </a:p>
          <a:p>
            <a:r>
              <a:rPr lang="en-US" sz="1400" dirty="0" smtClean="0">
                <a:latin typeface="Lucida Sans"/>
                <a:cs typeface="Lucida Sans"/>
              </a:rPr>
              <a:t>Gordon quadratic </a:t>
            </a:r>
            <a:r>
              <a:rPr lang="en-US" sz="1400" dirty="0" smtClean="0">
                <a:solidFill>
                  <a:srgbClr val="FF0000"/>
                </a:solidFill>
                <a:latin typeface="Lucida Sans"/>
                <a:cs typeface="Lucida Sans"/>
              </a:rPr>
              <a:t>red</a:t>
            </a:r>
            <a:endParaRPr lang="en-US" sz="1400" dirty="0">
              <a:solidFill>
                <a:srgbClr val="FF0000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3746" y="296755"/>
            <a:ext cx="854165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Lucida Sans"/>
                <a:cs typeface="Lucida Sans"/>
              </a:rPr>
              <a:t>hierarchical summary of sensitivity analyses:</a:t>
            </a:r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tier 1 (very sensitive):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Levenberg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-Marquardt vs. linear matrix inversion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a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ph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from </a:t>
            </a: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Ciotti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S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f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=0.5) or GSM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S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dg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±33% or from OBPG algorithm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Lucida Sans"/>
                <a:cs typeface="Lucida Sans"/>
              </a:rPr>
              <a:t>Morel </a:t>
            </a:r>
            <a:r>
              <a:rPr lang="en-US" sz="2000" dirty="0" err="1" smtClean="0">
                <a:solidFill>
                  <a:srgbClr val="008000"/>
                </a:solidFill>
                <a:latin typeface="Lucida Sans"/>
                <a:cs typeface="Lucida Sans"/>
              </a:rPr>
              <a:t>f</a:t>
            </a:r>
            <a:r>
              <a:rPr lang="en-US" sz="2000" dirty="0" smtClean="0">
                <a:solidFill>
                  <a:srgbClr val="008000"/>
                </a:solidFill>
                <a:latin typeface="Lucida Sans"/>
                <a:cs typeface="Lucida Sans"/>
              </a:rPr>
              <a:t>/Q vs. Gordon quadratic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tier 2 (sensitive, typically in particular parts of dynamic range):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6 </a:t>
            </a: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vs. 5 </a:t>
            </a: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S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dg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±10% or from QAA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tier 3 (not sensitive):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transmission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Bricaud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chl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±10% and ±33%;  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±10% and ±33%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346" y="4694445"/>
            <a:ext cx="3414025" cy="1477328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Lucida Sans"/>
                <a:cs typeface="Lucida Sans"/>
              </a:rPr>
              <a:t>priority does not indicate better/worse performance</a:t>
            </a:r>
            <a:r>
              <a:rPr lang="en-US" dirty="0" smtClean="0">
                <a:solidFill>
                  <a:srgbClr val="008000"/>
                </a:solidFill>
                <a:latin typeface="Lucida Sans"/>
                <a:cs typeface="Lucida Sans"/>
              </a:rPr>
              <a:t>, only that the baseline configuration is sensitive to the particular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924" y="1830462"/>
            <a:ext cx="8105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open discussion: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comments on the sensitivity analyses?</a:t>
            </a:r>
          </a:p>
          <a:p>
            <a:pPr marL="223838" indent="-223838">
              <a:buFont typeface="Arial"/>
              <a:buChar char="•"/>
            </a:pPr>
            <a:endParaRPr lang="en-US" sz="2000" dirty="0" smtClean="0"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any analyses to be added?</a:t>
            </a:r>
          </a:p>
          <a:p>
            <a:pPr marL="223838" indent="-223838"/>
            <a:endParaRPr lang="en-US" sz="2000" dirty="0" smtClean="0">
              <a:latin typeface="Lucida Sans"/>
              <a:cs typeface="Lucida Sans"/>
            </a:endParaRPr>
          </a:p>
          <a:p>
            <a:pPr marL="223838" indent="-223838"/>
            <a:endParaRPr lang="en-US" sz="2000" dirty="0" smtClean="0">
              <a:latin typeface="Lucida Sans"/>
              <a:cs typeface="Lucida Sans"/>
            </a:endParaRPr>
          </a:p>
          <a:p>
            <a:pPr marL="223838" indent="-223838"/>
            <a:r>
              <a:rPr lang="en-US" sz="2000" dirty="0" smtClean="0">
                <a:solidFill>
                  <a:srgbClr val="008000"/>
                </a:solidFill>
                <a:latin typeface="Lucida Sans"/>
                <a:cs typeface="Lucida Sans"/>
              </a:rPr>
              <a:t>Bryan and Jeremy are in the process of documenting these tests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21200" y="3353610"/>
          <a:ext cx="101600" cy="177800"/>
        </p:xfrm>
        <a:graphic>
          <a:graphicData uri="http://schemas.openxmlformats.org/presentationml/2006/ole">
            <p:oleObj spid="_x0000_s61442" name="Equation" r:id="rId3" imgW="1016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878" y="450273"/>
            <a:ext cx="88070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Lucida Sans"/>
                <a:cs typeface="Lucida Sans"/>
              </a:rPr>
              <a:t>goal (1): receive feedback on the implementation of GIOP within l2gen and the analysis tools developed for algorithm evaluation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 smtClean="0">
              <a:latin typeface="Lucida Sans"/>
              <a:cs typeface="Lucida San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we will review the: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status of GIOP implementation within l2gen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preliminary configuration of GIOP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analysis tools available for algorithm evaluation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 smtClean="0">
              <a:latin typeface="Lucida Sans"/>
              <a:cs typeface="Lucida Sans"/>
            </a:endParaRPr>
          </a:p>
          <a:p>
            <a:r>
              <a:rPr lang="en-US" sz="2000" b="1" dirty="0" smtClean="0">
                <a:solidFill>
                  <a:srgbClr val="008000"/>
                </a:solidFill>
                <a:latin typeface="Lucida Sans"/>
                <a:cs typeface="Lucida Sans"/>
              </a:rPr>
              <a:t>questions for the working group: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what additional enhancements should be made to GIOP?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what weaknesses exist in the current implementation?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what additional analysis tools should be developed?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>
              <a:latin typeface="Lucida Sans"/>
              <a:cs typeface="Lucida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2494" y="1133145"/>
            <a:ext cx="69727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Lucida Sans"/>
                <a:cs typeface="Lucida Sans"/>
              </a:rPr>
              <a:t>interpreting the sensitivity analyses: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performance metrics: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defining a series of metrics for skill assessment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(no one leaves until we do this)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specific sensitivity analyses: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Morel </a:t>
            </a: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f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/Q vs. Gordon quadratic 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Levenberg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-Marquardt vs. linear matrix inversion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defining </a:t>
            </a: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S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dg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(static or dynamic?)</a:t>
            </a:r>
            <a:endParaRPr lang="en-US" sz="2000" baseline="-25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5991" y="943656"/>
            <a:ext cx="85914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Lucida Sans"/>
                <a:cs typeface="Lucida Sans"/>
              </a:rPr>
              <a:t>performance metrics: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data products, spectral ranges, metrics: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consider </a:t>
            </a: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a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dg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a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ph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b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bp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from 400 ≤ </a:t>
            </a: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≤ 700 nm (600 nm?)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minimize </a:t>
            </a: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2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R</a:t>
            </a:r>
            <a:r>
              <a:rPr lang="en-US" sz="2000" baseline="-250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rs</a:t>
            </a:r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compare with ground truth (regression statistics,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IOP)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maintain sample sizes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trade-offs and issues: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excellence at 1 </a:t>
            </a: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 vs. lesser, but acceptable performance at all </a:t>
            </a: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endParaRPr lang="en-US" sz="2000" dirty="0" smtClean="0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performance over dynamic range of retrievals (global vs. coastal)</a:t>
            </a:r>
          </a:p>
          <a:p>
            <a:pPr marL="223838" indent="-22383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Sans"/>
                <a:cs typeface="Lucida Sans"/>
              </a:rPr>
              <a:t>Improved performance vs. loss of sample sizes</a:t>
            </a: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endParaRPr lang="en-US" sz="2000" dirty="0" smtClean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pic>
        <p:nvPicPr>
          <p:cNvPr id="7" name="Picture 6" descr="giop_eval_stats_base_g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768" y="1156172"/>
            <a:ext cx="4269105" cy="4812030"/>
          </a:xfrm>
          <a:prstGeom prst="rect">
            <a:avLst/>
          </a:prstGeom>
        </p:spPr>
      </p:pic>
      <p:pic>
        <p:nvPicPr>
          <p:cNvPr id="8" name="Picture 7" descr="giop_eval_scat_base_g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87" y="1179032"/>
            <a:ext cx="4274820" cy="4789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609" y="148610"/>
            <a:ext cx="899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Sans"/>
                <a:cs typeface="Lucida Sans"/>
              </a:rPr>
              <a:t>sensitivities:  </a:t>
            </a:r>
            <a:r>
              <a:rPr lang="en-US" b="1" dirty="0" smtClean="0">
                <a:solidFill>
                  <a:srgbClr val="008000"/>
                </a:solidFill>
                <a:latin typeface="Lucida Sans"/>
                <a:cs typeface="Lucida Sans"/>
              </a:rPr>
              <a:t>http://</a:t>
            </a:r>
            <a:r>
              <a:rPr lang="en-US" b="1" dirty="0" err="1" smtClean="0">
                <a:solidFill>
                  <a:srgbClr val="008000"/>
                </a:solidFill>
                <a:latin typeface="Lucida Sans"/>
                <a:cs typeface="Lucida Sans"/>
              </a:rPr>
              <a:t>oceancolor.gsfc.nasa.gov/cgi/giopsens.cgi</a:t>
            </a:r>
            <a:endParaRPr lang="en-US" b="1" dirty="0">
              <a:solidFill>
                <a:srgbClr val="008000"/>
              </a:solidFill>
              <a:latin typeface="Lucida Sans"/>
              <a:cs typeface="Lucida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468" y="734102"/>
            <a:ext cx="754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baseline (Morel </a:t>
            </a:r>
            <a:r>
              <a:rPr lang="en-US" b="1" dirty="0" err="1" smtClean="0">
                <a:solidFill>
                  <a:srgbClr val="0000FF"/>
                </a:solidFill>
                <a:latin typeface="Lucida Sans"/>
                <a:cs typeface="Lucida Sans"/>
              </a:rPr>
              <a:t>f</a:t>
            </a:r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/Q) vs. Gordon quadratic</a:t>
            </a:r>
            <a:endParaRPr lang="en-US" b="1" dirty="0">
              <a:solidFill>
                <a:srgbClr val="0000FF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09" y="148610"/>
            <a:ext cx="899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Sans"/>
                <a:cs typeface="Lucida Sans"/>
              </a:rPr>
              <a:t>match-ups:  </a:t>
            </a:r>
            <a:r>
              <a:rPr lang="en-US" b="1" dirty="0" smtClean="0">
                <a:solidFill>
                  <a:srgbClr val="008000"/>
                </a:solidFill>
                <a:latin typeface="Lucida Sans"/>
                <a:cs typeface="Lucida Sans"/>
              </a:rPr>
              <a:t>http://</a:t>
            </a:r>
            <a:r>
              <a:rPr lang="en-US" b="1" dirty="0" err="1" smtClean="0">
                <a:solidFill>
                  <a:srgbClr val="008000"/>
                </a:solidFill>
                <a:latin typeface="Lucida Sans"/>
                <a:cs typeface="Lucida Sans"/>
              </a:rPr>
              <a:t>oceancolor.gsfc.nasa.gov/cgi/giopval.cgi</a:t>
            </a:r>
            <a:endParaRPr lang="en-US" b="1" dirty="0">
              <a:solidFill>
                <a:srgbClr val="008000"/>
              </a:solidFill>
              <a:latin typeface="Lucida Sans"/>
              <a:cs typeface="Lucida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3468" y="734102"/>
            <a:ext cx="754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baseline (Morel </a:t>
            </a:r>
            <a:r>
              <a:rPr lang="en-US" b="1" dirty="0" err="1" smtClean="0">
                <a:solidFill>
                  <a:srgbClr val="0000FF"/>
                </a:solidFill>
                <a:latin typeface="Lucida Sans"/>
                <a:cs typeface="Lucida Sans"/>
              </a:rPr>
              <a:t>f</a:t>
            </a:r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/Q) vs. Gordon quadratic</a:t>
            </a:r>
            <a:endParaRPr lang="en-US" b="1" dirty="0">
              <a:solidFill>
                <a:srgbClr val="0000FF"/>
              </a:solidFill>
              <a:latin typeface="Lucida Sans"/>
              <a:cs typeface="Lucida Sans"/>
            </a:endParaRPr>
          </a:p>
        </p:txBody>
      </p:sp>
      <p:pic>
        <p:nvPicPr>
          <p:cNvPr id="9" name="Picture 8" descr="giop_val_scat_base_nom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43" y="1180397"/>
            <a:ext cx="4274820" cy="4789170"/>
          </a:xfrm>
          <a:prstGeom prst="rect">
            <a:avLst/>
          </a:prstGeom>
        </p:spPr>
      </p:pic>
      <p:pic>
        <p:nvPicPr>
          <p:cNvPr id="10" name="Picture 9" descr="giop_val_scat_g88_nom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953" y="1154741"/>
            <a:ext cx="4274820" cy="47891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9502" y="5943911"/>
            <a:ext cx="703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baseline (Morel </a:t>
            </a:r>
            <a:r>
              <a:rPr lang="en-US" dirty="0" err="1" smtClean="0">
                <a:latin typeface="Lucida Sans"/>
                <a:cs typeface="Lucida Sans"/>
              </a:rPr>
              <a:t>f</a:t>
            </a:r>
            <a:r>
              <a:rPr lang="en-US" dirty="0" smtClean="0">
                <a:latin typeface="Lucida Sans"/>
                <a:cs typeface="Lucida Sans"/>
              </a:rPr>
              <a:t>/Q)                            Gordon quadratic</a:t>
            </a:r>
            <a:endParaRPr lang="en-US" dirty="0"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558" y="2207971"/>
            <a:ext cx="79043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Lucida Sans"/>
                <a:cs typeface="Lucida Sans"/>
              </a:rPr>
              <a:t>INSERT:</a:t>
            </a:r>
          </a:p>
          <a:p>
            <a:pPr algn="ctr"/>
            <a:endParaRPr lang="en-US" sz="2000" dirty="0" smtClean="0">
              <a:latin typeface="Lucida Sans"/>
              <a:cs typeface="Lucida Sans"/>
            </a:endParaRPr>
          </a:p>
          <a:p>
            <a:pPr algn="ctr"/>
            <a:r>
              <a:rPr lang="en-US" sz="2000" dirty="0" smtClean="0">
                <a:latin typeface="Lucida Sans"/>
                <a:cs typeface="Lucida Sans"/>
              </a:rPr>
              <a:t>http://oceancolor.gsfc.nasa.gov/ANALYSIS/global/sgiop05_sgiop02/giop_g88_morel_zonal.html</a:t>
            </a:r>
          </a:p>
          <a:p>
            <a:pPr algn="ctr"/>
            <a:endParaRPr lang="en-US" sz="2000" dirty="0" smtClean="0">
              <a:latin typeface="Lucida Sans"/>
              <a:cs typeface="Lucida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21200" y="3353610"/>
          <a:ext cx="101600" cy="177800"/>
        </p:xfrm>
        <a:graphic>
          <a:graphicData uri="http://schemas.openxmlformats.org/presentationml/2006/ole">
            <p:oleObj spid="_x0000_s60418" name="Equation" r:id="rId3" imgW="1016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09" y="148610"/>
            <a:ext cx="899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Sans"/>
                <a:cs typeface="Lucida Sans"/>
              </a:rPr>
              <a:t>match-ups:  </a:t>
            </a:r>
            <a:r>
              <a:rPr lang="en-US" b="1" dirty="0" smtClean="0">
                <a:solidFill>
                  <a:srgbClr val="008000"/>
                </a:solidFill>
                <a:latin typeface="Lucida Sans"/>
                <a:cs typeface="Lucida Sans"/>
              </a:rPr>
              <a:t>http://</a:t>
            </a:r>
            <a:r>
              <a:rPr lang="en-US" b="1" dirty="0" err="1" smtClean="0">
                <a:solidFill>
                  <a:srgbClr val="008000"/>
                </a:solidFill>
                <a:latin typeface="Lucida Sans"/>
                <a:cs typeface="Lucida Sans"/>
              </a:rPr>
              <a:t>oceancolor.gsfc.nasa.gov/cgi/giopval.cgi</a:t>
            </a:r>
            <a:endParaRPr lang="en-US" b="1" dirty="0">
              <a:solidFill>
                <a:srgbClr val="008000"/>
              </a:solidFill>
              <a:latin typeface="Lucida Sans"/>
              <a:cs typeface="Lucida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3468" y="734102"/>
            <a:ext cx="754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baseline (Morel </a:t>
            </a:r>
            <a:r>
              <a:rPr lang="en-US" b="1" dirty="0" err="1" smtClean="0">
                <a:solidFill>
                  <a:srgbClr val="0000FF"/>
                </a:solidFill>
                <a:latin typeface="Lucida Sans"/>
                <a:cs typeface="Lucida Sans"/>
              </a:rPr>
              <a:t>f</a:t>
            </a:r>
            <a:r>
              <a:rPr lang="en-US" b="1" dirty="0" smtClean="0">
                <a:solidFill>
                  <a:srgbClr val="0000FF"/>
                </a:solidFill>
                <a:latin typeface="Lucida Sans"/>
                <a:cs typeface="Lucida Sans"/>
              </a:rPr>
              <a:t>/Q) vs. Gordon quadratic</a:t>
            </a:r>
            <a:endParaRPr lang="en-US" b="1" dirty="0">
              <a:solidFill>
                <a:srgbClr val="0000FF"/>
              </a:solidFill>
              <a:latin typeface="Lucida Sans"/>
              <a:cs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9502" y="5943911"/>
            <a:ext cx="703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baseline (Morel </a:t>
            </a:r>
            <a:r>
              <a:rPr lang="en-US" dirty="0" err="1" smtClean="0">
                <a:latin typeface="Lucida Sans"/>
                <a:cs typeface="Lucida Sans"/>
              </a:rPr>
              <a:t>f</a:t>
            </a:r>
            <a:r>
              <a:rPr lang="en-US" dirty="0" smtClean="0">
                <a:latin typeface="Lucida Sans"/>
                <a:cs typeface="Lucida Sans"/>
              </a:rPr>
              <a:t>/Q)                            Gordon quadratic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100" y="2490422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ucida Sans"/>
                <a:cs typeface="Lucida Sans"/>
              </a:rPr>
              <a:t>insert regression statistics and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Lucida Sans"/>
                <a:cs typeface="Lucida Sans"/>
              </a:rPr>
              <a:t>s</a:t>
            </a:r>
          </a:p>
          <a:p>
            <a:pPr algn="ctr"/>
            <a:endParaRPr lang="en-US" dirty="0" smtClean="0">
              <a:latin typeface="Lucida Sans"/>
              <a:cs typeface="Lucida Sans"/>
            </a:endParaRPr>
          </a:p>
          <a:p>
            <a:pPr algn="ctr"/>
            <a:endParaRPr lang="en-US" dirty="0" smtClean="0">
              <a:latin typeface="Lucida Sans"/>
              <a:cs typeface="Lucida Sans"/>
            </a:endParaRP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insert comments</a:t>
            </a:r>
            <a:endParaRPr lang="en-US" dirty="0"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/>
              <a:t>Back-up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OP2_agen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476" y="195475"/>
            <a:ext cx="5461043" cy="637812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25652"/>
            <a:ext cx="8229600" cy="1143000"/>
          </a:xfrm>
        </p:spPr>
        <p:txBody>
          <a:bodyPr/>
          <a:lstStyle/>
          <a:p>
            <a:r>
              <a:rPr lang="en-US"/>
              <a:t>Sensor Calibration &amp; IOP Trends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8333" t="14000" r="24167" b="6000"/>
          <a:stretch>
            <a:fillRect/>
          </a:stretch>
        </p:blipFill>
        <p:spPr bwMode="auto">
          <a:xfrm>
            <a:off x="353694" y="653650"/>
            <a:ext cx="3886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agiop01_sgiop01_deep_chl_comp.sm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559" y="4929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giop01_sgiop01_deep_adg_comp.smal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0609" y="24765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agiop01_sgiop01_deep_bbp_comp.smal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1944" y="4463251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28961" y="251775"/>
            <a:ext cx="236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Maritotrena et al. 2010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2997757" y="3247151"/>
            <a:ext cx="425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GIOP Baseline – SeaWIFS &amp; MODIS R2009.1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390" y="463231"/>
            <a:ext cx="85138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Lucida Sans"/>
                <a:cs typeface="Lucida Sans"/>
              </a:rPr>
              <a:t>goal (2): identify metrics for evaluating algorithm performance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 smtClean="0">
              <a:latin typeface="Lucida Sans"/>
              <a:cs typeface="Lucida San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the working group will: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define a series of metrics for algorithm skill assessment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 smtClean="0">
              <a:latin typeface="Lucida Sans"/>
              <a:cs typeface="Lucida Sans"/>
            </a:endParaRPr>
          </a:p>
          <a:p>
            <a:r>
              <a:rPr lang="en-US" sz="2000" b="1" dirty="0" smtClean="0">
                <a:solidFill>
                  <a:srgbClr val="008000"/>
                </a:solidFill>
                <a:latin typeface="Lucida Sans"/>
                <a:cs typeface="Lucida Sans"/>
              </a:rPr>
              <a:t>questions for the working group: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if we reconfigure GIOP, how do we know if this configuration is better or worse than an alternative configuration?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what combination of </a:t>
            </a:r>
            <a:r>
              <a:rPr lang="en-US" sz="2000" b="1" dirty="0" smtClean="0">
                <a:latin typeface="Lucida Sans"/>
                <a:cs typeface="Lucida Sans"/>
              </a:rPr>
              <a:t>data products </a:t>
            </a:r>
            <a:r>
              <a:rPr lang="en-US" sz="2000" dirty="0" smtClean="0">
                <a:latin typeface="Lucida Sans"/>
                <a:cs typeface="Lucida Sans"/>
              </a:rPr>
              <a:t>and </a:t>
            </a:r>
            <a:r>
              <a:rPr lang="en-US" sz="2000" b="1" dirty="0" smtClean="0">
                <a:latin typeface="Lucida Sans"/>
                <a:cs typeface="Lucida Sans"/>
              </a:rPr>
              <a:t>spectral ranges </a:t>
            </a:r>
            <a:r>
              <a:rPr lang="en-US" sz="2000" dirty="0" smtClean="0">
                <a:latin typeface="Lucida Sans"/>
                <a:cs typeface="Lucida Sans"/>
              </a:rPr>
              <a:t>should be considered in this evaluation process?</a:t>
            </a:r>
            <a:endParaRPr lang="en-US" sz="2000" dirty="0">
              <a:latin typeface="Lucida Sans"/>
              <a:cs typeface="Lucida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pic>
        <p:nvPicPr>
          <p:cNvPr id="4" name="Picture 3" descr="agiop01_sgiop01_deep_chl_co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  <p:pic>
        <p:nvPicPr>
          <p:cNvPr id="4" name="Picture 3" descr="agiop01_sgiop01_deep_adg_co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sgiop01_meso_adg_443_gi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134937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sgiop02_meso_adg_443_gi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3463" y="134937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sgiop02_meso_aph_443_gi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sgiop01_meso_aph_443_gio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8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556"/>
              <a:t>SeaWiFS Calibration Change – Impact to a</a:t>
            </a:r>
            <a:r>
              <a:rPr lang="en-US" sz="3556" baseline="-25000"/>
              <a:t>dg</a:t>
            </a:r>
            <a:r>
              <a:rPr lang="en-US" baseline="-25000"/>
              <a:t/>
            </a:r>
            <a:br>
              <a:rPr lang="en-US" baseline="-25000"/>
            </a:br>
            <a:r>
              <a:rPr lang="en-US" sz="2000">
                <a:solidFill>
                  <a:schemeClr val="tx1"/>
                </a:solidFill>
              </a:rPr>
              <a:t>GIOP (PQN) Model</a:t>
            </a:r>
            <a:endParaRPr lang="en-US" baseline="-250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66" y="463231"/>
            <a:ext cx="870233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Lucida Sans"/>
                <a:cs typeface="Lucida Sans"/>
              </a:rPr>
              <a:t>goal (3): outline a strategy to support in/output of uncertainties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 smtClean="0">
              <a:latin typeface="Lucida Sans"/>
              <a:cs typeface="Lucida San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Lucida Sans"/>
                <a:cs typeface="Lucida Sans"/>
              </a:rPr>
              <a:t>the working group will: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identify and discuss methods for including uncertainties within an algorithm (input </a:t>
            </a:r>
            <a:r>
              <a:rPr lang="en-US" sz="2000" dirty="0" err="1" smtClean="0">
                <a:latin typeface="Lucida Sans"/>
                <a:cs typeface="Lucida Sans"/>
              </a:rPr>
              <a:t>R</a:t>
            </a:r>
            <a:r>
              <a:rPr lang="en-US" sz="2000" baseline="-25000" dirty="0" err="1" smtClean="0">
                <a:latin typeface="Lucida Sans"/>
                <a:cs typeface="Lucida Sans"/>
              </a:rPr>
              <a:t>rs</a:t>
            </a:r>
            <a:r>
              <a:rPr lang="en-US" sz="2000" dirty="0" smtClean="0">
                <a:latin typeface="Lucida Sans"/>
                <a:cs typeface="Lucida Sans"/>
              </a:rPr>
              <a:t> uncertainties, output IOP uncertainties)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 smtClean="0">
              <a:latin typeface="Lucida Sans"/>
              <a:cs typeface="Lucida Sans"/>
            </a:endParaRPr>
          </a:p>
          <a:p>
            <a:r>
              <a:rPr lang="en-US" sz="2000" b="1" dirty="0" smtClean="0">
                <a:solidFill>
                  <a:srgbClr val="008000"/>
                </a:solidFill>
                <a:latin typeface="Lucida Sans"/>
                <a:cs typeface="Lucida Sans"/>
              </a:rPr>
              <a:t>questions for the working group: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what statistics/metrics are reported by existing methods and what are their meanings (what do they tell us)?</a:t>
            </a:r>
          </a:p>
          <a:p>
            <a:pPr marL="230188" indent="-230188">
              <a:buFont typeface="Arial"/>
              <a:buChar char="•"/>
            </a:pPr>
            <a:endParaRPr lang="en-US" sz="2000" dirty="0" smtClean="0">
              <a:latin typeface="Lucida Sans"/>
              <a:cs typeface="Lucida Sans"/>
            </a:endParaRP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what methods can be implemented in the short term?</a:t>
            </a:r>
          </a:p>
          <a:p>
            <a:pPr marL="230188" indent="-230188">
              <a:buFont typeface="Arial"/>
              <a:buChar char="•"/>
            </a:pPr>
            <a:endParaRPr lang="en-US" sz="2000" dirty="0" smtClean="0">
              <a:latin typeface="Lucida Sans"/>
              <a:cs typeface="Lucida Sans"/>
            </a:endParaRP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what methods require additional investigation or information? </a:t>
            </a:r>
            <a:endParaRPr lang="en-US" sz="2000" dirty="0">
              <a:latin typeface="Lucida Sans"/>
              <a:cs typeface="Lucida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255838" y="3632200"/>
          <a:ext cx="4784725" cy="1116013"/>
        </p:xfrm>
        <a:graphic>
          <a:graphicData uri="http://schemas.openxmlformats.org/presentationml/2006/ole">
            <p:oleObj spid="_x0000_s67586" name="Equation" r:id="rId3" imgW="1905000" imgH="444500" progId="Equation.3">
              <p:embed/>
            </p:oleObj>
          </a:graphicData>
        </a:graphic>
      </p:graphicFrame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939814" y="2590552"/>
            <a:ext cx="2416487" cy="1322388"/>
            <a:chOff x="2282638" y="2578100"/>
            <a:chExt cx="2164388" cy="1321716"/>
          </a:xfrm>
        </p:grpSpPr>
        <p:sp>
          <p:nvSpPr>
            <p:cNvPr id="12" name="TextBox 11"/>
            <p:cNvSpPr txBox="1"/>
            <p:nvPr/>
          </p:nvSpPr>
          <p:spPr>
            <a:xfrm>
              <a:off x="2320749" y="2578100"/>
              <a:ext cx="2126277" cy="646003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>
                  <a:latin typeface="Lucida Sans"/>
                  <a:cs typeface="Lucida Sans"/>
                </a:rPr>
                <a:t>Morel </a:t>
              </a:r>
              <a:r>
                <a:rPr lang="en-US" dirty="0" err="1">
                  <a:latin typeface="Lucida Sans"/>
                  <a:cs typeface="Lucida Sans"/>
                </a:rPr>
                <a:t>f</a:t>
              </a:r>
              <a:r>
                <a:rPr lang="en-US" dirty="0">
                  <a:latin typeface="Lucida Sans"/>
                  <a:cs typeface="Lucida Sans"/>
                </a:rPr>
                <a:t>/Q   - or -</a:t>
              </a:r>
            </a:p>
            <a:p>
              <a:pPr>
                <a:defRPr/>
              </a:pPr>
              <a:r>
                <a:rPr lang="en-US" dirty="0">
                  <a:latin typeface="Lucida Sans"/>
                  <a:cs typeface="Lucida Sans"/>
                </a:rPr>
                <a:t>Gordon quadratic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282638" y="3885535"/>
              <a:ext cx="689174" cy="14281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666924" y="3231818"/>
              <a:ext cx="736813" cy="65371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389343" y="4514155"/>
            <a:ext cx="3539766" cy="1808677"/>
            <a:chOff x="242546" y="4343401"/>
            <a:chExt cx="3539766" cy="1808076"/>
          </a:xfrm>
        </p:grpSpPr>
        <p:sp>
          <p:nvSpPr>
            <p:cNvPr id="18444" name="TextBox 14"/>
            <p:cNvSpPr txBox="1">
              <a:spLocks noChangeArrowheads="1"/>
            </p:cNvSpPr>
            <p:nvPr/>
          </p:nvSpPr>
          <p:spPr bwMode="auto">
            <a:xfrm>
              <a:off x="242546" y="4951547"/>
              <a:ext cx="3539766" cy="119993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latin typeface="Lucida Sans" charset="0"/>
                  <a:ea typeface="Lucida Sans" charset="0"/>
                  <a:cs typeface="Lucida Sans" charset="0"/>
                </a:rPr>
                <a:t>Levenberg</a:t>
              </a:r>
              <a:r>
                <a:rPr lang="en-US" dirty="0">
                  <a:latin typeface="Lucida Sans" charset="0"/>
                  <a:ea typeface="Lucida Sans" charset="0"/>
                  <a:cs typeface="Lucida Sans" charset="0"/>
                </a:rPr>
                <a:t>-Marquardt</a:t>
              </a:r>
            </a:p>
            <a:p>
              <a:r>
                <a:rPr lang="en-US" dirty="0">
                  <a:latin typeface="Lucida Sans" charset="0"/>
                  <a:ea typeface="Lucida Sans" charset="0"/>
                  <a:cs typeface="Lucida Sans" charset="0"/>
                </a:rPr>
                <a:t>Amoeba (downhill simplex)</a:t>
              </a:r>
            </a:p>
            <a:p>
              <a:r>
                <a:rPr lang="en-US" dirty="0">
                  <a:latin typeface="Lucida Sans" charset="0"/>
                  <a:ea typeface="Lucida Sans" charset="0"/>
                  <a:cs typeface="Lucida Sans" charset="0"/>
                </a:rPr>
                <a:t>SVD matrix inversion</a:t>
              </a:r>
            </a:p>
            <a:p>
              <a:r>
                <a:rPr lang="en-US" dirty="0">
                  <a:latin typeface="Lucida Sans" charset="0"/>
                  <a:ea typeface="Lucida Sans" charset="0"/>
                  <a:cs typeface="Lucida Sans" charset="0"/>
                </a:rPr>
                <a:t>LUD matrix inversion</a:t>
              </a:r>
            </a:p>
          </p:txBody>
        </p:sp>
        <p:cxnSp>
          <p:nvCxnSpPr>
            <p:cNvPr id="16" name="Straight Arrow Connector 15"/>
            <p:cNvCxnSpPr>
              <a:stCxn id="18444" idx="0"/>
            </p:cNvCxnSpPr>
            <p:nvPr/>
          </p:nvCxnSpPr>
          <p:spPr>
            <a:xfrm rot="16200000" flipV="1">
              <a:off x="1547315" y="4486433"/>
              <a:ext cx="608146" cy="3220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/>
          <p:cNvSpPr txBox="1">
            <a:spLocks/>
          </p:cNvSpPr>
          <p:nvPr/>
        </p:nvSpPr>
        <p:spPr bwMode="auto">
          <a:xfrm>
            <a:off x="533400" y="1524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084712"/>
                </a:solidFill>
                <a:latin typeface="Lucida Sans"/>
                <a:ea typeface="+mj-ea"/>
                <a:cs typeface="Lucida Sans"/>
              </a:rPr>
              <a:t>GIOP</a:t>
            </a:r>
            <a:r>
              <a:rPr lang="en-US" sz="2800" kern="0" dirty="0" smtClean="0">
                <a:solidFill>
                  <a:srgbClr val="084712"/>
                </a:solidFill>
                <a:latin typeface="Lucida Sans"/>
                <a:ea typeface="+mj-ea"/>
                <a:cs typeface="Lucida Sans"/>
              </a:rPr>
              <a:t> framework</a:t>
            </a:r>
            <a:endParaRPr lang="en-US" sz="2800" kern="0" dirty="0">
              <a:solidFill>
                <a:srgbClr val="084712"/>
              </a:solidFill>
              <a:latin typeface="Lucida Sans"/>
              <a:ea typeface="+mj-ea"/>
              <a:cs typeface="Lucida Sans"/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990600" y="990600"/>
            <a:ext cx="2971800" cy="2895600"/>
            <a:chOff x="-685800" y="990600"/>
            <a:chExt cx="2971800" cy="2895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3263" y="3884613"/>
              <a:ext cx="1120775" cy="1587"/>
            </a:xfrm>
            <a:prstGeom prst="line">
              <a:avLst/>
            </a:prstGeom>
            <a:ln>
              <a:solidFill>
                <a:srgbClr val="0C47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59" idx="2"/>
            </p:cNvCxnSpPr>
            <p:nvPr/>
          </p:nvCxnSpPr>
          <p:spPr>
            <a:xfrm rot="16200000" flipV="1">
              <a:off x="205581" y="2804319"/>
              <a:ext cx="1652588" cy="463550"/>
            </a:xfrm>
            <a:prstGeom prst="line">
              <a:avLst/>
            </a:prstGeom>
            <a:ln>
              <a:solidFill>
                <a:srgbClr val="0C47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-518652" y="1524000"/>
            <a:ext cx="2576052" cy="609600"/>
          </p:xfrm>
          <a:graphic>
            <a:graphicData uri="http://schemas.openxmlformats.org/presentationml/2006/ole">
              <p:oleObj spid="_x0000_s67587" name="Equation" r:id="rId4" imgW="1663700" imgH="393700" progId="Equation.3">
                <p:embed/>
              </p:oleObj>
            </a:graphicData>
          </a:graphic>
        </p:graphicFrame>
        <p:sp>
          <p:nvSpPr>
            <p:cNvPr id="18442" name="TextBox 57"/>
            <p:cNvSpPr txBox="1">
              <a:spLocks noChangeArrowheads="1"/>
            </p:cNvSpPr>
            <p:nvPr/>
          </p:nvSpPr>
          <p:spPr bwMode="auto">
            <a:xfrm>
              <a:off x="-111815" y="1066800"/>
              <a:ext cx="18500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latin typeface="Lucida Sans"/>
                  <a:cs typeface="Lucida Sans"/>
                </a:rPr>
                <a:t>Lee et al. 2002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-685800" y="990600"/>
              <a:ext cx="2971800" cy="1219200"/>
            </a:xfrm>
            <a:prstGeom prst="rect">
              <a:avLst/>
            </a:prstGeom>
            <a:noFill/>
            <a:ln w="25400">
              <a:solidFill>
                <a:srgbClr val="0C474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676400" y="2982663"/>
          <a:ext cx="4592638" cy="669925"/>
        </p:xfrm>
        <a:graphic>
          <a:graphicData uri="http://schemas.openxmlformats.org/presentationml/2006/ole">
            <p:oleObj spid="_x0000_s68610" name="Equation" r:id="rId3" imgW="1828800" imgH="266700" progId="Equation.3">
              <p:embed/>
            </p:oleObj>
          </a:graphicData>
        </a:graphic>
      </p:graphicFrame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794125" y="468063"/>
            <a:ext cx="3324201" cy="2597150"/>
            <a:chOff x="6281112" y="946968"/>
            <a:chExt cx="2481888" cy="2597902"/>
          </a:xfrm>
        </p:grpSpPr>
        <p:sp>
          <p:nvSpPr>
            <p:cNvPr id="19473" name="TextBox 2"/>
            <p:cNvSpPr txBox="1">
              <a:spLocks noChangeArrowheads="1"/>
            </p:cNvSpPr>
            <p:nvPr/>
          </p:nvSpPr>
          <p:spPr bwMode="auto">
            <a:xfrm>
              <a:off x="6636961" y="946968"/>
              <a:ext cx="2126039" cy="2308992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tabulated b</a:t>
              </a:r>
              <a:r>
                <a:rPr lang="en-US" baseline="-25000">
                  <a:latin typeface="Lucida Sans" charset="0"/>
                  <a:ea typeface="Lucida Sans" charset="0"/>
                  <a:cs typeface="Lucida Sans" charset="0"/>
                </a:rPr>
                <a:t>bp</a:t>
              </a:r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*</a:t>
              </a:r>
            </a:p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power-law with:</a:t>
              </a:r>
            </a:p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   fixed exponent</a:t>
              </a:r>
              <a:endParaRPr lang="en-US" baseline="-25000">
                <a:latin typeface="Symbol" charset="2"/>
                <a:ea typeface="Symbol" charset="2"/>
                <a:cs typeface="Symbol" charset="2"/>
              </a:endParaRPr>
            </a:p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   Lee (QAA)</a:t>
              </a:r>
            </a:p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   Ciotti</a:t>
              </a:r>
            </a:p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   Morel</a:t>
              </a:r>
            </a:p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   Hoge &amp; Lyon</a:t>
              </a:r>
            </a:p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   Loisel &amp; Stramski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281112" y="3543283"/>
              <a:ext cx="1121057" cy="158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endCxn id="19473" idx="2"/>
            </p:cNvCxnSpPr>
            <p:nvPr/>
          </p:nvCxnSpPr>
          <p:spPr>
            <a:xfrm flipV="1">
              <a:off x="7170336" y="3255960"/>
              <a:ext cx="529645" cy="28255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000788" y="4473574"/>
            <a:ext cx="2942812" cy="1987073"/>
            <a:chOff x="4038601" y="4872562"/>
            <a:chExt cx="2362200" cy="1986505"/>
          </a:xfrm>
        </p:grpSpPr>
        <p:sp>
          <p:nvSpPr>
            <p:cNvPr id="19470" name="TextBox 5"/>
            <p:cNvSpPr txBox="1">
              <a:spLocks noChangeArrowheads="1"/>
            </p:cNvSpPr>
            <p:nvPr/>
          </p:nvSpPr>
          <p:spPr bwMode="auto">
            <a:xfrm>
              <a:off x="4038601" y="5382161"/>
              <a:ext cx="2209800" cy="147690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tabulated a</a:t>
              </a:r>
              <a:r>
                <a:rPr lang="en-US" baseline="-25000">
                  <a:latin typeface="Lucida Sans" charset="0"/>
                  <a:ea typeface="Lucida Sans" charset="0"/>
                  <a:cs typeface="Lucida Sans" charset="0"/>
                </a:rPr>
                <a:t>dg</a:t>
              </a:r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* exponential  with:</a:t>
              </a:r>
            </a:p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   fixed exponent</a:t>
              </a:r>
              <a:endParaRPr lang="en-US" baseline="-25000">
                <a:latin typeface="Lucida Sans" charset="0"/>
                <a:ea typeface="Lucida Sans" charset="0"/>
                <a:cs typeface="Lucida Sans" charset="0"/>
              </a:endParaRPr>
            </a:p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   Lee (QAA)</a:t>
              </a:r>
              <a:endParaRPr lang="en-US" baseline="-25000">
                <a:latin typeface="Lucida Sans" charset="0"/>
                <a:ea typeface="Lucida Sans" charset="0"/>
                <a:cs typeface="Lucida Sans" charset="0"/>
              </a:endParaRPr>
            </a:p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   OBPG</a:t>
              </a:r>
              <a:endParaRPr lang="en-US" baseline="-25000">
                <a:latin typeface="Lucida Sans" charset="0"/>
                <a:ea typeface="Lucida Sans" charset="0"/>
                <a:cs typeface="Lucida Sans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43501" y="4877323"/>
              <a:ext cx="952500" cy="50468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462589" y="4872562"/>
              <a:ext cx="938212" cy="476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213475" y="4519363"/>
            <a:ext cx="1939925" cy="1705982"/>
            <a:chOff x="6670089" y="4905130"/>
            <a:chExt cx="1940511" cy="1455731"/>
          </a:xfrm>
        </p:grpSpPr>
        <p:sp>
          <p:nvSpPr>
            <p:cNvPr id="19467" name="TextBox 6"/>
            <p:cNvSpPr txBox="1">
              <a:spLocks noChangeArrowheads="1"/>
            </p:cNvSpPr>
            <p:nvPr/>
          </p:nvSpPr>
          <p:spPr bwMode="auto">
            <a:xfrm>
              <a:off x="6670089" y="5572975"/>
              <a:ext cx="1940511" cy="78788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tabulated a</a:t>
              </a:r>
              <a:r>
                <a:rPr lang="en-US" baseline="-25000">
                  <a:latin typeface="Symbol" charset="2"/>
                  <a:ea typeface="Symbol" charset="2"/>
                  <a:cs typeface="Symbol" charset="2"/>
                </a:rPr>
                <a:t>f</a:t>
              </a:r>
              <a:r>
                <a:rPr lang="en-US" baseline="30000">
                  <a:latin typeface="Lucida Sans" charset="0"/>
                  <a:ea typeface="Lucida Sans" charset="0"/>
                  <a:cs typeface="Lucida Sans" charset="0"/>
                </a:rPr>
                <a:t>*</a:t>
              </a:r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(</a:t>
              </a:r>
              <a:r>
                <a:rPr lang="en-US">
                  <a:latin typeface="Symbol" charset="2"/>
                  <a:ea typeface="Symbol" charset="2"/>
                  <a:cs typeface="Symbol" charset="2"/>
                </a:rPr>
                <a:t>l</a:t>
              </a:r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)</a:t>
              </a:r>
            </a:p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Ciotti a</a:t>
              </a:r>
              <a:r>
                <a:rPr lang="en-US" baseline="-25000">
                  <a:latin typeface="Symbol" charset="2"/>
                  <a:ea typeface="Symbol" charset="2"/>
                  <a:cs typeface="Symbol" charset="2"/>
                </a:rPr>
                <a:t>f</a:t>
              </a:r>
              <a:r>
                <a:rPr lang="en-US" baseline="30000">
                  <a:latin typeface="Lucida Sans" charset="0"/>
                  <a:ea typeface="Lucida Sans" charset="0"/>
                  <a:cs typeface="Lucida Sans" charset="0"/>
                </a:rPr>
                <a:t>*</a:t>
              </a:r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(</a:t>
              </a:r>
              <a:r>
                <a:rPr lang="en-US">
                  <a:latin typeface="Symbol" charset="2"/>
                  <a:ea typeface="Symbol" charset="2"/>
                  <a:cs typeface="Symbol" charset="2"/>
                </a:rPr>
                <a:t>l</a:t>
              </a:r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) </a:t>
              </a:r>
            </a:p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Bricaud a</a:t>
              </a:r>
              <a:r>
                <a:rPr lang="en-US" baseline="-25000">
                  <a:latin typeface="Symbol" charset="2"/>
                  <a:ea typeface="Symbol" charset="2"/>
                  <a:cs typeface="Symbol" charset="2"/>
                </a:rPr>
                <a:t>f</a:t>
              </a:r>
              <a:r>
                <a:rPr lang="en-US" baseline="30000">
                  <a:latin typeface="Lucida Sans" charset="0"/>
                  <a:ea typeface="Lucida Sans" charset="0"/>
                  <a:cs typeface="Lucida Sans" charset="0"/>
                </a:rPr>
                <a:t>*</a:t>
              </a:r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(</a:t>
              </a:r>
              <a:r>
                <a:rPr lang="en-US">
                  <a:latin typeface="Symbol" charset="2"/>
                  <a:ea typeface="Symbol" charset="2"/>
                  <a:cs typeface="Symbol" charset="2"/>
                </a:rPr>
                <a:t>l</a:t>
              </a:r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)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7372817" y="4958280"/>
              <a:ext cx="666858" cy="5605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772147" y="4908306"/>
              <a:ext cx="76223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/>
          <p:cNvSpPr txBox="1">
            <a:spLocks/>
          </p:cNvSpPr>
          <p:nvPr/>
        </p:nvSpPr>
        <p:spPr bwMode="auto">
          <a:xfrm>
            <a:off x="259478" y="77688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2800" kern="0" dirty="0">
                <a:solidFill>
                  <a:srgbClr val="084712"/>
                </a:solidFill>
                <a:latin typeface="Lucida Sans"/>
                <a:ea typeface="+mj-ea"/>
                <a:cs typeface="Lucida Sans"/>
              </a:rPr>
              <a:t>GIOP</a:t>
            </a:r>
            <a:r>
              <a:rPr lang="en-US" sz="2800" kern="0" dirty="0" smtClean="0">
                <a:solidFill>
                  <a:srgbClr val="084712"/>
                </a:solidFill>
                <a:latin typeface="Lucida Sans"/>
                <a:ea typeface="+mj-ea"/>
                <a:cs typeface="Lucida Sans"/>
              </a:rPr>
              <a:t> framework</a:t>
            </a:r>
            <a:endParaRPr lang="en-US" sz="2800" kern="0" dirty="0">
              <a:solidFill>
                <a:srgbClr val="084712"/>
              </a:solidFill>
              <a:latin typeface="Lucida Sans"/>
              <a:ea typeface="+mj-ea"/>
              <a:cs typeface="Lucida Sans"/>
            </a:endParaRP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2253704" y="815726"/>
            <a:ext cx="3046959" cy="2249488"/>
            <a:chOff x="3962400" y="1295400"/>
            <a:chExt cx="2514600" cy="2248523"/>
          </a:xfrm>
        </p:grpSpPr>
        <p:sp>
          <p:nvSpPr>
            <p:cNvPr id="19465" name="TextBox 38"/>
            <p:cNvSpPr txBox="1">
              <a:spLocks noChangeArrowheads="1"/>
            </p:cNvSpPr>
            <p:nvPr/>
          </p:nvSpPr>
          <p:spPr bwMode="auto">
            <a:xfrm>
              <a:off x="3962400" y="1295400"/>
              <a:ext cx="2126039" cy="922934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fixed M</a:t>
              </a:r>
              <a:r>
                <a:rPr lang="en-US" baseline="-25000">
                  <a:latin typeface="Lucida Sans" charset="0"/>
                  <a:ea typeface="Lucida Sans" charset="0"/>
                  <a:cs typeface="Lucida Sans" charset="0"/>
                </a:rPr>
                <a:t>bp</a:t>
              </a:r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b</a:t>
              </a:r>
              <a:r>
                <a:rPr lang="en-US" baseline="-25000">
                  <a:latin typeface="Lucida Sans" charset="0"/>
                  <a:ea typeface="Lucida Sans" charset="0"/>
                  <a:cs typeface="Lucida Sans" charset="0"/>
                </a:rPr>
                <a:t>bp</a:t>
              </a:r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* from:</a:t>
              </a:r>
            </a:p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   QAA</a:t>
              </a:r>
            </a:p>
            <a:p>
              <a:r>
                <a:rPr lang="en-US">
                  <a:latin typeface="Lucida Sans" charset="0"/>
                  <a:ea typeface="Lucida Sans" charset="0"/>
                  <a:cs typeface="Lucida Sans" charset="0"/>
                </a:rPr>
                <a:t>   Loisel &amp; Stramski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6200000" flipV="1">
              <a:off x="5238259" y="2305182"/>
              <a:ext cx="1410682" cy="10668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616075" y="3820863"/>
          <a:ext cx="6537325" cy="669925"/>
        </p:xfrm>
        <a:graphic>
          <a:graphicData uri="http://schemas.openxmlformats.org/presentationml/2006/ole">
            <p:oleObj spid="_x0000_s68611" name="Equation" r:id="rId4" imgW="2603500" imgH="266700" progId="Equation.3">
              <p:embed/>
            </p:oleObj>
          </a:graphicData>
        </a:graphic>
      </p:graphicFrame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ad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361" y="627063"/>
            <a:ext cx="852011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" descr="snapshot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165" y="758974"/>
            <a:ext cx="5775325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>
            <a:normAutofit/>
          </a:bodyPr>
          <a:lstStyle/>
          <a:p>
            <a:r>
              <a:rPr lang="en-US" sz="2800" dirty="0"/>
              <a:t>GIOP in </a:t>
            </a:r>
            <a:r>
              <a:rPr lang="en-US" sz="2800" dirty="0" err="1"/>
              <a:t>SeaDAS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99620"/>
            <a:ext cx="8229600" cy="770129"/>
          </a:xfrm>
        </p:spPr>
        <p:txBody>
          <a:bodyPr>
            <a:normAutofit/>
          </a:bodyPr>
          <a:lstStyle/>
          <a:p>
            <a:r>
              <a:rPr lang="en-US" sz="2800" dirty="0"/>
              <a:t>GIOP Baseline Configuration (PQN)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513556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rgbClr val="0D0D0D"/>
                </a:solidFill>
              </a:rPr>
              <a:t>R</a:t>
            </a:r>
            <a:r>
              <a:rPr lang="en-US" baseline="-25000" dirty="0">
                <a:solidFill>
                  <a:srgbClr val="0D0D0D"/>
                </a:solidFill>
              </a:rPr>
              <a:t>rs</a:t>
            </a:r>
            <a:r>
              <a:rPr lang="en-US" dirty="0">
                <a:solidFill>
                  <a:srgbClr val="0D0D0D"/>
                </a:solidFill>
              </a:rPr>
              <a:t>[0+] to r</a:t>
            </a:r>
            <a:r>
              <a:rPr lang="en-US" baseline="-25000" dirty="0">
                <a:solidFill>
                  <a:srgbClr val="0D0D0D"/>
                </a:solidFill>
              </a:rPr>
              <a:t>rs</a:t>
            </a:r>
            <a:r>
              <a:rPr lang="en-US" dirty="0">
                <a:solidFill>
                  <a:srgbClr val="0D0D0D"/>
                </a:solidFill>
              </a:rPr>
              <a:t>[0-] via Lee et al. 2002</a:t>
            </a:r>
          </a:p>
          <a:p>
            <a:pPr marL="457200" indent="-457200">
              <a:buFontTx/>
              <a:buAutoNum type="arabicPeriod"/>
            </a:pPr>
            <a:endParaRPr lang="en-US" dirty="0">
              <a:solidFill>
                <a:srgbClr val="0D0D0D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rgbClr val="0D0D0D"/>
                </a:solidFill>
              </a:rPr>
              <a:t>AOP to IOP via Morel </a:t>
            </a:r>
            <a:r>
              <a:rPr lang="en-US" dirty="0" err="1">
                <a:solidFill>
                  <a:srgbClr val="0D0D0D"/>
                </a:solidFill>
              </a:rPr>
              <a:t>f</a:t>
            </a:r>
            <a:r>
              <a:rPr lang="en-US" dirty="0">
                <a:solidFill>
                  <a:srgbClr val="0D0D0D"/>
                </a:solidFill>
              </a:rPr>
              <a:t>/Q, input</a:t>
            </a:r>
            <a:r>
              <a:rPr lang="en-US" dirty="0" smtClean="0">
                <a:solidFill>
                  <a:srgbClr val="0D0D0D"/>
                </a:solidFill>
              </a:rPr>
              <a:t> </a:t>
            </a:r>
            <a:r>
              <a:rPr lang="en-US" dirty="0" err="1" smtClean="0">
                <a:solidFill>
                  <a:srgbClr val="0D0D0D"/>
                </a:solidFill>
              </a:rPr>
              <a:t>Chl</a:t>
            </a:r>
            <a:r>
              <a:rPr lang="en-US" i="1" dirty="0" smtClean="0">
                <a:solidFill>
                  <a:srgbClr val="0D0D0D"/>
                </a:solidFill>
              </a:rPr>
              <a:t> </a:t>
            </a:r>
            <a:r>
              <a:rPr lang="en-US" dirty="0">
                <a:solidFill>
                  <a:srgbClr val="0D0D0D"/>
                </a:solidFill>
              </a:rPr>
              <a:t>from empirical </a:t>
            </a:r>
            <a:r>
              <a:rPr lang="en-US" dirty="0" err="1">
                <a:solidFill>
                  <a:srgbClr val="0D0D0D"/>
                </a:solidFill>
              </a:rPr>
              <a:t>OCx</a:t>
            </a:r>
            <a:endParaRPr lang="en-US" dirty="0">
              <a:solidFill>
                <a:srgbClr val="0D0D0D"/>
              </a:solidFill>
            </a:endParaRPr>
          </a:p>
          <a:p>
            <a:pPr marL="457200" indent="-457200">
              <a:buFontTx/>
              <a:buAutoNum type="arabicPeriod"/>
            </a:pPr>
            <a:endParaRPr lang="en-US" dirty="0">
              <a:solidFill>
                <a:srgbClr val="0D0D0D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dirty="0" err="1">
                <a:solidFill>
                  <a:srgbClr val="0D0D0D"/>
                </a:solidFill>
              </a:rPr>
              <a:t>a</a:t>
            </a:r>
            <a:r>
              <a:rPr lang="en-US" baseline="-25000" dirty="0" err="1">
                <a:solidFill>
                  <a:srgbClr val="0D0D0D"/>
                </a:solidFill>
              </a:rPr>
              <a:t>ph</a:t>
            </a:r>
            <a:r>
              <a:rPr lang="en-US" dirty="0">
                <a:solidFill>
                  <a:srgbClr val="0D0D0D"/>
                </a:solidFill>
              </a:rPr>
              <a:t>* via </a:t>
            </a:r>
            <a:r>
              <a:rPr lang="en-US" dirty="0" err="1">
                <a:solidFill>
                  <a:srgbClr val="0D0D0D"/>
                </a:solidFill>
              </a:rPr>
              <a:t>Bricaud</a:t>
            </a:r>
            <a:r>
              <a:rPr lang="en-US" dirty="0">
                <a:solidFill>
                  <a:srgbClr val="0D0D0D"/>
                </a:solidFill>
              </a:rPr>
              <a:t> et al. 1995, input</a:t>
            </a:r>
            <a:r>
              <a:rPr lang="en-US" dirty="0" smtClean="0">
                <a:solidFill>
                  <a:srgbClr val="0D0D0D"/>
                </a:solidFill>
              </a:rPr>
              <a:t> </a:t>
            </a:r>
            <a:r>
              <a:rPr lang="en-US" dirty="0" err="1" smtClean="0">
                <a:solidFill>
                  <a:srgbClr val="0D0D0D"/>
                </a:solidFill>
              </a:rPr>
              <a:t>Chl</a:t>
            </a:r>
            <a:r>
              <a:rPr lang="en-US" dirty="0" smtClean="0">
                <a:solidFill>
                  <a:srgbClr val="0D0D0D"/>
                </a:solidFill>
              </a:rPr>
              <a:t> </a:t>
            </a:r>
            <a:r>
              <a:rPr lang="en-US" dirty="0">
                <a:solidFill>
                  <a:srgbClr val="0D0D0D"/>
                </a:solidFill>
              </a:rPr>
              <a:t>from empirical </a:t>
            </a:r>
            <a:r>
              <a:rPr lang="en-US" dirty="0" err="1">
                <a:solidFill>
                  <a:srgbClr val="0D0D0D"/>
                </a:solidFill>
              </a:rPr>
              <a:t>OCx</a:t>
            </a:r>
            <a:endParaRPr lang="en-US" dirty="0">
              <a:solidFill>
                <a:srgbClr val="0D0D0D"/>
              </a:solidFill>
            </a:endParaRPr>
          </a:p>
          <a:p>
            <a:pPr marL="457200" indent="-457200">
              <a:buFontTx/>
              <a:buAutoNum type="arabicPeriod"/>
            </a:pPr>
            <a:endParaRPr lang="en-US" dirty="0">
              <a:solidFill>
                <a:srgbClr val="0D0D0D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dirty="0" err="1">
                <a:solidFill>
                  <a:srgbClr val="0D0D0D"/>
                </a:solidFill>
              </a:rPr>
              <a:t>a</a:t>
            </a:r>
            <a:r>
              <a:rPr lang="en-US" baseline="-25000" dirty="0" err="1">
                <a:solidFill>
                  <a:srgbClr val="0D0D0D"/>
                </a:solidFill>
              </a:rPr>
              <a:t>dg</a:t>
            </a:r>
            <a:r>
              <a:rPr lang="en-US" dirty="0">
                <a:solidFill>
                  <a:srgbClr val="0D0D0D"/>
                </a:solidFill>
              </a:rPr>
              <a:t>* via exponential with fixed exponent </a:t>
            </a:r>
            <a:r>
              <a:rPr lang="en-US" dirty="0" err="1">
                <a:solidFill>
                  <a:srgbClr val="0D0D0D"/>
                </a:solidFill>
              </a:rPr>
              <a:t>S</a:t>
            </a:r>
            <a:r>
              <a:rPr lang="en-US" baseline="-25000" dirty="0" err="1">
                <a:solidFill>
                  <a:srgbClr val="0D0D0D"/>
                </a:solidFill>
              </a:rPr>
              <a:t>dg</a:t>
            </a:r>
            <a:r>
              <a:rPr lang="en-US" dirty="0">
                <a:solidFill>
                  <a:srgbClr val="0D0D0D"/>
                </a:solidFill>
              </a:rPr>
              <a:t>=0.018</a:t>
            </a:r>
          </a:p>
          <a:p>
            <a:pPr marL="457200" indent="-457200">
              <a:buFontTx/>
              <a:buAutoNum type="arabicPeriod"/>
            </a:pPr>
            <a:endParaRPr lang="en-US" dirty="0">
              <a:solidFill>
                <a:srgbClr val="0D0D0D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dirty="0" err="1">
                <a:solidFill>
                  <a:srgbClr val="0D0D0D"/>
                </a:solidFill>
              </a:rPr>
              <a:t>b</a:t>
            </a:r>
            <a:r>
              <a:rPr lang="en-US" baseline="-25000" dirty="0" err="1">
                <a:solidFill>
                  <a:srgbClr val="0D0D0D"/>
                </a:solidFill>
              </a:rPr>
              <a:t>bp</a:t>
            </a:r>
            <a:r>
              <a:rPr lang="en-US" dirty="0">
                <a:solidFill>
                  <a:srgbClr val="0D0D0D"/>
                </a:solidFill>
              </a:rPr>
              <a:t>* via </a:t>
            </a:r>
            <a:r>
              <a:rPr lang="en-US" dirty="0" smtClean="0">
                <a:solidFill>
                  <a:srgbClr val="0D0D0D"/>
                </a:solidFill>
              </a:rPr>
              <a:t>power-law </a:t>
            </a:r>
            <a:r>
              <a:rPr lang="en-US" dirty="0">
                <a:solidFill>
                  <a:srgbClr val="0D0D0D"/>
                </a:solidFill>
              </a:rPr>
              <a:t>with exponent derived via Lee et al. 2002</a:t>
            </a:r>
          </a:p>
          <a:p>
            <a:pPr marL="457200" indent="-457200">
              <a:buFontTx/>
              <a:buAutoNum type="arabicPeriod"/>
            </a:pPr>
            <a:endParaRPr lang="en-US" dirty="0">
              <a:solidFill>
                <a:srgbClr val="0D0D0D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dirty="0" err="1">
                <a:solidFill>
                  <a:srgbClr val="0D0D0D"/>
                </a:solidFill>
              </a:rPr>
              <a:t>Levenberg</a:t>
            </a:r>
            <a:r>
              <a:rPr lang="en-US" dirty="0">
                <a:solidFill>
                  <a:srgbClr val="0D0D0D"/>
                </a:solidFill>
              </a:rPr>
              <a:t>-</a:t>
            </a:r>
            <a:r>
              <a:rPr lang="en-US" dirty="0" smtClean="0">
                <a:solidFill>
                  <a:srgbClr val="0D0D0D"/>
                </a:solidFill>
              </a:rPr>
              <a:t>Marquardt </a:t>
            </a:r>
            <a:r>
              <a:rPr lang="en-US" dirty="0">
                <a:solidFill>
                  <a:srgbClr val="0D0D0D"/>
                </a:solidFill>
              </a:rPr>
              <a:t>optimization</a:t>
            </a:r>
          </a:p>
          <a:p>
            <a:pPr marL="457200" indent="-457200">
              <a:buFontTx/>
              <a:buAutoNum type="arabicPeriod"/>
            </a:pPr>
            <a:endParaRPr lang="en-US" dirty="0">
              <a:solidFill>
                <a:srgbClr val="0D0D0D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rgbClr val="0D0D0D"/>
                </a:solidFill>
              </a:rPr>
              <a:t>All wavelengths 400 – </a:t>
            </a:r>
            <a:r>
              <a:rPr lang="en-US" dirty="0" smtClean="0">
                <a:solidFill>
                  <a:srgbClr val="0D0D0D"/>
                </a:solidFill>
              </a:rPr>
              <a:t>700 nm </a:t>
            </a:r>
            <a:r>
              <a:rPr lang="en-US" dirty="0">
                <a:solidFill>
                  <a:srgbClr val="0D0D0D"/>
                </a:solidFill>
              </a:rPr>
              <a:t>included in optimization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Werdell &amp; Franz, NASA OBPG, IOP Algorithm Workshop @ OOXX, 25 Sep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7312</TotalTime>
  <Words>2390</Words>
  <Application>Microsoft Macintosh PowerPoint</Application>
  <PresentationFormat>On-screen Show (4:3)</PresentationFormat>
  <Paragraphs>362</Paragraphs>
  <Slides>42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GIOP in SeaDAS</vt:lpstr>
      <vt:lpstr>GIOP Baseline Configuration (PQN)</vt:lpstr>
      <vt:lpstr>GIOP(PQN) test products available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Back-up</vt:lpstr>
      <vt:lpstr>Slide 36</vt:lpstr>
      <vt:lpstr>Sensor Calibration &amp; IOP Trends</vt:lpstr>
      <vt:lpstr>Slide 38</vt:lpstr>
      <vt:lpstr>Slide 39</vt:lpstr>
      <vt:lpstr>Slide 40</vt:lpstr>
      <vt:lpstr>SeaWiFS Calibration Change – Impact to adg GIOP (PQN) Model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PJW</dc:creator>
  <cp:lastModifiedBy>Bryan Franz</cp:lastModifiedBy>
  <cp:revision>37</cp:revision>
  <dcterms:created xsi:type="dcterms:W3CDTF">2010-09-25T16:38:01Z</dcterms:created>
  <dcterms:modified xsi:type="dcterms:W3CDTF">2010-09-26T08:30:19Z</dcterms:modified>
</cp:coreProperties>
</file>