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62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10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58F6E6-ED54-4730-B873-FBF19DB46C5C}" type="datetimeFigureOut">
              <a:rPr lang="en-US" smtClean="0"/>
              <a:pPr/>
              <a:t>9/24/2010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392C759-B0EB-4706-B52C-BF26DB742C4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5560968" y="6627168"/>
            <a:ext cx="35830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noProof="0" dirty="0" smtClean="0">
                <a:latin typeface="Palatino Linotype" pitchFamily="18" charset="0"/>
              </a:rPr>
              <a:t>IOP algorithm workshop @ OOXX, Anchorage, September 25, 2010</a:t>
            </a:r>
            <a:endParaRPr lang="en-US" sz="900" noProof="0" dirty="0">
              <a:latin typeface="Palatino Linotype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0"/>
            <a:ext cx="8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Palatino Linotype" pitchFamily="18" charset="0"/>
              </a:rPr>
              <a:t>Some (basic) considerations on our capability to derive </a:t>
            </a:r>
            <a:r>
              <a:rPr lang="en-US" sz="2800" dirty="0" err="1" smtClean="0">
                <a:latin typeface="Palatino Linotype" pitchFamily="18" charset="0"/>
              </a:rPr>
              <a:t>b</a:t>
            </a:r>
            <a:r>
              <a:rPr lang="en-US" sz="2800" baseline="-25000" dirty="0" err="1" smtClean="0">
                <a:latin typeface="Palatino Linotype" pitchFamily="18" charset="0"/>
              </a:rPr>
              <a:t>bp</a:t>
            </a:r>
            <a:r>
              <a:rPr lang="en-US" sz="2800" dirty="0" smtClean="0">
                <a:latin typeface="Palatino Linotype" pitchFamily="18" charset="0"/>
              </a:rPr>
              <a:t> from AOPs (R and </a:t>
            </a:r>
            <a:r>
              <a:rPr lang="en-US" sz="2800" dirty="0" err="1" smtClean="0">
                <a:latin typeface="Palatino Linotype" pitchFamily="18" charset="0"/>
              </a:rPr>
              <a:t>K</a:t>
            </a:r>
            <a:r>
              <a:rPr lang="en-US" sz="2800" baseline="-25000" dirty="0" err="1" smtClean="0">
                <a:latin typeface="Palatino Linotype" pitchFamily="18" charset="0"/>
              </a:rPr>
              <a:t>d</a:t>
            </a:r>
            <a:r>
              <a:rPr lang="en-US" sz="2800" dirty="0" smtClean="0">
                <a:latin typeface="Palatino Linotype" pitchFamily="18" charset="0"/>
              </a:rPr>
              <a:t>), </a:t>
            </a:r>
          </a:p>
          <a:p>
            <a:pPr algn="ctr"/>
            <a:r>
              <a:rPr lang="en-US" sz="2800" i="1" dirty="0" smtClean="0">
                <a:latin typeface="Palatino Linotype" pitchFamily="18" charset="0"/>
              </a:rPr>
              <a:t>in situ</a:t>
            </a:r>
            <a:r>
              <a:rPr lang="en-US" sz="2800" dirty="0" smtClean="0">
                <a:latin typeface="Palatino Linotype" pitchFamily="18" charset="0"/>
              </a:rPr>
              <a:t> and especially in clear waters</a:t>
            </a:r>
          </a:p>
          <a:p>
            <a:pPr algn="ctr"/>
            <a:endParaRPr lang="en-US" sz="2800" dirty="0" smtClean="0">
              <a:latin typeface="Palatino Linotype" pitchFamily="18" charset="0"/>
            </a:endParaRP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An example using data from </a:t>
            </a: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BOUSSOLE and Plumes &amp; Blooms</a:t>
            </a: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(Mediterranean Sea and Santa Barbara Channel)</a:t>
            </a:r>
          </a:p>
          <a:p>
            <a:pPr algn="ctr"/>
            <a:endParaRPr lang="en-US" sz="2800" dirty="0" smtClean="0">
              <a:latin typeface="Palatino Linotype" pitchFamily="18" charset="0"/>
            </a:endParaRP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D. Antoine, LOV, </a:t>
            </a:r>
            <a:r>
              <a:rPr lang="en-US" sz="2800" dirty="0" err="1" smtClean="0">
                <a:latin typeface="Palatino Linotype" pitchFamily="18" charset="0"/>
              </a:rPr>
              <a:t>Villefranche</a:t>
            </a:r>
            <a:r>
              <a:rPr lang="en-US" sz="2800" dirty="0" smtClean="0">
                <a:latin typeface="Palatino Linotype" pitchFamily="18" charset="0"/>
              </a:rPr>
              <a:t> / </a:t>
            </a:r>
            <a:r>
              <a:rPr lang="en-US" sz="2800" dirty="0" err="1" smtClean="0">
                <a:latin typeface="Palatino Linotype" pitchFamily="18" charset="0"/>
              </a:rPr>
              <a:t>mer</a:t>
            </a:r>
            <a:endParaRPr lang="en-US" sz="2800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ure5.jpg"/>
          <p:cNvPicPr>
            <a:picLocks noChangeAspect="1"/>
          </p:cNvPicPr>
          <p:nvPr/>
        </p:nvPicPr>
        <p:blipFill>
          <a:blip r:embed="rId2" cstate="print"/>
          <a:srcRect b="42722"/>
          <a:stretch>
            <a:fillRect/>
          </a:stretch>
        </p:blipFill>
        <p:spPr>
          <a:xfrm>
            <a:off x="990600" y="914400"/>
            <a:ext cx="7022592" cy="33101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4572000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Palatino Linotype" pitchFamily="18" charset="0"/>
              </a:rPr>
              <a:t>Relationships </a:t>
            </a:r>
            <a:r>
              <a:rPr lang="en-US" dirty="0" smtClean="0">
                <a:latin typeface="Palatino Linotype" pitchFamily="18" charset="0"/>
              </a:rPr>
              <a:t>do exist </a:t>
            </a:r>
            <a:r>
              <a:rPr lang="en-US" dirty="0" smtClean="0">
                <a:latin typeface="Palatino Linotype" pitchFamily="18" charset="0"/>
              </a:rPr>
              <a:t>between </a:t>
            </a:r>
            <a:r>
              <a:rPr lang="en-US" dirty="0" err="1" smtClean="0">
                <a:latin typeface="Palatino Linotype" pitchFamily="18" charset="0"/>
              </a:rPr>
              <a:t>b</a:t>
            </a:r>
            <a:r>
              <a:rPr lang="en-US" baseline="-25000" dirty="0" err="1" smtClean="0">
                <a:latin typeface="Palatino Linotype" pitchFamily="18" charset="0"/>
              </a:rPr>
              <a:t>bp</a:t>
            </a:r>
            <a:r>
              <a:rPr lang="en-US" dirty="0" smtClean="0">
                <a:latin typeface="Palatino Linotype" pitchFamily="18" charset="0"/>
              </a:rPr>
              <a:t> and </a:t>
            </a:r>
            <a:r>
              <a:rPr lang="en-US" dirty="0" err="1" smtClean="0">
                <a:latin typeface="Palatino Linotype" pitchFamily="18" charset="0"/>
              </a:rPr>
              <a:t>Chl</a:t>
            </a:r>
            <a:r>
              <a:rPr lang="en-US" dirty="0" smtClean="0">
                <a:latin typeface="Palatino Linotype" pitchFamily="18" charset="0"/>
              </a:rPr>
              <a:t> (quite scattered, however</a:t>
            </a:r>
            <a:r>
              <a:rPr lang="en-US" dirty="0" smtClean="0">
                <a:latin typeface="Palatino Linotype" pitchFamily="18" charset="0"/>
              </a:rPr>
              <a:t>)</a:t>
            </a:r>
          </a:p>
          <a:p>
            <a:pPr algn="ctr"/>
            <a:endParaRPr lang="en-US" dirty="0" smtClean="0">
              <a:latin typeface="Palatino Linotype" pitchFamily="18" charset="0"/>
            </a:endParaRPr>
          </a:p>
          <a:p>
            <a:pPr algn="ctr"/>
            <a:r>
              <a:rPr lang="en-US" dirty="0" smtClean="0">
                <a:latin typeface="Palatino Linotype" pitchFamily="18" charset="0"/>
              </a:rPr>
              <a:t>and</a:t>
            </a:r>
          </a:p>
          <a:p>
            <a:pPr algn="ctr"/>
            <a:endParaRPr lang="en-US" dirty="0" smtClean="0">
              <a:latin typeface="Palatino Linotype" pitchFamily="18" charset="0"/>
            </a:endParaRPr>
          </a:p>
          <a:p>
            <a:pPr algn="ctr"/>
            <a:r>
              <a:rPr lang="en-US" dirty="0" smtClean="0">
                <a:latin typeface="Palatino Linotype" pitchFamily="18" charset="0"/>
              </a:rPr>
              <a:t>We have very few </a:t>
            </a:r>
            <a:r>
              <a:rPr lang="en-US" i="1" dirty="0" smtClean="0">
                <a:latin typeface="Palatino Linotype" pitchFamily="18" charset="0"/>
              </a:rPr>
              <a:t>in situ </a:t>
            </a:r>
            <a:r>
              <a:rPr lang="en-US" dirty="0" err="1" smtClean="0">
                <a:latin typeface="Palatino Linotype" pitchFamily="18" charset="0"/>
              </a:rPr>
              <a:t>b</a:t>
            </a:r>
            <a:r>
              <a:rPr lang="en-US" baseline="-25000" dirty="0" err="1" smtClean="0">
                <a:latin typeface="Palatino Linotype" pitchFamily="18" charset="0"/>
              </a:rPr>
              <a:t>bp</a:t>
            </a:r>
            <a:r>
              <a:rPr lang="en-US" dirty="0" smtClean="0">
                <a:latin typeface="Palatino Linotype" pitchFamily="18" charset="0"/>
              </a:rPr>
              <a:t> measurements</a:t>
            </a:r>
            <a:endParaRPr lang="en-US" dirty="0" smtClean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ure10.jpg"/>
          <p:cNvPicPr>
            <a:picLocks noChangeAspect="1"/>
          </p:cNvPicPr>
          <p:nvPr/>
        </p:nvPicPr>
        <p:blipFill>
          <a:blip r:embed="rId2" cstate="print"/>
          <a:srcRect b="48387"/>
          <a:stretch>
            <a:fillRect/>
          </a:stretch>
        </p:blipFill>
        <p:spPr>
          <a:xfrm>
            <a:off x="1143000" y="911185"/>
            <a:ext cx="7022592" cy="32186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4568785"/>
            <a:ext cx="8001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Palatino Linotype" pitchFamily="18" charset="0"/>
              </a:rPr>
              <a:t>A simple inversion procedure using </a:t>
            </a:r>
            <a:r>
              <a:rPr lang="en-US" dirty="0" err="1" smtClean="0">
                <a:latin typeface="Palatino Linotype" pitchFamily="18" charset="0"/>
              </a:rPr>
              <a:t>K</a:t>
            </a:r>
            <a:r>
              <a:rPr lang="en-US" baseline="-25000" dirty="0" err="1" smtClean="0">
                <a:latin typeface="Palatino Linotype" pitchFamily="18" charset="0"/>
              </a:rPr>
              <a:t>d</a:t>
            </a:r>
            <a:r>
              <a:rPr lang="en-US" dirty="0" smtClean="0">
                <a:latin typeface="Palatino Linotype" pitchFamily="18" charset="0"/>
              </a:rPr>
              <a:t> and R as input (plus lookup tables of f’ and </a:t>
            </a:r>
            <a:r>
              <a:rPr lang="en-US" dirty="0" err="1" smtClean="0">
                <a:latin typeface="Symbol" pitchFamily="18" charset="2"/>
              </a:rPr>
              <a:t>m</a:t>
            </a:r>
            <a:r>
              <a:rPr lang="en-US" baseline="-25000" dirty="0" err="1" smtClean="0">
                <a:latin typeface="Palatino Linotype" pitchFamily="18" charset="0"/>
              </a:rPr>
              <a:t>d</a:t>
            </a:r>
            <a:r>
              <a:rPr lang="en-US" dirty="0" smtClean="0">
                <a:latin typeface="Palatino Linotype" pitchFamily="18" charset="0"/>
              </a:rPr>
              <a:t> from RT computations) allows </a:t>
            </a:r>
            <a:r>
              <a:rPr lang="en-US" dirty="0" err="1" smtClean="0">
                <a:latin typeface="Palatino Linotype" pitchFamily="18" charset="0"/>
              </a:rPr>
              <a:t>b</a:t>
            </a:r>
            <a:r>
              <a:rPr lang="en-US" baseline="-25000" dirty="0" err="1" smtClean="0">
                <a:latin typeface="Palatino Linotype" pitchFamily="18" charset="0"/>
              </a:rPr>
              <a:t>bp</a:t>
            </a:r>
            <a:r>
              <a:rPr lang="en-US" dirty="0" smtClean="0">
                <a:latin typeface="Palatino Linotype" pitchFamily="18" charset="0"/>
              </a:rPr>
              <a:t> to be retrieved quite well</a:t>
            </a:r>
          </a:p>
          <a:p>
            <a:endParaRPr lang="en-US" sz="1200" i="1" dirty="0" smtClean="0">
              <a:latin typeface="Palatino Linotype" pitchFamily="18" charset="0"/>
            </a:endParaRPr>
          </a:p>
          <a:p>
            <a:r>
              <a:rPr lang="en-US" sz="1200" i="1" dirty="0" smtClean="0">
                <a:latin typeface="Palatino Linotype" pitchFamily="18" charset="0"/>
              </a:rPr>
              <a:t>Morel</a:t>
            </a:r>
            <a:r>
              <a:rPr lang="en-US" sz="1200" i="1" dirty="0" smtClean="0">
                <a:latin typeface="Palatino Linotype" pitchFamily="18" charset="0"/>
              </a:rPr>
              <a:t>, A., </a:t>
            </a:r>
            <a:r>
              <a:rPr lang="en-US" sz="1200" i="1" dirty="0" err="1" smtClean="0">
                <a:latin typeface="Palatino Linotype" pitchFamily="18" charset="0"/>
              </a:rPr>
              <a:t>Gentili</a:t>
            </a:r>
            <a:r>
              <a:rPr lang="en-US" sz="1200" i="1" dirty="0" smtClean="0">
                <a:latin typeface="Palatino Linotype" pitchFamily="18" charset="0"/>
              </a:rPr>
              <a:t>, B., </a:t>
            </a:r>
            <a:r>
              <a:rPr lang="en-US" sz="1200" i="1" dirty="0" err="1" smtClean="0">
                <a:latin typeface="Palatino Linotype" pitchFamily="18" charset="0"/>
              </a:rPr>
              <a:t>Chami</a:t>
            </a:r>
            <a:r>
              <a:rPr lang="en-US" sz="1200" i="1" dirty="0" smtClean="0">
                <a:latin typeface="Palatino Linotype" pitchFamily="18" charset="0"/>
              </a:rPr>
              <a:t>, M., and J. </a:t>
            </a:r>
            <a:r>
              <a:rPr lang="en-US" sz="1200" i="1" dirty="0" err="1" smtClean="0">
                <a:latin typeface="Palatino Linotype" pitchFamily="18" charset="0"/>
              </a:rPr>
              <a:t>Ras</a:t>
            </a:r>
            <a:r>
              <a:rPr lang="en-US" sz="1200" i="1" dirty="0" smtClean="0">
                <a:latin typeface="Palatino Linotype" pitchFamily="18" charset="0"/>
              </a:rPr>
              <a:t> (2006) Bio-optical properties of high chlorophyll Case 1 waters, and of yellow-substance- dominated Case 2 waters. Deep-Sea Research I, 53, 1439-1559 </a:t>
            </a:r>
          </a:p>
          <a:p>
            <a:pPr algn="ctr"/>
            <a:endParaRPr lang="en-US" dirty="0" smtClean="0">
              <a:latin typeface="Palatino Linotype" pitchFamily="18" charset="0"/>
            </a:endParaRPr>
          </a:p>
          <a:p>
            <a:pPr algn="ctr"/>
            <a:r>
              <a:rPr lang="en-US" dirty="0" smtClean="0">
                <a:latin typeface="Palatino Linotype" pitchFamily="18" charset="0"/>
              </a:rPr>
              <a:t>There are still issues for validation in the range of low </a:t>
            </a:r>
            <a:r>
              <a:rPr lang="en-US" dirty="0" err="1" smtClean="0">
                <a:latin typeface="Palatino Linotype" pitchFamily="18" charset="0"/>
              </a:rPr>
              <a:t>b</a:t>
            </a:r>
            <a:r>
              <a:rPr lang="en-US" baseline="-25000" dirty="0" err="1" smtClean="0">
                <a:latin typeface="Palatino Linotype" pitchFamily="18" charset="0"/>
              </a:rPr>
              <a:t>bp</a:t>
            </a:r>
            <a:r>
              <a:rPr lang="en-US" dirty="0" smtClean="0">
                <a:latin typeface="Palatino Linotype" pitchFamily="18" charset="0"/>
              </a:rPr>
              <a:t> (&lt;~</a:t>
            </a:r>
            <a:r>
              <a:rPr lang="en-US" dirty="0" smtClean="0">
                <a:latin typeface="Palatino Linotype" pitchFamily="18" charset="0"/>
              </a:rPr>
              <a:t>0.001 m</a:t>
            </a:r>
            <a:r>
              <a:rPr lang="en-US" baseline="30000" dirty="0" smtClean="0">
                <a:latin typeface="Palatino Linotype" pitchFamily="18" charset="0"/>
              </a:rPr>
              <a:t>-1</a:t>
            </a:r>
            <a:r>
              <a:rPr lang="en-US" dirty="0" smtClean="0">
                <a:latin typeface="Palatino Linotype" pitchFamily="18" charset="0"/>
              </a:rPr>
              <a:t>), </a:t>
            </a:r>
            <a:r>
              <a:rPr lang="en-US" dirty="0" smtClean="0">
                <a:latin typeface="Palatino Linotype" pitchFamily="18" charset="0"/>
              </a:rPr>
              <a:t>which </a:t>
            </a:r>
            <a:r>
              <a:rPr lang="en-US" dirty="0" smtClean="0">
                <a:latin typeface="Palatino Linotype" pitchFamily="18" charset="0"/>
              </a:rPr>
              <a:t>corresponds to </a:t>
            </a:r>
            <a:r>
              <a:rPr lang="en-US" dirty="0" err="1" smtClean="0">
                <a:latin typeface="Palatino Linotype" pitchFamily="18" charset="0"/>
              </a:rPr>
              <a:t>Chl</a:t>
            </a:r>
            <a:r>
              <a:rPr lang="en-US" dirty="0" smtClean="0">
                <a:latin typeface="Palatino Linotype" pitchFamily="18" charset="0"/>
              </a:rPr>
              <a:t> ~0.3 mg m</a:t>
            </a:r>
            <a:r>
              <a:rPr lang="en-US" baseline="30000" dirty="0" smtClean="0">
                <a:latin typeface="Palatino Linotype" pitchFamily="18" charset="0"/>
              </a:rPr>
              <a:t>-3</a:t>
            </a:r>
            <a:r>
              <a:rPr lang="en-US" dirty="0" smtClean="0">
                <a:latin typeface="Palatino Linotype" pitchFamily="18" charset="0"/>
              </a:rPr>
              <a:t>, i.e., ~50</a:t>
            </a:r>
            <a:r>
              <a:rPr lang="en-US" dirty="0" smtClean="0">
                <a:latin typeface="Palatino Linotype" pitchFamily="18" charset="0"/>
              </a:rPr>
              <a:t>% of the </a:t>
            </a:r>
            <a:r>
              <a:rPr lang="en-US" dirty="0" smtClean="0">
                <a:latin typeface="Palatino Linotype" pitchFamily="18" charset="0"/>
              </a:rPr>
              <a:t>ocean</a:t>
            </a:r>
            <a:endParaRPr lang="en-US" dirty="0" smtClean="0">
              <a:latin typeface="Palatino Linotype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90800" y="682585"/>
            <a:ext cx="5791200" cy="2133600"/>
            <a:chOff x="2590800" y="990600"/>
            <a:chExt cx="5791200" cy="2133600"/>
          </a:xfrm>
        </p:grpSpPr>
        <p:sp>
          <p:nvSpPr>
            <p:cNvPr id="4" name="Oval 3"/>
            <p:cNvSpPr/>
            <p:nvPr/>
          </p:nvSpPr>
          <p:spPr>
            <a:xfrm>
              <a:off x="6172200" y="990600"/>
              <a:ext cx="2209800" cy="2133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590800" y="990600"/>
              <a:ext cx="2209800" cy="2133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ure16.jpg"/>
          <p:cNvPicPr>
            <a:picLocks noChangeAspect="1"/>
          </p:cNvPicPr>
          <p:nvPr/>
        </p:nvPicPr>
        <p:blipFill>
          <a:blip r:embed="rId2" cstate="print"/>
          <a:srcRect b="44304"/>
          <a:stretch>
            <a:fillRect/>
          </a:stretch>
        </p:blipFill>
        <p:spPr>
          <a:xfrm>
            <a:off x="914400" y="1295400"/>
            <a:ext cx="7022592" cy="32186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48768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Palatino Linotype" pitchFamily="18" charset="0"/>
              </a:rPr>
              <a:t>What does this mean, however, when coming back to the </a:t>
            </a:r>
          </a:p>
          <a:p>
            <a:pPr algn="ctr"/>
            <a:r>
              <a:rPr lang="en-US" dirty="0" err="1" smtClean="0">
                <a:latin typeface="Palatino Linotype" pitchFamily="18" charset="0"/>
              </a:rPr>
              <a:t>b</a:t>
            </a:r>
            <a:r>
              <a:rPr lang="en-US" baseline="-25000" dirty="0" err="1" smtClean="0">
                <a:latin typeface="Palatino Linotype" pitchFamily="18" charset="0"/>
              </a:rPr>
              <a:t>bp</a:t>
            </a:r>
            <a:r>
              <a:rPr lang="en-US" dirty="0" smtClean="0">
                <a:latin typeface="Palatino Linotype" pitchFamily="18" charset="0"/>
              </a:rPr>
              <a:t> </a:t>
            </a:r>
            <a:r>
              <a:rPr lang="en-US" dirty="0" err="1" smtClean="0">
                <a:latin typeface="Palatino Linotype" pitchFamily="18" charset="0"/>
              </a:rPr>
              <a:t>vs</a:t>
            </a:r>
            <a:r>
              <a:rPr lang="en-US" dirty="0" smtClean="0">
                <a:latin typeface="Palatino Linotype" pitchFamily="18" charset="0"/>
              </a:rPr>
              <a:t> </a:t>
            </a:r>
            <a:r>
              <a:rPr lang="en-US" dirty="0" err="1" smtClean="0">
                <a:latin typeface="Palatino Linotype" pitchFamily="18" charset="0"/>
              </a:rPr>
              <a:t>Chl</a:t>
            </a:r>
            <a:r>
              <a:rPr lang="en-US" dirty="0" smtClean="0">
                <a:latin typeface="Palatino Linotype" pitchFamily="18" charset="0"/>
              </a:rPr>
              <a:t> relationship?</a:t>
            </a:r>
          </a:p>
          <a:p>
            <a:pPr algn="ctr"/>
            <a:r>
              <a:rPr lang="en-US" dirty="0" smtClean="0">
                <a:latin typeface="Palatino Linotype" pitchFamily="18" charset="0"/>
              </a:rPr>
              <a:t>The relationship is different, and differently at both wavelengths </a:t>
            </a:r>
          </a:p>
          <a:p>
            <a:pPr algn="ctr"/>
            <a:r>
              <a:rPr lang="en-US" dirty="0" smtClean="0">
                <a:latin typeface="Palatino Linotype" pitchFamily="18" charset="0"/>
                <a:sym typeface="Wingdings" pitchFamily="2" charset="2"/>
              </a:rPr>
              <a:t> problem for the spectral dependency..</a:t>
            </a:r>
            <a:endParaRPr lang="en-US" dirty="0" smtClean="0">
              <a:latin typeface="Palatino Linotype" pitchFamily="18" charset="0"/>
            </a:endParaRPr>
          </a:p>
        </p:txBody>
      </p:sp>
      <p:pic>
        <p:nvPicPr>
          <p:cNvPr id="4" name="Picture 3" descr="Figure5.jpg"/>
          <p:cNvPicPr>
            <a:picLocks noChangeAspect="1"/>
          </p:cNvPicPr>
          <p:nvPr/>
        </p:nvPicPr>
        <p:blipFill>
          <a:blip r:embed="rId3" cstate="print"/>
          <a:srcRect b="42722"/>
          <a:stretch>
            <a:fillRect/>
          </a:stretch>
        </p:blipFill>
        <p:spPr>
          <a:xfrm>
            <a:off x="911352" y="1298394"/>
            <a:ext cx="7022592" cy="3310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69392" y="1054608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Palatino Linotype" pitchFamily="18" charset="0"/>
              </a:rPr>
              <a:t> We clearly need more data in the low-</a:t>
            </a:r>
            <a:r>
              <a:rPr lang="en-US" sz="2400" dirty="0" err="1" smtClean="0">
                <a:latin typeface="Palatino Linotype" pitchFamily="18" charset="0"/>
              </a:rPr>
              <a:t>Chl</a:t>
            </a:r>
            <a:r>
              <a:rPr lang="en-US" sz="2400" dirty="0" smtClean="0">
                <a:latin typeface="Palatino Linotype" pitchFamily="18" charset="0"/>
              </a:rPr>
              <a:t> domain (say below ~0.3 mg m</a:t>
            </a:r>
            <a:r>
              <a:rPr lang="en-US" sz="2400" baseline="30000" dirty="0" smtClean="0">
                <a:latin typeface="Palatino Linotype" pitchFamily="18" charset="0"/>
              </a:rPr>
              <a:t>-3</a:t>
            </a:r>
            <a:r>
              <a:rPr lang="en-US" sz="2400" dirty="0" smtClean="0">
                <a:latin typeface="Palatino Linotype" pitchFamily="18" charset="0"/>
              </a:rPr>
              <a:t>)</a:t>
            </a:r>
          </a:p>
          <a:p>
            <a:r>
              <a:rPr lang="en-US" sz="2400" dirty="0" smtClean="0">
                <a:latin typeface="Palatino Linotype" pitchFamily="18" charset="0"/>
              </a:rPr>
              <a:t> - ~half of the IOCCG dataset is for </a:t>
            </a:r>
            <a:r>
              <a:rPr lang="en-US" sz="2400" dirty="0" err="1" smtClean="0">
                <a:latin typeface="Palatino Linotype" pitchFamily="18" charset="0"/>
              </a:rPr>
              <a:t>bbp</a:t>
            </a:r>
            <a:r>
              <a:rPr lang="en-US" sz="2400" dirty="0" smtClean="0">
                <a:latin typeface="Palatino Linotype" pitchFamily="18" charset="0"/>
              </a:rPr>
              <a:t>&gt;0.01 m</a:t>
            </a:r>
            <a:r>
              <a:rPr lang="en-US" sz="2400" baseline="30000" dirty="0" smtClean="0">
                <a:latin typeface="Palatino Linotype" pitchFamily="18" charset="0"/>
              </a:rPr>
              <a:t>-1</a:t>
            </a:r>
            <a:r>
              <a:rPr lang="en-US" sz="2400" dirty="0" smtClean="0">
                <a:latin typeface="Palatino Linotype" pitchFamily="18" charset="0"/>
              </a:rPr>
              <a:t>, i.e., for </a:t>
            </a:r>
            <a:r>
              <a:rPr lang="en-US" sz="2400" dirty="0" err="1" smtClean="0">
                <a:latin typeface="Palatino Linotype" pitchFamily="18" charset="0"/>
              </a:rPr>
              <a:t>Chl</a:t>
            </a:r>
            <a:r>
              <a:rPr lang="en-US" sz="2400" dirty="0" smtClean="0">
                <a:latin typeface="Palatino Linotype" pitchFamily="18" charset="0"/>
              </a:rPr>
              <a:t>&gt;5 mg m-3</a:t>
            </a:r>
          </a:p>
          <a:p>
            <a:r>
              <a:rPr lang="en-US" sz="2400" dirty="0" smtClean="0">
                <a:latin typeface="Palatino Linotype" pitchFamily="18" charset="0"/>
              </a:rPr>
              <a:t>- Much better for the NOMAD data set</a:t>
            </a:r>
          </a:p>
          <a:p>
            <a:r>
              <a:rPr lang="en-US" sz="2400" dirty="0" smtClean="0">
                <a:latin typeface="Palatino Linotype" pitchFamily="18" charset="0"/>
              </a:rPr>
              <a:t>- Values &lt; 0.001 </a:t>
            </a:r>
            <a:r>
              <a:rPr lang="en-US" sz="2400" dirty="0" smtClean="0">
                <a:latin typeface="Palatino Linotype" pitchFamily="18" charset="0"/>
              </a:rPr>
              <a:t>m</a:t>
            </a:r>
            <a:r>
              <a:rPr lang="en-US" sz="2400" baseline="30000" dirty="0" smtClean="0">
                <a:latin typeface="Palatino Linotype" pitchFamily="18" charset="0"/>
              </a:rPr>
              <a:t>-1</a:t>
            </a:r>
            <a:r>
              <a:rPr lang="en-US" sz="2400" dirty="0" smtClean="0">
                <a:latin typeface="Palatino Linotype" pitchFamily="18" charset="0"/>
              </a:rPr>
              <a:t> are underrepresented into both data sets, however (see Jeremy and Bryan slides N°13 and 14)</a:t>
            </a:r>
            <a:endParaRPr lang="en-US" sz="2400" dirty="0" smtClean="0">
              <a:latin typeface="Palatino Linotype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latin typeface="Palatino Linotyp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Palatino Linotype" pitchFamily="18" charset="0"/>
              </a:rPr>
              <a:t> We still need an overall error assessment, using simultaneous </a:t>
            </a:r>
            <a:r>
              <a:rPr lang="en-US" sz="2400" i="1" dirty="0" smtClean="0">
                <a:latin typeface="Palatino Linotype" pitchFamily="18" charset="0"/>
              </a:rPr>
              <a:t>in-situ</a:t>
            </a:r>
            <a:r>
              <a:rPr lang="en-US" sz="2400" dirty="0" smtClean="0">
                <a:latin typeface="Palatino Linotype" pitchFamily="18" charset="0"/>
              </a:rPr>
              <a:t> and satellite-derived </a:t>
            </a:r>
            <a:r>
              <a:rPr lang="en-US" sz="2400" dirty="0" err="1" smtClean="0">
                <a:latin typeface="Palatino Linotype" pitchFamily="18" charset="0"/>
              </a:rPr>
              <a:t>b</a:t>
            </a:r>
            <a:r>
              <a:rPr lang="en-US" sz="2400" baseline="-25000" dirty="0" err="1" smtClean="0">
                <a:latin typeface="Palatino Linotype" pitchFamily="18" charset="0"/>
              </a:rPr>
              <a:t>bp</a:t>
            </a:r>
            <a:r>
              <a:rPr lang="en-US" sz="2400" dirty="0" smtClean="0">
                <a:latin typeface="Palatino Linotype" pitchFamily="18" charset="0"/>
              </a:rPr>
              <a:t>, R and </a:t>
            </a:r>
            <a:r>
              <a:rPr lang="en-US" sz="2400" dirty="0" err="1" smtClean="0">
                <a:latin typeface="Palatino Linotype" pitchFamily="18" charset="0"/>
              </a:rPr>
              <a:t>K</a:t>
            </a:r>
            <a:r>
              <a:rPr lang="en-US" sz="2400" baseline="-25000" dirty="0" err="1" smtClean="0">
                <a:latin typeface="Palatino Linotype" pitchFamily="18" charset="0"/>
              </a:rPr>
              <a:t>d</a:t>
            </a:r>
            <a:endParaRPr lang="en-US" sz="2400" baseline="-25000" dirty="0" smtClean="0">
              <a:latin typeface="Palatino Linotype" pitchFamily="18" charset="0"/>
            </a:endParaRPr>
          </a:p>
          <a:p>
            <a:r>
              <a:rPr lang="en-US" sz="2400" dirty="0" smtClean="0">
                <a:latin typeface="Palatino Linotype" pitchFamily="18" charset="0"/>
              </a:rPr>
              <a:t>(the satellite configuration is necessarily degraded </a:t>
            </a:r>
            <a:r>
              <a:rPr lang="en-US" sz="2400" dirty="0" smtClean="0">
                <a:latin typeface="Palatino Linotype" pitchFamily="18" charset="0"/>
              </a:rPr>
              <a:t>because both R and </a:t>
            </a:r>
            <a:r>
              <a:rPr lang="en-US" sz="2400" dirty="0" err="1" smtClean="0">
                <a:latin typeface="Palatino Linotype" pitchFamily="18" charset="0"/>
              </a:rPr>
              <a:t>K</a:t>
            </a:r>
            <a:r>
              <a:rPr lang="en-US" sz="2400" baseline="-25000" dirty="0" err="1" smtClean="0">
                <a:latin typeface="Palatino Linotype" pitchFamily="18" charset="0"/>
              </a:rPr>
              <a:t>d</a:t>
            </a:r>
            <a:r>
              <a:rPr lang="en-US" sz="2400" dirty="0" smtClean="0">
                <a:latin typeface="Palatino Linotype" pitchFamily="18" charset="0"/>
              </a:rPr>
              <a:t> are derived from </a:t>
            </a:r>
            <a:r>
              <a:rPr lang="en-US" sz="2400" dirty="0" err="1" smtClean="0">
                <a:latin typeface="Palatino Linotype" pitchFamily="18" charset="0"/>
              </a:rPr>
              <a:t>nLw’s</a:t>
            </a:r>
            <a:r>
              <a:rPr lang="en-US" sz="2400" dirty="0" smtClean="0">
                <a:latin typeface="Palatino Linotype" pitchFamily="18" charset="0"/>
              </a:rPr>
              <a:t>).</a:t>
            </a:r>
            <a:endParaRPr lang="en-US" sz="2400" dirty="0" smtClean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888" y="1524000"/>
            <a:ext cx="889711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Palatino Linotype" pitchFamily="18" charset="0"/>
              </a:rPr>
              <a:t>That’s all…</a:t>
            </a:r>
          </a:p>
          <a:p>
            <a:pPr algn="ctr"/>
            <a:endParaRPr lang="en-US" sz="2800" dirty="0" smtClean="0">
              <a:latin typeface="Palatino Linotype" pitchFamily="18" charset="0"/>
            </a:endParaRP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see poster #63, session #3</a:t>
            </a:r>
          </a:p>
          <a:p>
            <a:pPr algn="ctr"/>
            <a:endParaRPr lang="en-US" sz="2800" dirty="0" smtClean="0">
              <a:latin typeface="Palatino Linotype" pitchFamily="18" charset="0"/>
            </a:endParaRP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Variability in optical particle backscattering </a:t>
            </a:r>
          </a:p>
          <a:p>
            <a:pPr algn="ctr"/>
            <a:r>
              <a:rPr lang="en-US" sz="2800" dirty="0" smtClean="0">
                <a:latin typeface="Palatino Linotype" pitchFamily="18" charset="0"/>
              </a:rPr>
              <a:t>in three contrasting bio-optical oceanic regimes</a:t>
            </a:r>
          </a:p>
          <a:p>
            <a:pPr algn="ctr"/>
            <a:endParaRPr lang="en-US" dirty="0" smtClean="0">
              <a:latin typeface="Palatino Linotype" pitchFamily="18" charset="0"/>
            </a:endParaRPr>
          </a:p>
          <a:p>
            <a:pPr algn="ctr"/>
            <a:r>
              <a:rPr lang="en-US" i="1" dirty="0" smtClean="0">
                <a:latin typeface="Palatino Linotype" pitchFamily="18" charset="0"/>
              </a:rPr>
              <a:t>David ANTOINE, David A. SIEGEL, </a:t>
            </a:r>
            <a:r>
              <a:rPr lang="en-US" i="1" dirty="0" err="1" smtClean="0">
                <a:latin typeface="Palatino Linotype" pitchFamily="18" charset="0"/>
              </a:rPr>
              <a:t>Tihomir</a:t>
            </a:r>
            <a:r>
              <a:rPr lang="en-US" i="1" dirty="0" smtClean="0">
                <a:latin typeface="Palatino Linotype" pitchFamily="18" charset="0"/>
              </a:rPr>
              <a:t> KOSTADINOV, </a:t>
            </a:r>
            <a:r>
              <a:rPr lang="en-US" i="1" dirty="0" err="1" smtClean="0">
                <a:latin typeface="Palatino Linotype" pitchFamily="18" charset="0"/>
              </a:rPr>
              <a:t>Stéphane</a:t>
            </a:r>
            <a:r>
              <a:rPr lang="en-US" i="1" dirty="0" smtClean="0">
                <a:latin typeface="Palatino Linotype" pitchFamily="18" charset="0"/>
              </a:rPr>
              <a:t> MARITORENA, Norm B. NELSON, Bernard GENTILI, </a:t>
            </a:r>
            <a:r>
              <a:rPr lang="en-US" i="1" dirty="0" err="1" smtClean="0">
                <a:latin typeface="Palatino Linotype" pitchFamily="18" charset="0"/>
              </a:rPr>
              <a:t>Vincenzo</a:t>
            </a:r>
            <a:r>
              <a:rPr lang="en-US" i="1" dirty="0" smtClean="0">
                <a:latin typeface="Palatino Linotype" pitchFamily="18" charset="0"/>
              </a:rPr>
              <a:t> VELLUCCI, Nathalie GUILLOCHEAU </a:t>
            </a:r>
          </a:p>
          <a:p>
            <a:pPr algn="ctr"/>
            <a:endParaRPr lang="en-US" sz="2800" dirty="0"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33165"/>
            <a:ext cx="93102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Palatino Linotype" pitchFamily="18" charset="0"/>
              </a:rPr>
              <a:t>IOPs from </a:t>
            </a:r>
            <a:r>
              <a:rPr lang="en-US" sz="2800" dirty="0" err="1" smtClean="0">
                <a:latin typeface="Palatino Linotype" pitchFamily="18" charset="0"/>
              </a:rPr>
              <a:t>K</a:t>
            </a:r>
            <a:r>
              <a:rPr lang="en-US" sz="2800" baseline="-25000" dirty="0" err="1" smtClean="0">
                <a:latin typeface="Palatino Linotype" pitchFamily="18" charset="0"/>
              </a:rPr>
              <a:t>d</a:t>
            </a:r>
            <a:r>
              <a:rPr lang="en-US" sz="2800" dirty="0" smtClean="0">
                <a:latin typeface="Palatino Linotype" pitchFamily="18" charset="0"/>
              </a:rPr>
              <a:t>-R inversion</a:t>
            </a:r>
          </a:p>
          <a:p>
            <a:r>
              <a:rPr lang="en-US" sz="1200" i="1" dirty="0" smtClean="0">
                <a:latin typeface="Palatino Linotype" pitchFamily="18" charset="0"/>
              </a:rPr>
              <a:t>Morel, A., </a:t>
            </a:r>
            <a:r>
              <a:rPr lang="en-US" sz="1200" i="1" dirty="0" err="1" smtClean="0">
                <a:latin typeface="Palatino Linotype" pitchFamily="18" charset="0"/>
              </a:rPr>
              <a:t>Gentili</a:t>
            </a:r>
            <a:r>
              <a:rPr lang="en-US" sz="1200" i="1" dirty="0" smtClean="0">
                <a:latin typeface="Palatino Linotype" pitchFamily="18" charset="0"/>
              </a:rPr>
              <a:t>, B., </a:t>
            </a:r>
            <a:r>
              <a:rPr lang="en-US" sz="1200" i="1" dirty="0" err="1" smtClean="0">
                <a:latin typeface="Palatino Linotype" pitchFamily="18" charset="0"/>
              </a:rPr>
              <a:t>Chami</a:t>
            </a:r>
            <a:r>
              <a:rPr lang="en-US" sz="1200" i="1" dirty="0" smtClean="0">
                <a:latin typeface="Palatino Linotype" pitchFamily="18" charset="0"/>
              </a:rPr>
              <a:t>, M., and J. </a:t>
            </a:r>
            <a:r>
              <a:rPr lang="en-US" sz="1200" i="1" dirty="0" err="1" smtClean="0">
                <a:latin typeface="Palatino Linotype" pitchFamily="18" charset="0"/>
              </a:rPr>
              <a:t>Ras</a:t>
            </a:r>
            <a:r>
              <a:rPr lang="en-US" sz="1200" i="1" dirty="0" smtClean="0">
                <a:latin typeface="Palatino Linotype" pitchFamily="18" charset="0"/>
              </a:rPr>
              <a:t> (2006) Bio-optical properties of high chlorophyll Case 1 waters, and of yellow-substance- dominated Case 2 waters. Deep-Sea Research I, 53, 1439-1559 </a:t>
            </a:r>
          </a:p>
          <a:p>
            <a:pPr algn="ctr"/>
            <a:endParaRPr lang="en-US" sz="1200" dirty="0"/>
          </a:p>
        </p:txBody>
      </p:sp>
      <p:sp>
        <p:nvSpPr>
          <p:cNvPr id="3" name="Rectangle 2"/>
          <p:cNvSpPr/>
          <p:nvPr/>
        </p:nvSpPr>
        <p:spPr>
          <a:xfrm>
            <a:off x="0" y="1714488"/>
            <a:ext cx="4488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aseline="0" dirty="0" smtClean="0">
                <a:latin typeface="Times New Roman"/>
              </a:rPr>
              <a:t>R(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 = f' b</a:t>
            </a:r>
            <a:r>
              <a:rPr lang="pt-BR" sz="2800" baseline="-25000" dirty="0" smtClean="0">
                <a:latin typeface="Times New Roman"/>
              </a:rPr>
              <a:t>b</a:t>
            </a:r>
            <a:r>
              <a:rPr lang="pt-BR" sz="2800" baseline="0" dirty="0" smtClean="0">
                <a:latin typeface="Times New Roman"/>
              </a:rPr>
              <a:t>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 / [a(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 + b</a:t>
            </a:r>
            <a:r>
              <a:rPr lang="pt-BR" sz="2800" baseline="-25000" dirty="0" smtClean="0">
                <a:latin typeface="Times New Roman"/>
              </a:rPr>
              <a:t>b</a:t>
            </a:r>
            <a:r>
              <a:rPr lang="pt-BR" sz="2800" baseline="0" dirty="0" smtClean="0">
                <a:latin typeface="Times New Roman"/>
              </a:rPr>
              <a:t>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)]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25144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aseline="0" dirty="0" smtClean="0">
                <a:latin typeface="Times New Roman"/>
              </a:rPr>
              <a:t>a(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 = 0.962 K</a:t>
            </a:r>
            <a:r>
              <a:rPr lang="pt-BR" sz="2800" baseline="-25000" dirty="0" smtClean="0">
                <a:latin typeface="Times New Roman"/>
              </a:rPr>
              <a:t>d</a:t>
            </a:r>
            <a:r>
              <a:rPr lang="pt-BR" sz="2800" baseline="0" dirty="0" smtClean="0">
                <a:latin typeface="Times New Roman"/>
              </a:rPr>
              <a:t>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 </a:t>
            </a:r>
            <a:r>
              <a:rPr lang="pt-BR" sz="2800" baseline="0" dirty="0" smtClean="0">
                <a:latin typeface="Symbol"/>
              </a:rPr>
              <a:t>m</a:t>
            </a:r>
            <a:r>
              <a:rPr lang="pt-BR" sz="2800" baseline="-25000" dirty="0" smtClean="0">
                <a:latin typeface="Times New Roman"/>
              </a:rPr>
              <a:t>d</a:t>
            </a:r>
            <a:r>
              <a:rPr lang="pt-BR" sz="2800" baseline="0" dirty="0" smtClean="0">
                <a:latin typeface="Times New Roman"/>
              </a:rPr>
              <a:t>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, </a:t>
            </a:r>
            <a:r>
              <a:rPr lang="pt-BR" sz="2800" baseline="0" dirty="0" smtClean="0">
                <a:latin typeface="Symbol"/>
              </a:rPr>
              <a:t>q</a:t>
            </a:r>
            <a:r>
              <a:rPr lang="pt-BR" sz="2800" baseline="-25000" dirty="0" smtClean="0">
                <a:latin typeface="Times New Roman"/>
              </a:rPr>
              <a:t>s</a:t>
            </a:r>
            <a:r>
              <a:rPr lang="pt-BR" sz="2800" baseline="0" dirty="0" smtClean="0">
                <a:latin typeface="Times New Roman"/>
              </a:rPr>
              <a:t>, Chl) x [1 – R(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) / f'(</a:t>
            </a:r>
            <a:r>
              <a:rPr lang="pt-BR" sz="2800" baseline="0" dirty="0" smtClean="0">
                <a:latin typeface="Symbol"/>
              </a:rPr>
              <a:t>l</a:t>
            </a:r>
            <a:r>
              <a:rPr lang="pt-BR" sz="2800" baseline="0" dirty="0" smtClean="0">
                <a:latin typeface="Times New Roman"/>
              </a:rPr>
              <a:t>, </a:t>
            </a:r>
            <a:r>
              <a:rPr lang="pt-BR" sz="2800" baseline="0" dirty="0" smtClean="0">
                <a:latin typeface="Symbol"/>
              </a:rPr>
              <a:t>q</a:t>
            </a:r>
            <a:r>
              <a:rPr lang="pt-BR" sz="2800" baseline="-25000" dirty="0" smtClean="0">
                <a:latin typeface="Times New Roman"/>
              </a:rPr>
              <a:t>s</a:t>
            </a:r>
            <a:r>
              <a:rPr lang="pt-BR" sz="2800" baseline="0" dirty="0" smtClean="0">
                <a:latin typeface="Times New Roman"/>
              </a:rPr>
              <a:t>, Chl)]</a:t>
            </a:r>
            <a:endParaRPr lang="fr-FR" sz="2800" baseline="0" dirty="0" smtClean="0">
              <a:latin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715994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aseline="0" dirty="0" smtClean="0">
                <a:latin typeface="Times New Roman"/>
              </a:rPr>
              <a:t>b</a:t>
            </a:r>
            <a:r>
              <a:rPr lang="en-GB" sz="2800" baseline="-25000" dirty="0" smtClean="0">
                <a:latin typeface="Times New Roman"/>
              </a:rPr>
              <a:t>b</a:t>
            </a:r>
            <a:r>
              <a:rPr lang="en-GB" sz="2800" baseline="0" dirty="0" smtClean="0">
                <a:latin typeface="Times New Roman"/>
              </a:rPr>
              <a:t>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) = 0.962 </a:t>
            </a:r>
            <a:r>
              <a:rPr lang="en-GB" sz="2800" baseline="0" dirty="0" err="1" smtClean="0">
                <a:latin typeface="Times New Roman"/>
              </a:rPr>
              <a:t>K</a:t>
            </a:r>
            <a:r>
              <a:rPr lang="en-GB" sz="2800" baseline="-25000" dirty="0" err="1" smtClean="0">
                <a:latin typeface="Times New Roman"/>
              </a:rPr>
              <a:t>d</a:t>
            </a:r>
            <a:r>
              <a:rPr lang="en-GB" sz="2800" baseline="0" dirty="0" smtClean="0">
                <a:latin typeface="Times New Roman"/>
              </a:rPr>
              <a:t>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) </a:t>
            </a:r>
            <a:r>
              <a:rPr lang="en-GB" sz="2800" baseline="0" dirty="0" err="1" smtClean="0">
                <a:latin typeface="Symbol"/>
              </a:rPr>
              <a:t>m</a:t>
            </a:r>
            <a:r>
              <a:rPr lang="en-GB" sz="2800" baseline="-25000" dirty="0" err="1" smtClean="0">
                <a:latin typeface="Times New Roman"/>
              </a:rPr>
              <a:t>d</a:t>
            </a:r>
            <a:r>
              <a:rPr lang="en-GB" sz="2800" baseline="0" dirty="0" smtClean="0">
                <a:latin typeface="Times New Roman"/>
              </a:rPr>
              <a:t>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, </a:t>
            </a:r>
            <a:r>
              <a:rPr lang="en-GB" sz="2800" baseline="0" dirty="0" err="1" smtClean="0">
                <a:latin typeface="Symbol"/>
              </a:rPr>
              <a:t>q</a:t>
            </a:r>
            <a:r>
              <a:rPr lang="en-GB" sz="2800" baseline="-25000" dirty="0" err="1" smtClean="0">
                <a:latin typeface="Times New Roman"/>
              </a:rPr>
              <a:t>s</a:t>
            </a:r>
            <a:r>
              <a:rPr lang="en-GB" sz="2800" baseline="0" dirty="0" smtClean="0">
                <a:latin typeface="Times New Roman"/>
              </a:rPr>
              <a:t>, </a:t>
            </a:r>
            <a:r>
              <a:rPr lang="en-GB" sz="2800" baseline="0" dirty="0" err="1" smtClean="0">
                <a:latin typeface="Times New Roman"/>
              </a:rPr>
              <a:t>Chl</a:t>
            </a:r>
            <a:r>
              <a:rPr lang="en-GB" sz="2800" baseline="0" dirty="0" smtClean="0">
                <a:latin typeface="Times New Roman"/>
              </a:rPr>
              <a:t>) x [R(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) / f'(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, </a:t>
            </a:r>
            <a:r>
              <a:rPr lang="en-GB" sz="2800" baseline="0" dirty="0" err="1" smtClean="0">
                <a:latin typeface="Symbol"/>
              </a:rPr>
              <a:t>q</a:t>
            </a:r>
            <a:r>
              <a:rPr lang="en-GB" sz="2800" baseline="-25000" dirty="0" err="1" smtClean="0">
                <a:latin typeface="Times New Roman"/>
              </a:rPr>
              <a:t>s</a:t>
            </a:r>
            <a:r>
              <a:rPr lang="en-GB" sz="2800" baseline="0" dirty="0" smtClean="0">
                <a:latin typeface="Times New Roman"/>
              </a:rPr>
              <a:t>, </a:t>
            </a:r>
            <a:r>
              <a:rPr lang="en-GB" sz="2800" baseline="0" dirty="0" err="1" smtClean="0">
                <a:latin typeface="Times New Roman"/>
              </a:rPr>
              <a:t>Chl</a:t>
            </a:r>
            <a:r>
              <a:rPr lang="en-GB" sz="2800" baseline="0" dirty="0" smtClean="0">
                <a:latin typeface="Times New Roman"/>
              </a:rPr>
              <a:t>)]</a:t>
            </a:r>
            <a:endParaRPr lang="fr-FR" sz="2800" baseline="0" dirty="0" smtClean="0">
              <a:latin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142984"/>
            <a:ext cx="7707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aseline="0" dirty="0" err="1" smtClean="0">
                <a:latin typeface="Times New Roman"/>
              </a:rPr>
              <a:t>K</a:t>
            </a:r>
            <a:r>
              <a:rPr lang="en-US" sz="2800" baseline="-25000" dirty="0" err="1" smtClean="0">
                <a:latin typeface="Times New Roman"/>
              </a:rPr>
              <a:t>d</a:t>
            </a:r>
            <a:r>
              <a:rPr lang="en-US" sz="2800" baseline="0" dirty="0" smtClean="0">
                <a:latin typeface="Times New Roman"/>
              </a:rPr>
              <a:t>(</a:t>
            </a:r>
            <a:r>
              <a:rPr lang="en-US" sz="2800" baseline="0" dirty="0" smtClean="0">
                <a:latin typeface="Symbol"/>
              </a:rPr>
              <a:t>l</a:t>
            </a:r>
            <a:r>
              <a:rPr lang="en-US" sz="2800" baseline="0" dirty="0" smtClean="0">
                <a:latin typeface="Times New Roman"/>
              </a:rPr>
              <a:t>) = 1.0395 [a(</a:t>
            </a:r>
            <a:r>
              <a:rPr lang="en-US" sz="2800" baseline="0" dirty="0" smtClean="0">
                <a:latin typeface="Symbol"/>
              </a:rPr>
              <a:t>l</a:t>
            </a:r>
            <a:r>
              <a:rPr lang="en-US" sz="2800" baseline="0" dirty="0" smtClean="0">
                <a:latin typeface="Times New Roman"/>
              </a:rPr>
              <a:t>) + b</a:t>
            </a:r>
            <a:r>
              <a:rPr lang="en-US" sz="2800" baseline="-25000" dirty="0" smtClean="0">
                <a:latin typeface="Times New Roman"/>
              </a:rPr>
              <a:t>b</a:t>
            </a:r>
            <a:r>
              <a:rPr lang="en-US" sz="2800" baseline="0" dirty="0" smtClean="0">
                <a:latin typeface="Times New Roman"/>
              </a:rPr>
              <a:t>(</a:t>
            </a:r>
            <a:r>
              <a:rPr lang="en-US" sz="2800" baseline="0" dirty="0" smtClean="0">
                <a:latin typeface="Symbol"/>
              </a:rPr>
              <a:t>l</a:t>
            </a:r>
            <a:r>
              <a:rPr lang="en-US" sz="2800" baseline="0" dirty="0" smtClean="0">
                <a:latin typeface="Times New Roman"/>
              </a:rPr>
              <a:t>)] / </a:t>
            </a:r>
            <a:r>
              <a:rPr lang="en-US" sz="2800" baseline="0" dirty="0" err="1" smtClean="0">
                <a:latin typeface="Symbol"/>
              </a:rPr>
              <a:t>m</a:t>
            </a:r>
            <a:r>
              <a:rPr lang="en-US" sz="2800" baseline="-25000" dirty="0" err="1" smtClean="0">
                <a:latin typeface="Times New Roman"/>
              </a:rPr>
              <a:t>d</a:t>
            </a:r>
            <a:r>
              <a:rPr lang="en-US" sz="2800" dirty="0" smtClean="0">
                <a:latin typeface="Times New Roman"/>
              </a:rPr>
              <a:t>     (Gordon, 1989)</a:t>
            </a:r>
            <a:endParaRPr lang="en-US" sz="2800" baseline="-25000" dirty="0" smtClean="0">
              <a:latin typeface="Times New Roman"/>
            </a:endParaRPr>
          </a:p>
        </p:txBody>
      </p:sp>
      <p:sp>
        <p:nvSpPr>
          <p:cNvPr id="7" name="Accolade fermante 6"/>
          <p:cNvSpPr/>
          <p:nvPr/>
        </p:nvSpPr>
        <p:spPr>
          <a:xfrm>
            <a:off x="4929190" y="1285860"/>
            <a:ext cx="214314" cy="1071570"/>
          </a:xfrm>
          <a:prstGeom prst="rightBrace">
            <a:avLst/>
          </a:prstGeom>
          <a:ln w="38100">
            <a:solidFill>
              <a:schemeClr val="tx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Forme 7"/>
          <p:cNvCxnSpPr>
            <a:stCxn id="7" idx="1"/>
          </p:cNvCxnSpPr>
          <p:nvPr/>
        </p:nvCxnSpPr>
        <p:spPr>
          <a:xfrm rot="10800000" flipH="1" flipV="1">
            <a:off x="5143504" y="1821644"/>
            <a:ext cx="1071570" cy="1464479"/>
          </a:xfrm>
          <a:prstGeom prst="bentConnector4">
            <a:avLst>
              <a:gd name="adj1" fmla="val 97778"/>
              <a:gd name="adj2" fmla="val 68293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428596" y="4394448"/>
            <a:ext cx="7500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0" dirty="0" smtClean="0"/>
              <a:t>LUTs are used for </a:t>
            </a:r>
            <a:r>
              <a:rPr lang="en-US" sz="2400" i="0" dirty="0" err="1" smtClean="0">
                <a:latin typeface="Symbol" pitchFamily="18" charset="2"/>
              </a:rPr>
              <a:t>m</a:t>
            </a:r>
            <a:r>
              <a:rPr lang="en-US" sz="2400" i="0" baseline="-25000" dirty="0" err="1" smtClean="0"/>
              <a:t>d</a:t>
            </a:r>
            <a:r>
              <a:rPr lang="en-US" sz="2400" i="0" dirty="0" smtClean="0"/>
              <a:t> and f’ (Morel &amp; </a:t>
            </a:r>
            <a:r>
              <a:rPr lang="en-US" sz="2400" i="0" dirty="0" err="1" smtClean="0"/>
              <a:t>Gentili</a:t>
            </a:r>
            <a:r>
              <a:rPr lang="en-US" sz="2400" i="0" dirty="0" smtClean="0"/>
              <a:t>, 2004)</a:t>
            </a:r>
            <a:endParaRPr lang="en-GB" sz="2400" dirty="0"/>
          </a:p>
        </p:txBody>
      </p:sp>
      <p:sp>
        <p:nvSpPr>
          <p:cNvPr id="10" name="Rectangle 9"/>
          <p:cNvSpPr/>
          <p:nvPr/>
        </p:nvSpPr>
        <p:spPr>
          <a:xfrm>
            <a:off x="1857356" y="5037390"/>
            <a:ext cx="5572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aseline="0" dirty="0" smtClean="0">
                <a:latin typeface="Times New Roman"/>
              </a:rPr>
              <a:t>Then : </a:t>
            </a:r>
            <a:r>
              <a:rPr lang="en-GB" sz="2800" baseline="0" dirty="0" err="1" smtClean="0">
                <a:latin typeface="Times New Roman"/>
              </a:rPr>
              <a:t>b</a:t>
            </a:r>
            <a:r>
              <a:rPr lang="en-GB" sz="2800" baseline="-25000" dirty="0" err="1" smtClean="0">
                <a:latin typeface="Times New Roman"/>
              </a:rPr>
              <a:t>b,p</a:t>
            </a:r>
            <a:r>
              <a:rPr lang="en-GB" sz="2800" baseline="0" dirty="0" smtClean="0">
                <a:latin typeface="Times New Roman"/>
              </a:rPr>
              <a:t>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) = b</a:t>
            </a:r>
            <a:r>
              <a:rPr lang="en-GB" sz="2800" baseline="-25000" dirty="0" smtClean="0">
                <a:latin typeface="Times New Roman"/>
              </a:rPr>
              <a:t>b</a:t>
            </a:r>
            <a:r>
              <a:rPr lang="en-GB" sz="2800" baseline="0" dirty="0" smtClean="0">
                <a:latin typeface="Times New Roman"/>
              </a:rPr>
              <a:t>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) – </a:t>
            </a:r>
            <a:r>
              <a:rPr lang="en-GB" sz="2800" baseline="0" dirty="0" err="1" smtClean="0">
                <a:latin typeface="Times New Roman"/>
              </a:rPr>
              <a:t>b</a:t>
            </a:r>
            <a:r>
              <a:rPr lang="en-GB" sz="2800" baseline="-25000" dirty="0" err="1" smtClean="0">
                <a:latin typeface="Times New Roman"/>
              </a:rPr>
              <a:t>bw</a:t>
            </a:r>
            <a:r>
              <a:rPr lang="en-GB" sz="2800" baseline="0" dirty="0" smtClean="0">
                <a:latin typeface="Times New Roman"/>
              </a:rPr>
              <a:t>(</a:t>
            </a:r>
            <a:r>
              <a:rPr lang="en-GB" sz="2800" baseline="0" dirty="0" smtClean="0">
                <a:latin typeface="Symbol"/>
              </a:rPr>
              <a:t>l</a:t>
            </a:r>
            <a:r>
              <a:rPr lang="en-GB" sz="2800" baseline="0" dirty="0" smtClean="0">
                <a:latin typeface="Times New Roman"/>
              </a:rPr>
              <a:t>) </a:t>
            </a:r>
            <a:endParaRPr lang="fr-FR" sz="2800" baseline="0" dirty="0" smtClean="0">
              <a:latin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844" y="5813914"/>
            <a:ext cx="9001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aseline="0" dirty="0" err="1" smtClean="0">
                <a:latin typeface="Palatino Linotype" pitchFamily="18" charset="0"/>
              </a:rPr>
              <a:t>b</a:t>
            </a:r>
            <a:r>
              <a:rPr lang="en-GB" baseline="-25000" dirty="0" err="1" smtClean="0">
                <a:latin typeface="Palatino Linotype" pitchFamily="18" charset="0"/>
              </a:rPr>
              <a:t>bw</a:t>
            </a:r>
            <a:r>
              <a:rPr lang="en-GB" baseline="0" dirty="0" smtClean="0">
                <a:latin typeface="Palatino Linotype" pitchFamily="18" charset="0"/>
              </a:rPr>
              <a:t>(</a:t>
            </a:r>
            <a:r>
              <a:rPr lang="en-GB" baseline="0" dirty="0" smtClean="0">
                <a:latin typeface="Symbol" pitchFamily="18" charset="2"/>
              </a:rPr>
              <a:t>l</a:t>
            </a:r>
            <a:r>
              <a:rPr lang="en-GB" baseline="0" dirty="0" smtClean="0">
                <a:latin typeface="Palatino Linotype" pitchFamily="18" charset="0"/>
              </a:rPr>
              <a:t>) computed </a:t>
            </a:r>
            <a:r>
              <a:rPr lang="en-GB" baseline="0" dirty="0" err="1" smtClean="0">
                <a:latin typeface="Palatino Linotype" pitchFamily="18" charset="0"/>
              </a:rPr>
              <a:t>following</a:t>
            </a:r>
            <a:r>
              <a:rPr lang="en-GB" dirty="0" err="1" smtClean="0">
                <a:latin typeface="Palatino Linotype" pitchFamily="18" charset="0"/>
              </a:rPr>
              <a:t>Twardowski</a:t>
            </a:r>
            <a:r>
              <a:rPr lang="en-GB" dirty="0" smtClean="0">
                <a:latin typeface="Palatino Linotype" pitchFamily="18" charset="0"/>
              </a:rPr>
              <a:t> et al (2008), as a function of T and 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538</Words>
  <Application>Microsoft Office PowerPoint</Application>
  <PresentationFormat>Affichage à l'écran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Moi</dc:creator>
  <cp:lastModifiedBy>david</cp:lastModifiedBy>
  <cp:revision>19</cp:revision>
  <dcterms:created xsi:type="dcterms:W3CDTF">2010-09-20T09:54:23Z</dcterms:created>
  <dcterms:modified xsi:type="dcterms:W3CDTF">2010-09-24T12:03:49Z</dcterms:modified>
</cp:coreProperties>
</file>