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6" r:id="rId11"/>
    <p:sldId id="273" r:id="rId12"/>
    <p:sldId id="275" r:id="rId13"/>
    <p:sldId id="277" r:id="rId14"/>
    <p:sldId id="274" r:id="rId15"/>
    <p:sldId id="265" r:id="rId16"/>
    <p:sldId id="266" r:id="rId17"/>
    <p:sldId id="267" r:id="rId18"/>
    <p:sldId id="278" r:id="rId19"/>
    <p:sldId id="268" r:id="rId20"/>
    <p:sldId id="269" r:id="rId21"/>
    <p:sldId id="270" r:id="rId22"/>
    <p:sldId id="271" r:id="rId23"/>
    <p:sldId id="272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5C82"/>
    <a:srgbClr val="223654"/>
    <a:srgbClr val="DEDEDE"/>
    <a:srgbClr val="FCFDFE"/>
    <a:srgbClr val="90A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41" autoAdjust="0"/>
    <p:restoredTop sz="94660"/>
  </p:normalViewPr>
  <p:slideViewPr>
    <p:cSldViewPr snapToGrid="0">
      <p:cViewPr varScale="1">
        <p:scale>
          <a:sx n="99" d="100"/>
          <a:sy n="99" d="100"/>
        </p:scale>
        <p:origin x="248" y="-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886DC9-574E-AB46-A7F5-8726145E2246}" type="datetimeFigureOut">
              <a:rPr lang="en-US" smtClean="0"/>
              <a:t>5/13/19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BFD192-18BF-BD49-AEED-B9ED7B1F2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969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 anchorCtr="0">
            <a:normAutofit/>
          </a:bodyPr>
          <a:lstStyle>
            <a:lvl1pPr algn="ctr">
              <a:defRPr sz="8000" b="1">
                <a:solidFill>
                  <a:srgbClr val="223654"/>
                </a:solidFill>
                <a:effectLst>
                  <a:outerShdw blurRad="50800" dist="114300" dir="2700000" algn="ctr" rotWithShape="0">
                    <a:srgbClr val="223654">
                      <a:alpha val="40000"/>
                    </a:srgbClr>
                  </a:outerShdw>
                </a:effectLst>
                <a:latin typeface="Raavi" panose="020B0502040204020203" pitchFamily="34" charset="0"/>
                <a:cs typeface="Raav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solidFill>
                  <a:srgbClr val="3A5C8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85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967871"/>
            <a:ext cx="3932237" cy="1089529"/>
          </a:xfrm>
        </p:spPr>
        <p:txBody>
          <a:bodyPr anchor="t" anchorCtr="0">
            <a:normAutofit/>
          </a:bodyPr>
          <a:lstStyle>
            <a:lvl1pPr>
              <a:defRPr lang="en-US" sz="3600" b="1" kern="1200" dirty="0">
                <a:solidFill>
                  <a:srgbClr val="223654"/>
                </a:solidFill>
                <a:effectLst/>
                <a:latin typeface="Raavi" panose="020B0502040204020203" pitchFamily="34" charset="0"/>
                <a:ea typeface="+mj-ea"/>
                <a:cs typeface="Raavi" panose="020B0502040204020203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7504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6000" b="1" kern="1200" smtClean="0">
                <a:solidFill>
                  <a:srgbClr val="223654"/>
                </a:solidFill>
                <a:effectLst>
                  <a:outerShdw blurRad="50800" dist="114300" dir="2700000" algn="tl">
                    <a:srgbClr val="223654">
                      <a:alpha val="40000"/>
                    </a:srgbClr>
                  </a:outerShdw>
                </a:effectLst>
                <a:latin typeface="Raavi" panose="020B0502040204020203" pitchFamily="34" charset="0"/>
                <a:ea typeface="+mj-ea"/>
                <a:cs typeface="Raavi" panose="020B0502040204020203" pitchFamily="34" charset="0"/>
              </a:defRPr>
            </a:lvl1pPr>
          </a:lstStyle>
          <a:p>
            <a:r>
              <a:rPr lang="en-US" dirty="0"/>
              <a:t>Click to edit Agenda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016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  <a:lvl2pPr marL="465138" indent="-228600">
              <a:defRPr/>
            </a:lvl2pPr>
            <a:lvl3pPr marL="914400" indent="-228600">
              <a:defRPr/>
            </a:lvl3pPr>
            <a:lvl4pPr marL="1379538" indent="-228600">
              <a:defRPr/>
            </a:lvl4pPr>
            <a:lvl5pPr marL="1828800" indent="-2286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2F2531-E988-AA42-9D81-10F99CD83CB8}"/>
              </a:ext>
            </a:extLst>
          </p:cNvPr>
          <p:cNvSpPr txBox="1"/>
          <p:nvPr userDrawn="1"/>
        </p:nvSpPr>
        <p:spPr>
          <a:xfrm>
            <a:off x="522512" y="6335486"/>
            <a:ext cx="1457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May 17, 2019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F1DFB5-4163-774D-8F78-F9B61C14D47C}"/>
              </a:ext>
            </a:extLst>
          </p:cNvPr>
          <p:cNvSpPr txBox="1"/>
          <p:nvPr userDrawn="1"/>
        </p:nvSpPr>
        <p:spPr>
          <a:xfrm>
            <a:off x="3918000" y="6335486"/>
            <a:ext cx="4506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EOSDIS Tools and Services Portfolio Discussion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ABF658-A4A8-1549-AFE4-D2CE9E8D743A}"/>
              </a:ext>
            </a:extLst>
          </p:cNvPr>
          <p:cNvSpPr txBox="1">
            <a:spLocks/>
          </p:cNvSpPr>
          <p:nvPr userDrawn="1"/>
        </p:nvSpPr>
        <p:spPr>
          <a:xfrm>
            <a:off x="10287000" y="6335487"/>
            <a:ext cx="1066800" cy="369332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Page: </a:t>
            </a:r>
            <a:fld id="{205FF5CE-2B78-4121-A3A8-0977DD46397D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7144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lang="en-US" sz="5400" b="1" kern="1200" dirty="0">
                <a:solidFill>
                  <a:srgbClr val="223654"/>
                </a:solidFill>
                <a:effectLst/>
                <a:latin typeface="Raavi" panose="020B0502040204020203" pitchFamily="34" charset="0"/>
                <a:ea typeface="+mj-ea"/>
                <a:cs typeface="Raavi" panose="020B0502040204020203" pitchFamily="34" charset="0"/>
              </a:defRPr>
            </a:lvl1pPr>
          </a:lstStyle>
          <a:p>
            <a:r>
              <a:rPr lang="en-US" dirty="0"/>
              <a:t>Click to edit Section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92854"/>
          </a:xfrm>
        </p:spPr>
        <p:txBody>
          <a:bodyPr/>
          <a:lstStyle>
            <a:lvl1pPr marL="0" indent="0">
              <a:buNone/>
              <a:defRPr/>
            </a:lvl1pPr>
            <a:lvl2pPr marL="465138" indent="-228600">
              <a:defRPr/>
            </a:lvl2pPr>
            <a:lvl3pPr marL="914400" indent="-228600">
              <a:defRPr/>
            </a:lvl3pPr>
            <a:lvl4pPr marL="1379538" indent="-228600">
              <a:defRPr/>
            </a:lvl4pPr>
            <a:lvl5pPr marL="1828800" indent="-2286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012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lang="en-US" sz="5400" b="1" kern="1200" dirty="0">
                <a:solidFill>
                  <a:srgbClr val="223654"/>
                </a:solidFill>
                <a:effectLst/>
                <a:latin typeface="Raavi" panose="020B0502040204020203" pitchFamily="34" charset="0"/>
                <a:ea typeface="+mj-ea"/>
                <a:cs typeface="Raavi" panose="020B0502040204020203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92854"/>
          </a:xfrm>
        </p:spPr>
        <p:txBody>
          <a:bodyPr/>
          <a:lstStyle>
            <a:lvl1pPr marL="0" indent="0">
              <a:buNone/>
              <a:defRPr/>
            </a:lvl1pPr>
            <a:lvl2pPr marL="465138" indent="-228600">
              <a:defRPr/>
            </a:lvl2pPr>
            <a:lvl3pPr marL="914400" indent="-228600">
              <a:defRPr/>
            </a:lvl3pPr>
            <a:lvl4pPr marL="1379538" indent="-228600">
              <a:defRPr/>
            </a:lvl4pPr>
            <a:lvl5pPr marL="1828800" indent="-2286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481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683046"/>
            <a:ext cx="10515600" cy="1113849"/>
          </a:xfrm>
        </p:spPr>
        <p:txBody>
          <a:bodyPr anchor="t" anchorCtr="0">
            <a:normAutofit/>
          </a:bodyPr>
          <a:lstStyle>
            <a:lvl1pPr>
              <a:defRPr lang="en-US" sz="5400" b="1" kern="1200" dirty="0">
                <a:solidFill>
                  <a:srgbClr val="223654"/>
                </a:solidFill>
                <a:effectLst/>
                <a:latin typeface="Raavi" panose="020B0502040204020203" pitchFamily="34" charset="0"/>
                <a:ea typeface="+mj-ea"/>
                <a:cs typeface="Raavi" panose="020B0502040204020203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640957"/>
            <a:ext cx="10515600" cy="2270927"/>
          </a:xfrm>
        </p:spPr>
        <p:txBody>
          <a:bodyPr anchor="t" anchorCtr="1">
            <a:normAutofit/>
          </a:bodyPr>
          <a:lstStyle>
            <a:lvl1pPr marL="0" indent="0">
              <a:buNone/>
              <a:defRPr sz="4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4242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lang="en-US" sz="5400" b="1" kern="1200" dirty="0">
                <a:solidFill>
                  <a:srgbClr val="223654"/>
                </a:solidFill>
                <a:effectLst/>
                <a:latin typeface="Raavi" panose="020B0502040204020203" pitchFamily="34" charset="0"/>
                <a:ea typeface="+mj-ea"/>
                <a:cs typeface="Raavi" panose="020B0502040204020203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029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029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2003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134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lang="en-US" sz="5400" b="1" kern="1200" dirty="0">
                <a:solidFill>
                  <a:srgbClr val="223654"/>
                </a:solidFill>
                <a:effectLst/>
                <a:latin typeface="Raavi" panose="020B0502040204020203" pitchFamily="34" charset="0"/>
                <a:ea typeface="+mj-ea"/>
                <a:cs typeface="Raavi" panose="020B0502040204020203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134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0037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8085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987426"/>
            <a:ext cx="3932237" cy="1069974"/>
          </a:xfrm>
        </p:spPr>
        <p:txBody>
          <a:bodyPr anchor="t" anchorCtr="0">
            <a:normAutofit/>
          </a:bodyPr>
          <a:lstStyle>
            <a:lvl1pPr>
              <a:defRPr lang="en-US" sz="3600" b="1" kern="1200" dirty="0">
                <a:solidFill>
                  <a:srgbClr val="223654"/>
                </a:solidFill>
                <a:effectLst/>
                <a:latin typeface="Raavi" panose="020B0502040204020203" pitchFamily="34" charset="0"/>
                <a:ea typeface="+mj-ea"/>
                <a:cs typeface="Raavi" panose="020B0502040204020203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3056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FDFE">
                <a:lumMod val="2000"/>
                <a:lumOff val="98000"/>
              </a:srgbClr>
            </a:gs>
            <a:gs pos="62000">
              <a:schemeClr val="accent1">
                <a:alpha val="70000"/>
                <a:lumMod val="100000"/>
              </a:schemeClr>
            </a:gs>
            <a:gs pos="84000">
              <a:schemeClr val="accent1">
                <a:alpha val="45000"/>
                <a:lumMod val="100000"/>
              </a:schemeClr>
            </a:gs>
            <a:gs pos="100000">
              <a:schemeClr val="accent1">
                <a:alpha val="30000"/>
                <a:lumMod val="10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016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6670" y="1825625"/>
            <a:ext cx="5395428" cy="5462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877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0" r:id="rId3"/>
    <p:sldLayoutId id="2147483658" r:id="rId4"/>
    <p:sldLayoutId id="2147483651" r:id="rId5"/>
    <p:sldLayoutId id="2147483652" r:id="rId6"/>
    <p:sldLayoutId id="2147483653" r:id="rId7"/>
    <p:sldLayoutId id="2147483655" r:id="rId8"/>
    <p:sldLayoutId id="2147483656" r:id="rId9"/>
    <p:sldLayoutId id="2147483657" r:id="rId10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lang="en-US" sz="5400" b="1" kern="1200" dirty="0">
          <a:solidFill>
            <a:srgbClr val="223654"/>
          </a:solidFill>
          <a:effectLst/>
          <a:latin typeface="Raavi" panose="020B0502040204020203" pitchFamily="34" charset="0"/>
          <a:ea typeface="+mj-ea"/>
          <a:cs typeface="Raavi" panose="020B0502040204020203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651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95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223654"/>
                </a:solidFill>
                <a:effectLst>
                  <a:outerShdw blurRad="50800" dist="114300" dir="2700000" algn="tl">
                    <a:srgbClr val="223654">
                      <a:alpha val="40000"/>
                    </a:srgbClr>
                  </a:outerShdw>
                </a:effectLst>
              </a:rPr>
              <a:t>EOSDIS Tools &amp; Services Portfolio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John Kusterer, ASDC DAAC</a:t>
            </a:r>
          </a:p>
          <a:p>
            <a:r>
              <a:rPr lang="en-US" dirty="0"/>
              <a:t>Justin Rice, ESDIS</a:t>
            </a:r>
          </a:p>
        </p:txBody>
      </p:sp>
    </p:spTree>
    <p:extLst>
      <p:ext uri="{BB962C8B-B14F-4D97-AF65-F5344CB8AC3E}">
        <p14:creationId xmlns:p14="http://schemas.microsoft.com/office/powerpoint/2010/main" val="756087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99E36-064E-7D4E-8395-35006C1C9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Reality (picking up from slide 6)…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88AF0-B6CD-BE4B-A525-3C36DE0D5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number of potential collaborations have not gained traction.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To gain better insight on what generally happens with cross-DAAC collaborations, let us turn our attention to a specific use case ....</a:t>
            </a:r>
          </a:p>
          <a:p>
            <a:endParaRPr lang="en-US" b="1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465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2E72B-F5A9-4844-8F7C-6FFEB2ED6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Earthdata</a:t>
            </a:r>
            <a:r>
              <a:rPr lang="en-US" dirty="0"/>
              <a:t> Pub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0277A-E069-FB40-872A-D928EDA20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Goal #1 (information subgroup): Help foster more consistent communication between DAACs and data producers across EOSDIS. Includes:</a:t>
            </a:r>
          </a:p>
          <a:p>
            <a:pPr marL="922338" lvl="1" indent="-457200"/>
            <a:r>
              <a:rPr lang="en-US" dirty="0"/>
              <a:t>identifying synonyms and standardizing common terminology</a:t>
            </a:r>
          </a:p>
          <a:p>
            <a:pPr marL="922338" lvl="1" indent="-457200"/>
            <a:r>
              <a:rPr lang="en-US" dirty="0"/>
              <a:t>evaluating data publication processes at DAACs</a:t>
            </a:r>
          </a:p>
          <a:p>
            <a:pPr marL="922338" lvl="1" indent="-457200"/>
            <a:r>
              <a:rPr lang="en-US" dirty="0"/>
              <a:t>developing resources for data producers about data publication</a:t>
            </a:r>
          </a:p>
          <a:p>
            <a:pPr lvl="1" indent="0">
              <a:buNone/>
            </a:pPr>
            <a:endParaRPr lang="en-US" dirty="0"/>
          </a:p>
          <a:p>
            <a:pPr marL="457200" indent="-457200"/>
            <a:r>
              <a:rPr lang="en-US" dirty="0"/>
              <a:t>Goal #2 (technical development subgroup): Build a data publication framework that:</a:t>
            </a:r>
          </a:p>
          <a:p>
            <a:pPr marL="922338" lvl="1" indent="-457200"/>
            <a:r>
              <a:rPr lang="en-US" dirty="0"/>
              <a:t>provides a consistent cross-DAAC experience for data providers</a:t>
            </a:r>
          </a:p>
          <a:p>
            <a:pPr marL="922338" lvl="1" indent="-457200"/>
            <a:r>
              <a:rPr lang="en-US" dirty="0"/>
              <a:t>helps DAACs to streamline internal processes</a:t>
            </a:r>
          </a:p>
          <a:p>
            <a:pPr marL="922338" lvl="1" indent="-457200"/>
            <a:r>
              <a:rPr lang="en-US" dirty="0"/>
              <a:t>reduces the time required to publish data products</a:t>
            </a:r>
          </a:p>
        </p:txBody>
      </p:sp>
    </p:spTree>
    <p:extLst>
      <p:ext uri="{BB962C8B-B14F-4D97-AF65-F5344CB8AC3E}">
        <p14:creationId xmlns:p14="http://schemas.microsoft.com/office/powerpoint/2010/main" val="4280596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A2BAA-A4B1-384C-B4BE-E30F0BC09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Earthdata</a:t>
            </a:r>
            <a:r>
              <a:rPr lang="en-US" dirty="0"/>
              <a:t> Pub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DB75B-302E-384C-B4A3-BFAE265BF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CDPF presented at SE TIM: </a:t>
            </a:r>
            <a:r>
              <a:rPr lang="en-US" b="1" dirty="0"/>
              <a:t>August 30, 2017</a:t>
            </a:r>
          </a:p>
          <a:p>
            <a:r>
              <a:rPr lang="en-US" dirty="0"/>
              <a:t>Justin assigned as ESDIS POC to CDPF: </a:t>
            </a:r>
            <a:r>
              <a:rPr lang="en-US" b="1" dirty="0"/>
              <a:t>September 29, 2017</a:t>
            </a:r>
          </a:p>
          <a:p>
            <a:r>
              <a:rPr lang="en-US" dirty="0" err="1"/>
              <a:t>Earthdata</a:t>
            </a:r>
            <a:r>
              <a:rPr lang="en-US" dirty="0"/>
              <a:t> Pub F2F: </a:t>
            </a:r>
            <a:r>
              <a:rPr lang="en-US" b="1" dirty="0"/>
              <a:t>March 26, 2018</a:t>
            </a:r>
          </a:p>
          <a:p>
            <a:r>
              <a:rPr lang="en-US" dirty="0" err="1"/>
              <a:t>DevTeam</a:t>
            </a:r>
            <a:r>
              <a:rPr lang="en-US" dirty="0"/>
              <a:t> subgroup kickoff meeting: </a:t>
            </a:r>
            <a:r>
              <a:rPr lang="en-US" b="1" dirty="0"/>
              <a:t>April 11, 2018</a:t>
            </a:r>
          </a:p>
          <a:p>
            <a:r>
              <a:rPr lang="en-US" dirty="0"/>
              <a:t>Collected use cases from DAACs: </a:t>
            </a:r>
            <a:r>
              <a:rPr lang="en-US" b="1" dirty="0"/>
              <a:t>May - July 2018</a:t>
            </a:r>
          </a:p>
          <a:p>
            <a:r>
              <a:rPr lang="en-US" dirty="0"/>
              <a:t>Investigated other workflow management solutions: </a:t>
            </a:r>
            <a:r>
              <a:rPr lang="en-US" b="1" dirty="0"/>
              <a:t>May - July 2018</a:t>
            </a:r>
            <a:r>
              <a:rPr lang="en-US" dirty="0"/>
              <a:t> </a:t>
            </a:r>
          </a:p>
          <a:p>
            <a:r>
              <a:rPr lang="en-US" dirty="0"/>
              <a:t>Developed initial architecture diagram: </a:t>
            </a:r>
            <a:r>
              <a:rPr lang="en-US" b="1" dirty="0"/>
              <a:t>July 2018</a:t>
            </a:r>
          </a:p>
          <a:p>
            <a:r>
              <a:rPr lang="en-US" dirty="0"/>
              <a:t>Received </a:t>
            </a:r>
            <a:r>
              <a:rPr lang="en-US" dirty="0" err="1"/>
              <a:t>DAPPeR</a:t>
            </a:r>
            <a:r>
              <a:rPr lang="en-US" dirty="0"/>
              <a:t> 2.0 proposal: </a:t>
            </a:r>
            <a:r>
              <a:rPr lang="en-US" b="1" dirty="0"/>
              <a:t>June 29, 2018</a:t>
            </a:r>
          </a:p>
          <a:p>
            <a:r>
              <a:rPr lang="en-US" dirty="0"/>
              <a:t>Telecon with GHRC to discuss </a:t>
            </a:r>
            <a:r>
              <a:rPr lang="en-US" dirty="0" err="1"/>
              <a:t>DAPPeR</a:t>
            </a:r>
            <a:r>
              <a:rPr lang="en-US" dirty="0"/>
              <a:t> 2.0/</a:t>
            </a:r>
            <a:r>
              <a:rPr lang="en-US" dirty="0" err="1"/>
              <a:t>Earthdata</a:t>
            </a:r>
            <a:r>
              <a:rPr lang="en-US" dirty="0"/>
              <a:t> Pub synergy: </a:t>
            </a:r>
            <a:r>
              <a:rPr lang="en-US" b="1" dirty="0"/>
              <a:t>August 13, 2018</a:t>
            </a:r>
          </a:p>
          <a:p>
            <a:r>
              <a:rPr lang="en-US" dirty="0" err="1"/>
              <a:t>Earthdata</a:t>
            </a:r>
            <a:r>
              <a:rPr lang="en-US" dirty="0"/>
              <a:t> Pub presentation @ SE TIM: </a:t>
            </a:r>
            <a:r>
              <a:rPr lang="en-US" b="1" dirty="0"/>
              <a:t>August 29, 2018</a:t>
            </a:r>
          </a:p>
          <a:p>
            <a:r>
              <a:rPr lang="en-US" dirty="0"/>
              <a:t>Received revised </a:t>
            </a:r>
            <a:r>
              <a:rPr lang="en-US" dirty="0" err="1"/>
              <a:t>DAPPeR</a:t>
            </a:r>
            <a:r>
              <a:rPr lang="en-US" dirty="0"/>
              <a:t> 2.0 proposal: </a:t>
            </a:r>
            <a:r>
              <a:rPr lang="en-US" b="1" dirty="0"/>
              <a:t>August 29, 2018</a:t>
            </a:r>
            <a:r>
              <a:rPr lang="en-US" dirty="0"/>
              <a:t> </a:t>
            </a:r>
          </a:p>
          <a:p>
            <a:r>
              <a:rPr lang="en-US" dirty="0" err="1"/>
              <a:t>Earthdata</a:t>
            </a:r>
            <a:r>
              <a:rPr lang="en-US" dirty="0"/>
              <a:t> Pub working meeting @ SE TIM: </a:t>
            </a:r>
            <a:r>
              <a:rPr lang="en-US" b="1" dirty="0"/>
              <a:t>August 30, 2018 </a:t>
            </a:r>
          </a:p>
          <a:p>
            <a:r>
              <a:rPr lang="en-US" dirty="0"/>
              <a:t>Developed 20 page joint project plan: </a:t>
            </a:r>
            <a:r>
              <a:rPr lang="en-US" b="1" dirty="0"/>
              <a:t>September 2018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600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CC043-4341-1D4C-996A-7620DB4CF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Original Architecture Philosophy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558FA-8E81-354D-A89E-C2C076975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Earthdata</a:t>
            </a:r>
            <a:r>
              <a:rPr lang="en-US" dirty="0"/>
              <a:t> Pub Framework is: </a:t>
            </a:r>
          </a:p>
          <a:p>
            <a:pPr marL="922338" lvl="1" indent="-457200"/>
            <a:r>
              <a:rPr lang="en-US" dirty="0"/>
              <a:t>Platform agnostic - DAACs determine where it lives</a:t>
            </a:r>
          </a:p>
          <a:p>
            <a:pPr marL="1371600" lvl="2" indent="-457200"/>
            <a:r>
              <a:rPr lang="en-US" dirty="0"/>
              <a:t>Cloud </a:t>
            </a:r>
          </a:p>
          <a:p>
            <a:pPr marL="1371600" lvl="2" indent="-457200"/>
            <a:r>
              <a:rPr lang="en-US" dirty="0"/>
              <a:t>On-Premise</a:t>
            </a:r>
          </a:p>
          <a:p>
            <a:pPr marL="1371600" lvl="2" indent="-457200"/>
            <a:r>
              <a:rPr lang="en-US" dirty="0"/>
              <a:t>Hybrid – in cloud and on-premise</a:t>
            </a:r>
          </a:p>
          <a:p>
            <a:pPr marL="922338" lvl="1" indent="-457200"/>
            <a:r>
              <a:rPr lang="en-US" dirty="0"/>
              <a:t>Modular - DAACs determine which modules they adopt</a:t>
            </a:r>
          </a:p>
          <a:p>
            <a:pPr marL="1371600" lvl="2" indent="-457200"/>
            <a:r>
              <a:rPr lang="en-US" dirty="0"/>
              <a:t>DAACs could:</a:t>
            </a:r>
          </a:p>
          <a:p>
            <a:pPr marL="1836738" lvl="3" indent="-457200"/>
            <a:r>
              <a:rPr lang="en-US" dirty="0"/>
              <a:t>adopt all modules if they had no existing data publication tool</a:t>
            </a:r>
          </a:p>
          <a:p>
            <a:pPr marL="1836738" lvl="3" indent="-457200"/>
            <a:r>
              <a:rPr lang="en-US" dirty="0"/>
              <a:t>adopt some modules to work with existing data publication tool</a:t>
            </a:r>
          </a:p>
          <a:p>
            <a:pPr marL="1836738" lvl="3" indent="-457200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652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84136-54F5-C64E-B216-2EFE43DA9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Earthdata</a:t>
            </a:r>
            <a:r>
              <a:rPr lang="en-US" dirty="0"/>
              <a:t> Pub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D1B13-1288-A644-88D2-47EF5891F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Submitted DMC awareness form: </a:t>
            </a:r>
            <a:r>
              <a:rPr lang="en-US" b="1" dirty="0"/>
              <a:t>September 24, 2018</a:t>
            </a:r>
          </a:p>
          <a:p>
            <a:r>
              <a:rPr lang="en-US" dirty="0"/>
              <a:t>Submitted project plan: </a:t>
            </a:r>
            <a:r>
              <a:rPr lang="en-US" b="1" dirty="0"/>
              <a:t>October 17, 2018</a:t>
            </a:r>
          </a:p>
          <a:p>
            <a:r>
              <a:rPr lang="en-US" dirty="0"/>
              <a:t>Completed </a:t>
            </a:r>
            <a:r>
              <a:rPr lang="en-US" dirty="0" err="1"/>
              <a:t>Earthdata</a:t>
            </a:r>
            <a:r>
              <a:rPr lang="en-US" dirty="0"/>
              <a:t> Pub proposal: </a:t>
            </a:r>
            <a:r>
              <a:rPr lang="en-US" b="1" dirty="0"/>
              <a:t>February 1, 2018</a:t>
            </a:r>
          </a:p>
          <a:p>
            <a:r>
              <a:rPr lang="en-US" dirty="0"/>
              <a:t>Conducted </a:t>
            </a:r>
            <a:r>
              <a:rPr lang="en-US" dirty="0" err="1"/>
              <a:t>Earthdata</a:t>
            </a:r>
            <a:r>
              <a:rPr lang="en-US" dirty="0"/>
              <a:t> Pub proposal walkthrough with ESDIS: </a:t>
            </a:r>
            <a:r>
              <a:rPr lang="en-US" b="1" dirty="0"/>
              <a:t>February 8, 2019</a:t>
            </a:r>
          </a:p>
          <a:p>
            <a:r>
              <a:rPr lang="en-US" dirty="0" err="1"/>
              <a:t>Earthdata</a:t>
            </a:r>
            <a:r>
              <a:rPr lang="en-US" dirty="0"/>
              <a:t> Pub tag-up with Andy: </a:t>
            </a:r>
            <a:r>
              <a:rPr lang="en-US" b="1" dirty="0"/>
              <a:t>February 15, 2019</a:t>
            </a:r>
          </a:p>
          <a:p>
            <a:pPr marL="922338" lvl="1" indent="-457200"/>
            <a:r>
              <a:rPr lang="en-US" dirty="0"/>
              <a:t>Response: Need more DAACs to commit </a:t>
            </a:r>
          </a:p>
          <a:p>
            <a:pPr marL="1371600" lvl="2" indent="-457200"/>
            <a:r>
              <a:rPr lang="en-US" dirty="0"/>
              <a:t>Tag-up with </a:t>
            </a:r>
            <a:r>
              <a:rPr lang="en-US" dirty="0" err="1"/>
              <a:t>Doescher</a:t>
            </a:r>
            <a:r>
              <a:rPr lang="en-US" dirty="0"/>
              <a:t>: </a:t>
            </a:r>
            <a:r>
              <a:rPr lang="en-US" b="1" dirty="0"/>
              <a:t>March 4, 2019</a:t>
            </a:r>
          </a:p>
          <a:p>
            <a:pPr marL="1371600" lvl="2" indent="-457200"/>
            <a:r>
              <a:rPr lang="en-US" dirty="0"/>
              <a:t>Tag-up with Suresh: </a:t>
            </a:r>
            <a:r>
              <a:rPr lang="en-US" b="1" dirty="0"/>
              <a:t>March 7, 2019</a:t>
            </a:r>
          </a:p>
          <a:p>
            <a:pPr marL="457200" indent="-457200"/>
            <a:r>
              <a:rPr lang="en-US" dirty="0" err="1"/>
              <a:t>Earthdata</a:t>
            </a:r>
            <a:r>
              <a:rPr lang="en-US" dirty="0"/>
              <a:t> Pub monthly telecon (</a:t>
            </a:r>
            <a:r>
              <a:rPr lang="en-US" dirty="0" err="1"/>
              <a:t>dockerized</a:t>
            </a:r>
            <a:r>
              <a:rPr lang="en-US" dirty="0"/>
              <a:t> DPS proposed): </a:t>
            </a:r>
            <a:r>
              <a:rPr lang="en-US" b="1" dirty="0"/>
              <a:t>April 2, 2019</a:t>
            </a:r>
          </a:p>
          <a:p>
            <a:pPr marL="457200" indent="-457200"/>
            <a:r>
              <a:rPr lang="en-US" dirty="0" err="1"/>
              <a:t>Earthdata</a:t>
            </a:r>
            <a:r>
              <a:rPr lang="en-US" dirty="0"/>
              <a:t> Pub Tag-up with Andy: </a:t>
            </a:r>
            <a:r>
              <a:rPr lang="en-US" b="1" dirty="0"/>
              <a:t>April 8, 2019</a:t>
            </a:r>
          </a:p>
          <a:p>
            <a:pPr marL="922338" lvl="1" indent="-457200"/>
            <a:r>
              <a:rPr lang="en-US" dirty="0"/>
              <a:t>ESDIS response and recommendation	</a:t>
            </a:r>
          </a:p>
          <a:p>
            <a:pPr marL="457200" indent="-457200"/>
            <a:r>
              <a:rPr lang="en-US" dirty="0" err="1"/>
              <a:t>Earthdata</a:t>
            </a:r>
            <a:r>
              <a:rPr lang="en-US" dirty="0"/>
              <a:t> Pub monthly telecon: </a:t>
            </a:r>
            <a:r>
              <a:rPr lang="en-US" b="1" dirty="0"/>
              <a:t>May 5, 2019</a:t>
            </a:r>
          </a:p>
          <a:p>
            <a:pPr lvl="1" indent="0">
              <a:buNone/>
            </a:pPr>
            <a:endParaRPr lang="en-US" b="1" dirty="0"/>
          </a:p>
          <a:p>
            <a:pPr lvl="1" indent="0">
              <a:buNone/>
            </a:pPr>
            <a:endParaRPr lang="en-US" b="1" dirty="0"/>
          </a:p>
          <a:p>
            <a:pPr marL="457200" indent="-457200"/>
            <a:endParaRPr lang="en-US" dirty="0"/>
          </a:p>
          <a:p>
            <a:pPr marL="457200" indent="-457200"/>
            <a:endParaRPr lang="en-US" dirty="0"/>
          </a:p>
          <a:p>
            <a:pPr marL="457200" indent="-457200"/>
            <a:endParaRPr lang="en-US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05546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EDE99-EC28-EA4E-A696-0B897EE5C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ESDIS recent response and recommendation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F389C-B278-4943-8EF1-235A9154C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01653"/>
          </a:xfrm>
        </p:spPr>
        <p:txBody>
          <a:bodyPr>
            <a:normAutofit fontScale="92500"/>
          </a:bodyPr>
          <a:lstStyle/>
          <a:p>
            <a:r>
              <a:rPr lang="en-US" dirty="0"/>
              <a:t>Response: </a:t>
            </a:r>
          </a:p>
          <a:p>
            <a:pPr marL="922338" lvl="1" indent="-457200"/>
            <a:r>
              <a:rPr lang="en-US" dirty="0"/>
              <a:t>“Clone and own” philosophy will:</a:t>
            </a:r>
          </a:p>
          <a:p>
            <a:pPr marL="1371600" lvl="2" indent="-457200"/>
            <a:r>
              <a:rPr lang="en-US" dirty="0"/>
              <a:t>cause DAAC implementations to drift too far from baseline </a:t>
            </a:r>
          </a:p>
          <a:p>
            <a:pPr marL="1371600" lvl="2" indent="-457200"/>
            <a:r>
              <a:rPr lang="en-US" dirty="0"/>
              <a:t>ultimately create the very problem this effort is attempting to solve</a:t>
            </a:r>
          </a:p>
          <a:p>
            <a:pPr marL="457200" indent="-457200"/>
            <a:r>
              <a:rPr lang="en-US" dirty="0"/>
              <a:t>Recommendation</a:t>
            </a:r>
          </a:p>
          <a:p>
            <a:pPr marL="922338" lvl="1" indent="-457200"/>
            <a:r>
              <a:rPr lang="en-US" dirty="0"/>
              <a:t>Have one front-end implementation that lives in the cloud 	</a:t>
            </a:r>
          </a:p>
          <a:p>
            <a:pPr marL="922338" lvl="1" indent="-457200"/>
            <a:r>
              <a:rPr lang="en-US" dirty="0"/>
              <a:t>DAACs are free to choose where their respective back-end implementations live</a:t>
            </a:r>
          </a:p>
          <a:p>
            <a:pPr marL="922338" lvl="1" indent="-457200"/>
            <a:r>
              <a:rPr lang="en-US" dirty="0"/>
              <a:t>DAAC specifications need to be submitted, reviewed, and approved regardless as to whether DAACs:</a:t>
            </a:r>
          </a:p>
          <a:p>
            <a:pPr marL="1257300" lvl="2" indent="-342900"/>
            <a:r>
              <a:rPr lang="en-US" dirty="0"/>
              <a:t>operate on-premise </a:t>
            </a:r>
          </a:p>
          <a:p>
            <a:pPr marL="1257300" lvl="2" indent="-342900"/>
            <a:r>
              <a:rPr lang="en-US" dirty="0"/>
              <a:t>have an existing data publication tool	</a:t>
            </a:r>
          </a:p>
          <a:p>
            <a:pPr marL="1371600" lvl="2" indent="-457200"/>
            <a:endParaRPr lang="en-US" dirty="0"/>
          </a:p>
          <a:p>
            <a:pPr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9011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D6D32-627D-F946-92C2-FCF498F32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DAAC concerns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B4F6E-A4F9-494C-803B-A8E915F96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No clear way to fund, manage, and prioritize </a:t>
            </a:r>
            <a:r>
              <a:rPr lang="en-US" b="1" dirty="0"/>
              <a:t>cross-DAAC development activities </a:t>
            </a:r>
            <a:r>
              <a:rPr lang="en-US" dirty="0"/>
              <a:t>that exist outside of EED2 and </a:t>
            </a:r>
            <a:r>
              <a:rPr lang="en-US" dirty="0" err="1"/>
              <a:t>SAFe</a:t>
            </a:r>
            <a:r>
              <a:rPr lang="en-US" dirty="0"/>
              <a:t>*</a:t>
            </a:r>
          </a:p>
          <a:p>
            <a:pPr marL="922338" lvl="1" indent="-457200"/>
            <a:r>
              <a:rPr lang="en-US" i="1" dirty="0"/>
              <a:t>*could possibly be resolved with TSEP process</a:t>
            </a:r>
          </a:p>
          <a:p>
            <a:r>
              <a:rPr lang="en-US" dirty="0"/>
              <a:t>Cross-DAAC efforts move too slow</a:t>
            </a:r>
          </a:p>
          <a:p>
            <a:pPr marL="922338" lvl="1" indent="-457200"/>
            <a:r>
              <a:rPr lang="en-US" dirty="0"/>
              <a:t>This effort is no closer to moving forward with development than it was when the team first submitted the project plan in 2018</a:t>
            </a:r>
          </a:p>
          <a:p>
            <a:pPr marL="922338" lvl="1" indent="-457200"/>
            <a:r>
              <a:rPr lang="en-US" dirty="0"/>
              <a:t>There is little confidence that the team will be able to receive funding, start development, and have a tool ready within an acceptable timeframe</a:t>
            </a:r>
          </a:p>
          <a:p>
            <a:pPr marL="457200" indent="-457200"/>
            <a:r>
              <a:rPr lang="en-US" dirty="0"/>
              <a:t>Certain DAACs already have a data publication tool</a:t>
            </a:r>
          </a:p>
          <a:p>
            <a:pPr marL="922338" lvl="1" indent="-457200"/>
            <a:r>
              <a:rPr lang="en-US" dirty="0"/>
              <a:t>Development required a lot of time, energy, and effort</a:t>
            </a:r>
          </a:p>
          <a:p>
            <a:pPr marL="922338" lvl="1" indent="-457200"/>
            <a:r>
              <a:rPr lang="en-US" dirty="0" err="1"/>
              <a:t>SAuS</a:t>
            </a:r>
            <a:r>
              <a:rPr lang="en-US" dirty="0"/>
              <a:t>, </a:t>
            </a:r>
            <a:r>
              <a:rPr lang="en-US" dirty="0" err="1"/>
              <a:t>DAPPeR</a:t>
            </a:r>
            <a:r>
              <a:rPr lang="en-US" dirty="0"/>
              <a:t>, CAMP, DPS		</a:t>
            </a:r>
          </a:p>
          <a:p>
            <a:pPr marL="457200" indent="-457200"/>
            <a:endParaRPr lang="en-US" dirty="0"/>
          </a:p>
          <a:p>
            <a:pPr marL="457200" indent="-457200"/>
            <a:endParaRPr lang="en-US" dirty="0"/>
          </a:p>
          <a:p>
            <a:pPr marL="457200" indent="-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9942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D6EC3-9466-3044-8FFC-F51504907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ESDIS concerns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7EC24-0454-8E45-93BF-971C4764F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“Clone and own” philosophy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ROI (return on investment)</a:t>
            </a:r>
          </a:p>
          <a:p>
            <a:pPr marL="922338" lvl="1" indent="-457200"/>
            <a:r>
              <a:rPr lang="en-US" dirty="0"/>
              <a:t>Which DAACs will actually adopt and use </a:t>
            </a:r>
            <a:r>
              <a:rPr lang="en-US" dirty="0" err="1"/>
              <a:t>Earthdata</a:t>
            </a:r>
            <a:r>
              <a:rPr lang="en-US" dirty="0"/>
              <a:t> Pub?</a:t>
            </a:r>
          </a:p>
          <a:p>
            <a:pPr marL="1371600" lvl="2" indent="-457200"/>
            <a:r>
              <a:rPr lang="en-US" dirty="0"/>
              <a:t>We need at least X number of DAACs to commit to adopting and using </a:t>
            </a:r>
            <a:r>
              <a:rPr lang="en-US" dirty="0" err="1"/>
              <a:t>Earthdata</a:t>
            </a:r>
            <a:r>
              <a:rPr lang="en-US" dirty="0"/>
              <a:t> Pub BEFORE we invest</a:t>
            </a:r>
          </a:p>
        </p:txBody>
      </p:sp>
    </p:spTree>
    <p:extLst>
      <p:ext uri="{BB962C8B-B14F-4D97-AF65-F5344CB8AC3E}">
        <p14:creationId xmlns:p14="http://schemas.microsoft.com/office/powerpoint/2010/main" val="4708930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01FA0-3D7F-E049-90EF-53F5F02B6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... from the Machine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92F37-9C45-C449-8D55-52385970C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Sometimes, there are project management decisions that seemingly occur unexpectedly that have a huge impact on team morale and momentum</a:t>
            </a:r>
          </a:p>
          <a:p>
            <a:pPr marL="922338" lvl="1" indent="-457200"/>
            <a:r>
              <a:rPr lang="en-US" dirty="0"/>
              <a:t>Deus Ex Machina (God from the machine)</a:t>
            </a:r>
          </a:p>
          <a:p>
            <a:pPr marL="1371600" lvl="2" indent="-457200"/>
            <a:r>
              <a:rPr lang="en-US" dirty="0"/>
              <a:t>Positive momentum</a:t>
            </a:r>
          </a:p>
          <a:p>
            <a:pPr marL="922338" lvl="1" indent="-457200"/>
            <a:r>
              <a:rPr lang="en-US" dirty="0" err="1"/>
              <a:t>Diaboli</a:t>
            </a:r>
            <a:r>
              <a:rPr lang="en-US" dirty="0"/>
              <a:t> Ex Machina (Satan from the machine)</a:t>
            </a:r>
          </a:p>
          <a:p>
            <a:pPr marL="1371600" lvl="2" indent="-457200"/>
            <a:r>
              <a:rPr lang="en-US" dirty="0"/>
              <a:t>Negative momentum </a:t>
            </a:r>
          </a:p>
        </p:txBody>
      </p:sp>
    </p:spTree>
    <p:extLst>
      <p:ext uri="{BB962C8B-B14F-4D97-AF65-F5344CB8AC3E}">
        <p14:creationId xmlns:p14="http://schemas.microsoft.com/office/powerpoint/2010/main" val="1719691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8FBEC-E650-C943-84E8-6ACAC6A32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on the Path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D1BDC-8E8E-E144-9FC4-B58640D1E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Moderator: Justin 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654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Original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dirty="0"/>
              <a:t>To evaluate and update the existing inventory DAAC and EOSDIS tools and services to understand the current portfolio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dirty="0"/>
              <a:t>To identify tools and services with apparent overlapping functionality and evaluate to determine what, if any, efficiencies may be gained moving forward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dirty="0"/>
              <a:t>To create a framework for a governance process to apply to future tool and service development efforts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6817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04A24-4482-F648-8459-527EB8AF7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Slides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92B46-87C3-2A44-A0A9-3AD58DDF2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037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847D9-8706-2746-BA13-611D8110E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Earthdata</a:t>
            </a:r>
            <a:r>
              <a:rPr lang="en-US" dirty="0"/>
              <a:t> Pub FAQs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56812-4D22-754D-886C-736DC177B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is this </a:t>
            </a:r>
            <a:r>
              <a:rPr lang="en-US" dirty="0" err="1"/>
              <a:t>Earthdata</a:t>
            </a:r>
            <a:r>
              <a:rPr lang="en-US" dirty="0"/>
              <a:t> Pub different from </a:t>
            </a:r>
            <a:r>
              <a:rPr lang="en-US" dirty="0" err="1"/>
              <a:t>Earthdata</a:t>
            </a:r>
            <a:r>
              <a:rPr lang="en-US" dirty="0"/>
              <a:t> Drive?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Earthdata</a:t>
            </a:r>
            <a:r>
              <a:rPr lang="en-US" dirty="0"/>
              <a:t> Pub is more of a grass-roots movement. Several DAACs have already explored alternate data publication tools and have independently decided to adopt </a:t>
            </a:r>
            <a:r>
              <a:rPr lang="en-US" dirty="0" err="1"/>
              <a:t>SAuS</a:t>
            </a:r>
            <a:r>
              <a:rPr lang="en-US" dirty="0"/>
              <a:t> or something </a:t>
            </a:r>
            <a:r>
              <a:rPr lang="en-US" dirty="0" err="1"/>
              <a:t>SAuS</a:t>
            </a:r>
            <a:r>
              <a:rPr lang="en-US" dirty="0"/>
              <a:t>-like.</a:t>
            </a:r>
          </a:p>
          <a:p>
            <a:r>
              <a:rPr lang="en-US" dirty="0"/>
              <a:t>What is the funding expectation?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Additional funds needed to develop enterprise solution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No additional funds needed for DAACs to get </a:t>
            </a:r>
            <a:r>
              <a:rPr lang="en-US" dirty="0" err="1"/>
              <a:t>Earthdata</a:t>
            </a:r>
            <a:r>
              <a:rPr lang="en-US" dirty="0"/>
              <a:t> Pub up and running at respective DAACs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233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87D8B-744E-F744-94FD-B6ED1E0F3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Earthdata</a:t>
            </a:r>
            <a:r>
              <a:rPr lang="en-US" dirty="0"/>
              <a:t> Pub FAQs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7EBA8-194C-EB4E-ABC7-1DDA3579B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Is there overlap between </a:t>
            </a:r>
            <a:r>
              <a:rPr lang="en-US" dirty="0" err="1"/>
              <a:t>Earthdata</a:t>
            </a:r>
            <a:r>
              <a:rPr lang="en-US" dirty="0"/>
              <a:t> Pub and Data Product Developers’ Guide (DPDG)?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No. These efforts are complementary.</a:t>
            </a:r>
          </a:p>
          <a:p>
            <a:pPr marL="922338" lvl="1" indent="-457200"/>
            <a:r>
              <a:rPr lang="en-US" dirty="0" err="1"/>
              <a:t>Earthdata</a:t>
            </a:r>
            <a:r>
              <a:rPr lang="en-US" dirty="0"/>
              <a:t> Pub aims to improve:</a:t>
            </a:r>
          </a:p>
          <a:p>
            <a:pPr marL="1371600" lvl="2" indent="-457200"/>
            <a:r>
              <a:rPr lang="en-US" dirty="0"/>
              <a:t>consistency in web interface and communication with data producers </a:t>
            </a:r>
          </a:p>
          <a:p>
            <a:pPr marL="1371600" lvl="2" indent="-457200"/>
            <a:r>
              <a:rPr lang="en-US" dirty="0"/>
              <a:t>internal coordination with data management team</a:t>
            </a:r>
          </a:p>
          <a:p>
            <a:pPr marL="1371600" lvl="2" indent="-457200"/>
            <a:r>
              <a:rPr lang="en-US" dirty="0"/>
              <a:t>time need to publish datasets </a:t>
            </a:r>
          </a:p>
          <a:p>
            <a:pPr marL="922338" lvl="1" indent="-457200"/>
            <a:r>
              <a:rPr lang="en-US" dirty="0"/>
              <a:t>DPDG aims to improve:</a:t>
            </a:r>
          </a:p>
          <a:p>
            <a:pPr marL="1371600" lvl="2" indent="-457200"/>
            <a:r>
              <a:rPr lang="en-US" dirty="0"/>
              <a:t>data usability for end users</a:t>
            </a:r>
          </a:p>
        </p:txBody>
      </p:sp>
    </p:spTree>
    <p:extLst>
      <p:ext uri="{BB962C8B-B14F-4D97-AF65-F5344CB8AC3E}">
        <p14:creationId xmlns:p14="http://schemas.microsoft.com/office/powerpoint/2010/main" val="5987372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DBDD6-75FD-724F-896C-0FA9A0EC7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Earthdata</a:t>
            </a:r>
            <a:r>
              <a:rPr lang="en-US" dirty="0"/>
              <a:t> Pub FAQs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993F4-1CAC-F048-B8C2-484D7B0F4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Which DAACs are actively involved in </a:t>
            </a:r>
            <a:r>
              <a:rPr lang="en-US" dirty="0" err="1"/>
              <a:t>Earthdata</a:t>
            </a:r>
            <a:r>
              <a:rPr lang="en-US" dirty="0"/>
              <a:t> Pub?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ASDC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GES DIS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GHRC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NSIDC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LP DAAC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ORNL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PO.DAAC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468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C13C5-CD86-CF45-9CCF-6432F9B4F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Effort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2C3E6-1C33-CD40-897C-E1068A7B3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Chris </a:t>
            </a:r>
            <a:r>
              <a:rPr lang="en-US" dirty="0" err="1"/>
              <a:t>Doescher</a:t>
            </a:r>
            <a:r>
              <a:rPr lang="en-US" dirty="0"/>
              <a:t> (LPDAAC) &amp; John Kusterer (ASDC DAAC) led</a:t>
            </a:r>
          </a:p>
          <a:p>
            <a:pPr marL="922338" lvl="1" indent="-457200"/>
            <a:r>
              <a:rPr lang="en-US" dirty="0"/>
              <a:t>Supported by Lindsay Harriman, Scott Saxon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Between Chris and John, visited all DAACs</a:t>
            </a:r>
          </a:p>
          <a:p>
            <a:pPr marL="922338" lvl="1" indent="-457200"/>
            <a:r>
              <a:rPr lang="en-US" dirty="0"/>
              <a:t>Went over effort, purpose, addressed questions and concerns</a:t>
            </a:r>
          </a:p>
          <a:p>
            <a:pPr marL="922338" lvl="1" indent="-457200"/>
            <a:r>
              <a:rPr lang="en-US" dirty="0"/>
              <a:t>Trying to cultivate environment of trust to facilitate collaboration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What was different from past efforts?</a:t>
            </a:r>
          </a:p>
          <a:p>
            <a:pPr marL="922338" lvl="1" indent="-457200"/>
            <a:r>
              <a:rPr lang="en-US" dirty="0"/>
              <a:t>DAACs OWN and MAINTAIN their inventory</a:t>
            </a:r>
          </a:p>
          <a:p>
            <a:pPr marL="1371600" lvl="2" indent="-457200"/>
            <a:r>
              <a:rPr lang="en-US" dirty="0"/>
              <a:t>No liberties taken to change DAACs information in the inventory</a:t>
            </a:r>
          </a:p>
          <a:p>
            <a:pPr marL="922338" lvl="1" indent="-457200"/>
            <a:r>
              <a:rPr lang="en-US" dirty="0"/>
              <a:t>Developed and rolled out collaboration process for ESDIS/inter-DAAC communication and collaboration</a:t>
            </a:r>
          </a:p>
          <a:p>
            <a:pPr marL="1371600" lvl="2" indent="-457200"/>
            <a:r>
              <a:rPr lang="en-US" dirty="0"/>
              <a:t>Collaborations in the past (e.g., APPEARS) have had a sense of “randomness” to them</a:t>
            </a:r>
          </a:p>
        </p:txBody>
      </p:sp>
    </p:spTree>
    <p:extLst>
      <p:ext uri="{BB962C8B-B14F-4D97-AF65-F5344CB8AC3E}">
        <p14:creationId xmlns:p14="http://schemas.microsoft.com/office/powerpoint/2010/main" val="3632200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3C35A-F661-F144-930D-C1CF4CB4C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Process (TSEP)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8EB293A0-910C-EC4A-A79F-AD4F5206FB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0360" y="1582221"/>
            <a:ext cx="8376807" cy="4711954"/>
          </a:xfrm>
        </p:spPr>
      </p:pic>
    </p:spTree>
    <p:extLst>
      <p:ext uri="{BB962C8B-B14F-4D97-AF65-F5344CB8AC3E}">
        <p14:creationId xmlns:p14="http://schemas.microsoft.com/office/powerpoint/2010/main" val="2870818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A7778-EF30-F844-B111-6DB098C83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 of the TSEP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1E98B-2233-8442-8F0D-A6E4AF9D7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Communication is promoted across DAACs and ESDIS</a:t>
            </a:r>
          </a:p>
          <a:p>
            <a:pPr marL="922338" lvl="1" indent="-457200"/>
            <a:r>
              <a:rPr lang="en-US" dirty="0"/>
              <a:t>Awareness for those DAACs who choose not to participate</a:t>
            </a:r>
          </a:p>
          <a:p>
            <a:pPr marL="922338" lvl="1" indent="-457200"/>
            <a:r>
              <a:rPr lang="en-US" dirty="0"/>
              <a:t>ESDIS sponsor required for the effort to ensure Project alignment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Participation among DAACs is voluntary</a:t>
            </a:r>
          </a:p>
          <a:p>
            <a:pPr marL="922338" lvl="1" indent="-457200"/>
            <a:r>
              <a:rPr lang="en-US" dirty="0"/>
              <a:t>DAACs know their own needs the best</a:t>
            </a:r>
          </a:p>
          <a:p>
            <a:pPr marL="922338" lvl="1" indent="-457200"/>
            <a:r>
              <a:rPr lang="en-US" dirty="0"/>
              <a:t>DAACs can’t do everything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Aimed to address “what happens when we roll it out?” question</a:t>
            </a:r>
          </a:p>
          <a:p>
            <a:pPr marL="922338" lvl="1" indent="-457200"/>
            <a:r>
              <a:rPr lang="en-US" dirty="0"/>
              <a:t>Operational agreement identifying who does what</a:t>
            </a:r>
          </a:p>
          <a:p>
            <a:pPr marL="922338" lvl="1" indent="-457200"/>
            <a:r>
              <a:rPr lang="en-US" dirty="0"/>
              <a:t>Clear roles and responsibilities</a:t>
            </a:r>
          </a:p>
          <a:p>
            <a:pPr marL="922338" lvl="1" indent="-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46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B9D30-36CC-6B4A-89A7-D579E9EF9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TSEP Roll-out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4C893-DEC8-CD43-846B-70A73A194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ESDIS Forum initial pathfinder</a:t>
            </a:r>
          </a:p>
          <a:p>
            <a:pPr marL="922338" lvl="1" indent="-457200"/>
            <a:r>
              <a:rPr lang="en-US" dirty="0"/>
              <a:t>5 DAACs volunteered for participation</a:t>
            </a:r>
          </a:p>
          <a:p>
            <a:pPr marL="922338" lvl="1" indent="-457200"/>
            <a:r>
              <a:rPr lang="en-US" dirty="0"/>
              <a:t>Developed and reviewed documentation</a:t>
            </a:r>
          </a:p>
          <a:p>
            <a:pPr marL="922338" lvl="1" indent="-457200"/>
            <a:r>
              <a:rPr lang="en-US" dirty="0"/>
              <a:t>Cadence slowed by technical challenges</a:t>
            </a:r>
          </a:p>
          <a:p>
            <a:pPr marL="922338" lvl="1" indent="-457200"/>
            <a:r>
              <a:rPr lang="en-US" dirty="0"/>
              <a:t>Should be rolled-out this Summer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Documentation can be found on website</a:t>
            </a:r>
          </a:p>
          <a:p>
            <a:pPr marL="922338" lvl="1" indent="-457200"/>
            <a:r>
              <a:rPr lang="en-US" dirty="0"/>
              <a:t>Hyperlinks to each document</a:t>
            </a:r>
          </a:p>
          <a:p>
            <a:pPr marL="922338" lvl="1" indent="-457200"/>
            <a:r>
              <a:rPr lang="en-US" dirty="0"/>
              <a:t>Currently in draft form</a:t>
            </a:r>
          </a:p>
          <a:p>
            <a:pPr marL="922338" lvl="1" indent="-457200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CAA637-F41F-0247-AC20-9496DD7B4D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6464" y="1825625"/>
            <a:ext cx="3436370" cy="299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678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B9D30-36CC-6B4A-89A7-D579E9EF9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TSEP Roll-out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4C893-DEC8-CD43-846B-70A73A194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Reality…</a:t>
            </a:r>
          </a:p>
          <a:p>
            <a:pPr marL="922338" lvl="1" indent="-457200"/>
            <a:r>
              <a:rPr lang="en-US" dirty="0"/>
              <a:t>Methods of communication have to be clearer</a:t>
            </a:r>
          </a:p>
          <a:p>
            <a:pPr marL="1371600" lvl="2" indent="-457200"/>
            <a:r>
              <a:rPr lang="en-US" dirty="0"/>
              <a:t>A number of potential collaborations have not gained traction</a:t>
            </a:r>
          </a:p>
          <a:p>
            <a:pPr marL="922338" lvl="1" indent="-457200"/>
            <a:r>
              <a:rPr lang="en-US" dirty="0"/>
              <a:t>A fair amount of tailoring may be in order</a:t>
            </a:r>
          </a:p>
          <a:p>
            <a:pPr marL="1371600" lvl="2" indent="-457200"/>
            <a:r>
              <a:rPr lang="en-US" dirty="0"/>
              <a:t>Services, efforts that a prime for collaboration but are not really applications</a:t>
            </a:r>
          </a:p>
          <a:p>
            <a:pPr marL="922338" lvl="1" indent="-457200"/>
            <a:r>
              <a:rPr lang="en-US" i="1" dirty="0"/>
              <a:t>Want to remain focused on objectives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Haven’t done analysis of inventory to look for opportunities</a:t>
            </a:r>
          </a:p>
          <a:p>
            <a:pPr marL="922338" lvl="1" indent="-457200"/>
            <a:r>
              <a:rPr lang="en-US" dirty="0"/>
              <a:t>Just need to focus some efforts on analysis (competing priorities)</a:t>
            </a:r>
          </a:p>
          <a:p>
            <a:pPr marL="922338" lvl="1" indent="-457200"/>
            <a:r>
              <a:rPr lang="en-US" dirty="0"/>
              <a:t>Always need to be careful about taking liberties in analysis</a:t>
            </a:r>
          </a:p>
          <a:p>
            <a:pPr marL="1371600" lvl="2" indent="-457200"/>
            <a:r>
              <a:rPr lang="en-US" dirty="0"/>
              <a:t>DAAC retain final call on what a tool is as far as categorization, roll-up</a:t>
            </a:r>
          </a:p>
          <a:p>
            <a:pPr marL="922338" lvl="1" indent="-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035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EDF26-EF14-B745-AC10-97B346EB3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TSEP Path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2F8CA-68C0-B74D-9F33-C1C50B385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Finish up the ESDIS Forum to have a success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Process</a:t>
            </a:r>
          </a:p>
          <a:p>
            <a:pPr marL="922338" lvl="1" indent="-457200"/>
            <a:r>
              <a:rPr lang="en-US" dirty="0"/>
              <a:t>Tailor the process to suit objectives (who owns this?)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Inventory</a:t>
            </a:r>
          </a:p>
          <a:p>
            <a:pPr marL="922338" lvl="1" indent="-457200"/>
            <a:r>
              <a:rPr lang="en-US" dirty="0"/>
              <a:t>Examine inventory to look for opportunities</a:t>
            </a:r>
          </a:p>
          <a:p>
            <a:pPr marL="1371600" lvl="2" indent="-457200"/>
            <a:r>
              <a:rPr lang="en-US" dirty="0"/>
              <a:t>Efficiencies to be gained?</a:t>
            </a:r>
          </a:p>
          <a:p>
            <a:pPr marL="922338" lvl="1" indent="-457200"/>
            <a:r>
              <a:rPr lang="en-US" dirty="0"/>
              <a:t>Better understand technology profile across DAACs</a:t>
            </a:r>
          </a:p>
          <a:p>
            <a:pPr marL="922338" lvl="1" indent="-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518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12560-8E68-1F46-8FBB-84A7E045D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DA40E-EAD0-6149-B94F-4A954FDAE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Moderator: John 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73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A776BE7-FE93-4C66-A468-93B73550E988}" vid="{2EF14187-B91D-4FB4-9D47-D472093AED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TEMPLATE-ASDCPaleEarth-Wide-v2</Template>
  <TotalTime>5958</TotalTime>
  <Words>1111</Words>
  <Application>Microsoft Macintosh PowerPoint</Application>
  <PresentationFormat>Widescreen</PresentationFormat>
  <Paragraphs>176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Raavi</vt:lpstr>
      <vt:lpstr>Office Theme</vt:lpstr>
      <vt:lpstr>EOSDIS Tools &amp; Services Portfolio </vt:lpstr>
      <vt:lpstr>Original Objectives</vt:lpstr>
      <vt:lpstr>The Effort</vt:lpstr>
      <vt:lpstr>The Process (TSEP)</vt:lpstr>
      <vt:lpstr>Features of the TSEP</vt:lpstr>
      <vt:lpstr>TSEP Roll-out</vt:lpstr>
      <vt:lpstr>TSEP Roll-out</vt:lpstr>
      <vt:lpstr>TSEP Path Forward</vt:lpstr>
      <vt:lpstr>Discussion</vt:lpstr>
      <vt:lpstr>Reality (picking up from slide 6)…</vt:lpstr>
      <vt:lpstr>Earthdata Pub Goals</vt:lpstr>
      <vt:lpstr>Earthdata Pub Timeline</vt:lpstr>
      <vt:lpstr>Original Architecture Philosophy</vt:lpstr>
      <vt:lpstr>Earthdata Pub Timeline</vt:lpstr>
      <vt:lpstr>ESDIS recent response and recommendation</vt:lpstr>
      <vt:lpstr>DAAC concerns</vt:lpstr>
      <vt:lpstr>ESDIS concerns</vt:lpstr>
      <vt:lpstr>... from the Machine</vt:lpstr>
      <vt:lpstr>Discussion on the Path Forward</vt:lpstr>
      <vt:lpstr>Backup Slides</vt:lpstr>
      <vt:lpstr>Earthdata Pub FAQs</vt:lpstr>
      <vt:lpstr>Earthdata Pub FAQs</vt:lpstr>
      <vt:lpstr>Earthdata Pub FAQs</vt:lpstr>
    </vt:vector>
  </TitlesOfParts>
  <Company>HPES ACES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Rice, Tracee Parker (LARC-B7)[LITES II]</dc:creator>
  <cp:lastModifiedBy>Rice, Justin L. (GSFC-5860)</cp:lastModifiedBy>
  <cp:revision>40</cp:revision>
  <dcterms:created xsi:type="dcterms:W3CDTF">2018-01-09T16:53:02Z</dcterms:created>
  <dcterms:modified xsi:type="dcterms:W3CDTF">2019-05-17T18:27:55Z</dcterms:modified>
</cp:coreProperties>
</file>